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439" r:id="rId1"/>
  </p:sldMasterIdLst>
  <p:notesMasterIdLst>
    <p:notesMasterId r:id="rId94"/>
  </p:notesMasterIdLst>
  <p:handoutMasterIdLst>
    <p:handoutMasterId r:id="rId95"/>
  </p:handoutMasterIdLst>
  <p:sldIdLst>
    <p:sldId id="375" r:id="rId2"/>
    <p:sldId id="738" r:id="rId3"/>
    <p:sldId id="376" r:id="rId4"/>
    <p:sldId id="743" r:id="rId5"/>
    <p:sldId id="329" r:id="rId6"/>
    <p:sldId id="518" r:id="rId7"/>
    <p:sldId id="330" r:id="rId8"/>
    <p:sldId id="519" r:id="rId9"/>
    <p:sldId id="657" r:id="rId10"/>
    <p:sldId id="658" r:id="rId11"/>
    <p:sldId id="581" r:id="rId12"/>
    <p:sldId id="564" r:id="rId13"/>
    <p:sldId id="565" r:id="rId14"/>
    <p:sldId id="566" r:id="rId15"/>
    <p:sldId id="568" r:id="rId16"/>
    <p:sldId id="579" r:id="rId17"/>
    <p:sldId id="640" r:id="rId18"/>
    <p:sldId id="559" r:id="rId19"/>
    <p:sldId id="739" r:id="rId20"/>
    <p:sldId id="561" r:id="rId21"/>
    <p:sldId id="587" r:id="rId22"/>
    <p:sldId id="563" r:id="rId23"/>
    <p:sldId id="562" r:id="rId24"/>
    <p:sldId id="557" r:id="rId25"/>
    <p:sldId id="525" r:id="rId26"/>
    <p:sldId id="573" r:id="rId27"/>
    <p:sldId id="574" r:id="rId28"/>
    <p:sldId id="575" r:id="rId29"/>
    <p:sldId id="576" r:id="rId30"/>
    <p:sldId id="577" r:id="rId31"/>
    <p:sldId id="578" r:id="rId32"/>
    <p:sldId id="659" r:id="rId33"/>
    <p:sldId id="535" r:id="rId34"/>
    <p:sldId id="366" r:id="rId35"/>
    <p:sldId id="641" r:id="rId36"/>
    <p:sldId id="642" r:id="rId37"/>
    <p:sldId id="730" r:id="rId38"/>
    <p:sldId id="644" r:id="rId39"/>
    <p:sldId id="676" r:id="rId40"/>
    <p:sldId id="646" r:id="rId41"/>
    <p:sldId id="467" r:id="rId42"/>
    <p:sldId id="586" r:id="rId43"/>
    <p:sldId id="669" r:id="rId44"/>
    <p:sldId id="741" r:id="rId45"/>
    <p:sldId id="726" r:id="rId46"/>
    <p:sldId id="727" r:id="rId47"/>
    <p:sldId id="728" r:id="rId48"/>
    <p:sldId id="742" r:id="rId49"/>
    <p:sldId id="677" r:id="rId50"/>
    <p:sldId id="678" r:id="rId51"/>
    <p:sldId id="679" r:id="rId52"/>
    <p:sldId id="680" r:id="rId53"/>
    <p:sldId id="681" r:id="rId54"/>
    <p:sldId id="682" r:id="rId55"/>
    <p:sldId id="683" r:id="rId56"/>
    <p:sldId id="684" r:id="rId57"/>
    <p:sldId id="685" r:id="rId58"/>
    <p:sldId id="686" r:id="rId59"/>
    <p:sldId id="689" r:id="rId60"/>
    <p:sldId id="687" r:id="rId61"/>
    <p:sldId id="688" r:id="rId62"/>
    <p:sldId id="740" r:id="rId63"/>
    <p:sldId id="690" r:id="rId64"/>
    <p:sldId id="691" r:id="rId65"/>
    <p:sldId id="692" r:id="rId66"/>
    <p:sldId id="693" r:id="rId67"/>
    <p:sldId id="694" r:id="rId68"/>
    <p:sldId id="695" r:id="rId69"/>
    <p:sldId id="696" r:id="rId70"/>
    <p:sldId id="697" r:id="rId71"/>
    <p:sldId id="698" r:id="rId72"/>
    <p:sldId id="699" r:id="rId73"/>
    <p:sldId id="706" r:id="rId74"/>
    <p:sldId id="707" r:id="rId75"/>
    <p:sldId id="708" r:id="rId76"/>
    <p:sldId id="703" r:id="rId77"/>
    <p:sldId id="704" r:id="rId78"/>
    <p:sldId id="705" r:id="rId79"/>
    <p:sldId id="701" r:id="rId80"/>
    <p:sldId id="700" r:id="rId81"/>
    <p:sldId id="702" r:id="rId82"/>
    <p:sldId id="734" r:id="rId83"/>
    <p:sldId id="736" r:id="rId84"/>
    <p:sldId id="711" r:id="rId85"/>
    <p:sldId id="712" r:id="rId86"/>
    <p:sldId id="664" r:id="rId87"/>
    <p:sldId id="344" r:id="rId88"/>
    <p:sldId id="345" r:id="rId89"/>
    <p:sldId id="346" r:id="rId90"/>
    <p:sldId id="531" r:id="rId91"/>
    <p:sldId id="675" r:id="rId92"/>
    <p:sldId id="737" r:id="rId93"/>
  </p:sldIdLst>
  <p:sldSz cx="9720263" cy="6300788"/>
  <p:notesSz cx="9258300" cy="5838825"/>
  <p:defaultTextStyle>
    <a:defPPr>
      <a:defRPr lang="pt-BR"/>
    </a:defPPr>
    <a:lvl1pPr marL="0" algn="l" defTabSz="814239" rtl="0" eaLnBrk="1" latinLnBrk="0" hangingPunct="1">
      <a:defRPr sz="1500" kern="1200">
        <a:solidFill>
          <a:schemeClr val="tx1"/>
        </a:solidFill>
        <a:latin typeface="+mn-lt"/>
        <a:ea typeface="+mn-ea"/>
        <a:cs typeface="+mn-cs"/>
      </a:defRPr>
    </a:lvl1pPr>
    <a:lvl2pPr marL="407120" algn="l" defTabSz="814239" rtl="0" eaLnBrk="1" latinLnBrk="0" hangingPunct="1">
      <a:defRPr sz="1500" kern="1200">
        <a:solidFill>
          <a:schemeClr val="tx1"/>
        </a:solidFill>
        <a:latin typeface="+mn-lt"/>
        <a:ea typeface="+mn-ea"/>
        <a:cs typeface="+mn-cs"/>
      </a:defRPr>
    </a:lvl2pPr>
    <a:lvl3pPr marL="814239" algn="l" defTabSz="814239" rtl="0" eaLnBrk="1" latinLnBrk="0" hangingPunct="1">
      <a:defRPr sz="1500" kern="1200">
        <a:solidFill>
          <a:schemeClr val="tx1"/>
        </a:solidFill>
        <a:latin typeface="+mn-lt"/>
        <a:ea typeface="+mn-ea"/>
        <a:cs typeface="+mn-cs"/>
      </a:defRPr>
    </a:lvl3pPr>
    <a:lvl4pPr marL="1221359" algn="l" defTabSz="814239" rtl="0" eaLnBrk="1" latinLnBrk="0" hangingPunct="1">
      <a:defRPr sz="1500" kern="1200">
        <a:solidFill>
          <a:schemeClr val="tx1"/>
        </a:solidFill>
        <a:latin typeface="+mn-lt"/>
        <a:ea typeface="+mn-ea"/>
        <a:cs typeface="+mn-cs"/>
      </a:defRPr>
    </a:lvl4pPr>
    <a:lvl5pPr marL="1628478" algn="l" defTabSz="814239" rtl="0" eaLnBrk="1" latinLnBrk="0" hangingPunct="1">
      <a:defRPr sz="1500" kern="1200">
        <a:solidFill>
          <a:schemeClr val="tx1"/>
        </a:solidFill>
        <a:latin typeface="+mn-lt"/>
        <a:ea typeface="+mn-ea"/>
        <a:cs typeface="+mn-cs"/>
      </a:defRPr>
    </a:lvl5pPr>
    <a:lvl6pPr marL="2035597" algn="l" defTabSz="814239" rtl="0" eaLnBrk="1" latinLnBrk="0" hangingPunct="1">
      <a:defRPr sz="1500" kern="1200">
        <a:solidFill>
          <a:schemeClr val="tx1"/>
        </a:solidFill>
        <a:latin typeface="+mn-lt"/>
        <a:ea typeface="+mn-ea"/>
        <a:cs typeface="+mn-cs"/>
      </a:defRPr>
    </a:lvl6pPr>
    <a:lvl7pPr marL="2442717" algn="l" defTabSz="814239" rtl="0" eaLnBrk="1" latinLnBrk="0" hangingPunct="1">
      <a:defRPr sz="1500" kern="1200">
        <a:solidFill>
          <a:schemeClr val="tx1"/>
        </a:solidFill>
        <a:latin typeface="+mn-lt"/>
        <a:ea typeface="+mn-ea"/>
        <a:cs typeface="+mn-cs"/>
      </a:defRPr>
    </a:lvl7pPr>
    <a:lvl8pPr marL="2849837" algn="l" defTabSz="814239" rtl="0" eaLnBrk="1" latinLnBrk="0" hangingPunct="1">
      <a:defRPr sz="1500" kern="1200">
        <a:solidFill>
          <a:schemeClr val="tx1"/>
        </a:solidFill>
        <a:latin typeface="+mn-lt"/>
        <a:ea typeface="+mn-ea"/>
        <a:cs typeface="+mn-cs"/>
      </a:defRPr>
    </a:lvl8pPr>
    <a:lvl9pPr marL="3256957" algn="l" defTabSz="814239"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1" userDrawn="1">
          <p15:clr>
            <a:srgbClr val="A4A3A4"/>
          </p15:clr>
        </p15:guide>
        <p15:guide id="2" pos="340" userDrawn="1">
          <p15:clr>
            <a:srgbClr val="A4A3A4"/>
          </p15:clr>
        </p15:guide>
        <p15:guide id="3" orient="horz" pos="3799" userDrawn="1">
          <p15:clr>
            <a:srgbClr val="A4A3A4"/>
          </p15:clr>
        </p15:guide>
        <p15:guide id="4" pos="5783" userDrawn="1">
          <p15:clr>
            <a:srgbClr val="A4A3A4"/>
          </p15:clr>
        </p15:guide>
        <p15:guide id="5" pos="3175" userDrawn="1">
          <p15:clr>
            <a:srgbClr val="A4A3A4"/>
          </p15:clr>
        </p15:guide>
        <p15:guide id="6" pos="2948"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guide id="3" orient="horz" pos="2141">
          <p15:clr>
            <a:srgbClr val="A4A3A4"/>
          </p15:clr>
        </p15:guide>
        <p15:guide id="4" pos="3127">
          <p15:clr>
            <a:srgbClr val="A4A3A4"/>
          </p15:clr>
        </p15:guide>
        <p15:guide id="5" orient="horz" pos="1854">
          <p15:clr>
            <a:srgbClr val="A4A3A4"/>
          </p15:clr>
        </p15:guide>
        <p15:guide id="6" orient="horz" pos="1839">
          <p15:clr>
            <a:srgbClr val="A4A3A4"/>
          </p15:clr>
        </p15:guide>
        <p15:guide id="7" pos="2687">
          <p15:clr>
            <a:srgbClr val="A4A3A4"/>
          </p15:clr>
        </p15:guide>
        <p15:guide id="8" pos="291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ga Chiode Perpétuo Batista dos Santos" initials="OCPBdS" lastIdx="6" clrIdx="0">
    <p:extLst>
      <p:ext uri="{19B8F6BF-5375-455C-9EA6-DF929625EA0E}">
        <p15:presenceInfo xmlns:p15="http://schemas.microsoft.com/office/powerpoint/2012/main" userId="Olga Chiode Perpétuo Batista dos Sant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D16"/>
    <a:srgbClr val="006BB6"/>
    <a:srgbClr val="2781C0"/>
    <a:srgbClr val="FFEC01"/>
    <a:srgbClr val="CDA643"/>
    <a:srgbClr val="FA9E00"/>
    <a:srgbClr val="FDCF91"/>
    <a:srgbClr val="E99C35"/>
    <a:srgbClr val="D07700"/>
    <a:srgbClr val="7ED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1" autoAdjust="0"/>
    <p:restoredTop sz="95210" autoAdjust="0"/>
  </p:normalViewPr>
  <p:slideViewPr>
    <p:cSldViewPr snapToGrid="0">
      <p:cViewPr varScale="1">
        <p:scale>
          <a:sx n="95" d="100"/>
          <a:sy n="95" d="100"/>
        </p:scale>
        <p:origin x="816" y="58"/>
      </p:cViewPr>
      <p:guideLst>
        <p:guide orient="horz" pos="851"/>
        <p:guide pos="340"/>
        <p:guide orient="horz" pos="3799"/>
        <p:guide pos="5783"/>
        <p:guide pos="3175"/>
        <p:guide pos="2948"/>
      </p:guideLst>
    </p:cSldViewPr>
  </p:slideViewPr>
  <p:outlineViewPr>
    <p:cViewPr>
      <p:scale>
        <a:sx n="33" d="100"/>
        <a:sy n="33" d="100"/>
      </p:scale>
      <p:origin x="0" y="-1560"/>
    </p:cViewPr>
  </p:outlineViewPr>
  <p:notesTextViewPr>
    <p:cViewPr>
      <p:scale>
        <a:sx n="3" d="2"/>
        <a:sy n="3" d="2"/>
      </p:scale>
      <p:origin x="0" y="0"/>
    </p:cViewPr>
  </p:notesTextViewPr>
  <p:sorterViewPr>
    <p:cViewPr>
      <p:scale>
        <a:sx n="190" d="100"/>
        <a:sy n="190" d="100"/>
      </p:scale>
      <p:origin x="0" y="-396"/>
    </p:cViewPr>
  </p:sorterViewPr>
  <p:notesViewPr>
    <p:cSldViewPr snapToGrid="0" showGuides="1">
      <p:cViewPr varScale="1">
        <p:scale>
          <a:sx n="90" d="100"/>
          <a:sy n="90" d="100"/>
        </p:scale>
        <p:origin x="1866" y="90"/>
      </p:cViewPr>
      <p:guideLst>
        <p:guide orient="horz" pos="2160"/>
        <p:guide pos="2880"/>
        <p:guide orient="horz" pos="2141"/>
        <p:guide pos="3127"/>
        <p:guide orient="horz" pos="1854"/>
        <p:guide orient="horz" pos="1839"/>
        <p:guide pos="2687"/>
        <p:guide pos="2916"/>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0102752271\Documents\Gr&#225;fico_destino-trabalh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SUPLAM-SEMOB\00.%20SUPLAM\COMAT\01_MOBILIDADE%20ATIVA\00%20PLANO%20DE%20MOBILIDADE%20ATIVA\00_CADERNOS%20T&#201;CNICOS\Gr&#225;fico_destino-trabalho.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10.233.44.6\semob\SUPLAM\SUPLAM-SEMOB\00.%20SUPLAM\COMAT\01_MOBILIDADE%20ATIVA\00%20PLANO%20DE%20MOBILIDADE%20ATIVA\00_CADERNOS%20T&#201;CNICOS\Gr&#225;fico_destino-trabalho.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Plan1!$B$2</c:f>
              <c:strCache>
                <c:ptCount val="1"/>
                <c:pt idx="0">
                  <c:v>pedestre</c:v>
                </c:pt>
              </c:strCache>
            </c:strRef>
          </c:tx>
          <c:spPr>
            <a:ln>
              <a:solidFill>
                <a:schemeClr val="bg1">
                  <a:lumMod val="75000"/>
                </a:schemeClr>
              </a:solidFill>
            </a:ln>
          </c:spPr>
          <c:marker>
            <c:symbol val="none"/>
          </c:marker>
          <c:cat>
            <c:numRef>
              <c:f>Plan1!$A$3:$A$11</c:f>
              <c:numCache>
                <c:formatCode>General</c:formatCode>
                <c:ptCount val="9"/>
                <c:pt idx="0">
                  <c:v>0</c:v>
                </c:pt>
                <c:pt idx="1">
                  <c:v>1</c:v>
                </c:pt>
                <c:pt idx="2">
                  <c:v>2</c:v>
                </c:pt>
                <c:pt idx="3">
                  <c:v>3</c:v>
                </c:pt>
                <c:pt idx="4">
                  <c:v>4</c:v>
                </c:pt>
                <c:pt idx="5">
                  <c:v>5</c:v>
                </c:pt>
                <c:pt idx="6">
                  <c:v>6</c:v>
                </c:pt>
                <c:pt idx="7">
                  <c:v>7</c:v>
                </c:pt>
                <c:pt idx="8">
                  <c:v>8</c:v>
                </c:pt>
              </c:numCache>
            </c:numRef>
          </c:cat>
          <c:val>
            <c:numRef>
              <c:f>Plan1!$B$3:$B$11</c:f>
              <c:numCache>
                <c:formatCode>_-* #,##0_-;\-* #,##0_-;_-* "-"??_-;_-@_-</c:formatCode>
                <c:ptCount val="9"/>
                <c:pt idx="0">
                  <c:v>0</c:v>
                </c:pt>
                <c:pt idx="1">
                  <c:v>14.090909090909102</c:v>
                </c:pt>
                <c:pt idx="2">
                  <c:v>28.181818181818741</c:v>
                </c:pt>
                <c:pt idx="3">
                  <c:v>42.272727272727266</c:v>
                </c:pt>
                <c:pt idx="4">
                  <c:v>56.363636363635997</c:v>
                </c:pt>
                <c:pt idx="5">
                  <c:v>70.454545454545467</c:v>
                </c:pt>
                <c:pt idx="6">
                  <c:v>84.545454545454518</c:v>
                </c:pt>
                <c:pt idx="7">
                  <c:v>98.636363636363612</c:v>
                </c:pt>
                <c:pt idx="8">
                  <c:v>112.72727272727272</c:v>
                </c:pt>
              </c:numCache>
            </c:numRef>
          </c:val>
          <c:smooth val="0"/>
          <c:extLst>
            <c:ext xmlns:c16="http://schemas.microsoft.com/office/drawing/2014/chart" uri="{C3380CC4-5D6E-409C-BE32-E72D297353CC}">
              <c16:uniqueId val="{00000000-2505-4EF7-BE76-F611E5194881}"/>
            </c:ext>
          </c:extLst>
        </c:ser>
        <c:ser>
          <c:idx val="1"/>
          <c:order val="1"/>
          <c:tx>
            <c:strRef>
              <c:f>Plan1!$C$2</c:f>
              <c:strCache>
                <c:ptCount val="1"/>
                <c:pt idx="0">
                  <c:v>ciclista</c:v>
                </c:pt>
              </c:strCache>
            </c:strRef>
          </c:tx>
          <c:spPr>
            <a:ln>
              <a:solidFill>
                <a:schemeClr val="bg1">
                  <a:lumMod val="50000"/>
                </a:schemeClr>
              </a:solidFill>
            </a:ln>
          </c:spPr>
          <c:marker>
            <c:symbol val="none"/>
          </c:marker>
          <c:cat>
            <c:numRef>
              <c:f>Plan1!$A$3:$A$11</c:f>
              <c:numCache>
                <c:formatCode>General</c:formatCode>
                <c:ptCount val="9"/>
                <c:pt idx="0">
                  <c:v>0</c:v>
                </c:pt>
                <c:pt idx="1">
                  <c:v>1</c:v>
                </c:pt>
                <c:pt idx="2">
                  <c:v>2</c:v>
                </c:pt>
                <c:pt idx="3">
                  <c:v>3</c:v>
                </c:pt>
                <c:pt idx="4">
                  <c:v>4</c:v>
                </c:pt>
                <c:pt idx="5">
                  <c:v>5</c:v>
                </c:pt>
                <c:pt idx="6">
                  <c:v>6</c:v>
                </c:pt>
                <c:pt idx="7">
                  <c:v>7</c:v>
                </c:pt>
                <c:pt idx="8">
                  <c:v>8</c:v>
                </c:pt>
              </c:numCache>
            </c:numRef>
          </c:cat>
          <c:val>
            <c:numRef>
              <c:f>Plan1!$C$3:$C$11</c:f>
              <c:numCache>
                <c:formatCode>_-* #,##0_-;\-* #,##0_-;_-* "-"??_-;_-@_-</c:formatCode>
                <c:ptCount val="9"/>
                <c:pt idx="0">
                  <c:v>2.5</c:v>
                </c:pt>
                <c:pt idx="1">
                  <c:v>6.6499999999999995</c:v>
                </c:pt>
                <c:pt idx="2">
                  <c:v>10.8</c:v>
                </c:pt>
                <c:pt idx="3">
                  <c:v>14.950000000000006</c:v>
                </c:pt>
                <c:pt idx="4">
                  <c:v>19.100000000000001</c:v>
                </c:pt>
                <c:pt idx="5">
                  <c:v>23.25</c:v>
                </c:pt>
                <c:pt idx="6">
                  <c:v>27.400000000000002</c:v>
                </c:pt>
                <c:pt idx="7">
                  <c:v>31.550000000000004</c:v>
                </c:pt>
                <c:pt idx="8">
                  <c:v>35.700000000000003</c:v>
                </c:pt>
              </c:numCache>
            </c:numRef>
          </c:val>
          <c:smooth val="0"/>
          <c:extLst>
            <c:ext xmlns:c16="http://schemas.microsoft.com/office/drawing/2014/chart" uri="{C3380CC4-5D6E-409C-BE32-E72D297353CC}">
              <c16:uniqueId val="{00000001-2505-4EF7-BE76-F611E5194881}"/>
            </c:ext>
          </c:extLst>
        </c:ser>
        <c:dLbls>
          <c:showLegendKey val="0"/>
          <c:showVal val="0"/>
          <c:showCatName val="0"/>
          <c:showSerName val="0"/>
          <c:showPercent val="0"/>
          <c:showBubbleSize val="0"/>
        </c:dLbls>
        <c:smooth val="0"/>
        <c:axId val="98649216"/>
        <c:axId val="98651136"/>
      </c:lineChart>
      <c:catAx>
        <c:axId val="98649216"/>
        <c:scaling>
          <c:orientation val="minMax"/>
        </c:scaling>
        <c:delete val="0"/>
        <c:axPos val="b"/>
        <c:majorGridlines>
          <c:spPr>
            <a:ln>
              <a:solidFill>
                <a:schemeClr val="bg1">
                  <a:lumMod val="75000"/>
                </a:schemeClr>
              </a:solidFill>
            </a:ln>
          </c:spPr>
        </c:majorGridlines>
        <c:title>
          <c:tx>
            <c:rich>
              <a:bodyPr/>
              <a:lstStyle/>
              <a:p>
                <a:pPr>
                  <a:defRPr>
                    <a:latin typeface="Helvetica Neue" panose="02000503000000020004" pitchFamily="2" charset="0"/>
                  </a:defRPr>
                </a:pPr>
                <a:r>
                  <a:rPr lang="pt-BR" dirty="0">
                    <a:latin typeface="Montserrat"/>
                  </a:rPr>
                  <a:t>km</a:t>
                </a:r>
              </a:p>
            </c:rich>
          </c:tx>
          <c:layout>
            <c:manualLayout>
              <c:xMode val="edge"/>
              <c:yMode val="edge"/>
              <c:x val="0.48098413385670752"/>
              <c:y val="0.75798242649073755"/>
            </c:manualLayout>
          </c:layout>
          <c:overlay val="0"/>
        </c:title>
        <c:numFmt formatCode="General" sourceLinked="1"/>
        <c:majorTickMark val="out"/>
        <c:minorTickMark val="none"/>
        <c:tickLblPos val="nextTo"/>
        <c:spPr>
          <a:ln w="38100">
            <a:solidFill>
              <a:schemeClr val="tx1">
                <a:lumMod val="65000"/>
                <a:lumOff val="35000"/>
              </a:schemeClr>
            </a:solidFill>
          </a:ln>
        </c:spPr>
        <c:txPr>
          <a:bodyPr/>
          <a:lstStyle/>
          <a:p>
            <a:pPr>
              <a:defRPr>
                <a:latin typeface="Helvetica Neue" panose="02000503000000020004" pitchFamily="2" charset="0"/>
              </a:defRPr>
            </a:pPr>
            <a:endParaRPr lang="pt-BR"/>
          </a:p>
        </c:txPr>
        <c:crossAx val="98651136"/>
        <c:crossesAt val="0"/>
        <c:auto val="1"/>
        <c:lblAlgn val="ctr"/>
        <c:lblOffset val="100"/>
        <c:noMultiLvlLbl val="0"/>
      </c:catAx>
      <c:valAx>
        <c:axId val="98651136"/>
        <c:scaling>
          <c:orientation val="minMax"/>
          <c:max val="35"/>
        </c:scaling>
        <c:delete val="0"/>
        <c:axPos val="l"/>
        <c:majorGridlines>
          <c:spPr>
            <a:ln>
              <a:solidFill>
                <a:schemeClr val="bg1">
                  <a:lumMod val="75000"/>
                </a:schemeClr>
              </a:solidFill>
            </a:ln>
          </c:spPr>
        </c:majorGridlines>
        <c:title>
          <c:tx>
            <c:rich>
              <a:bodyPr rot="-5400000" vert="horz"/>
              <a:lstStyle/>
              <a:p>
                <a:pPr>
                  <a:defRPr>
                    <a:latin typeface="Helvetica Neue" panose="02000503000000020004" pitchFamily="2" charset="0"/>
                  </a:defRPr>
                </a:pPr>
                <a:r>
                  <a:rPr lang="pt-BR" dirty="0">
                    <a:latin typeface="Montserrat"/>
                  </a:rPr>
                  <a:t>minutos</a:t>
                </a:r>
              </a:p>
            </c:rich>
          </c:tx>
          <c:overlay val="0"/>
        </c:title>
        <c:numFmt formatCode="_-* #,##0_-;\-* #,##0_-;_-* &quot;-&quot;??_-;_-@_-" sourceLinked="1"/>
        <c:majorTickMark val="out"/>
        <c:minorTickMark val="none"/>
        <c:tickLblPos val="nextTo"/>
        <c:spPr>
          <a:ln w="38100">
            <a:solidFill>
              <a:schemeClr val="tx1">
                <a:lumMod val="65000"/>
                <a:lumOff val="35000"/>
              </a:schemeClr>
            </a:solidFill>
          </a:ln>
        </c:spPr>
        <c:txPr>
          <a:bodyPr/>
          <a:lstStyle/>
          <a:p>
            <a:pPr>
              <a:defRPr>
                <a:latin typeface="Helvetica Neue" panose="02000503000000020004" pitchFamily="2" charset="0"/>
              </a:defRPr>
            </a:pPr>
            <a:endParaRPr lang="pt-BR"/>
          </a:p>
        </c:txPr>
        <c:crossAx val="98649216"/>
        <c:crossesAt val="1"/>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Helvetica Neue" panose="02000503000000020004" pitchFamily="2" charset="0"/>
                <a:ea typeface="+mn-ea"/>
                <a:cs typeface="+mn-cs"/>
              </a:defRPr>
            </a:pPr>
            <a:r>
              <a:rPr lang="pt-BR" sz="1000" b="1">
                <a:latin typeface="Helvetica Neue" panose="02000503000000020004" pitchFamily="2" charset="0"/>
              </a:rPr>
              <a:t>Destinos até Escola x Grupos</a:t>
            </a:r>
          </a:p>
        </c:rich>
      </c:tx>
      <c:layout>
        <c:manualLayout>
          <c:xMode val="edge"/>
          <c:yMode val="edge"/>
          <c:x val="0.34102855745714838"/>
          <c:y val="2.1408749436411353E-2"/>
        </c:manualLayout>
      </c:layout>
      <c:overlay val="0"/>
      <c:spPr>
        <a:noFill/>
        <a:ln>
          <a:noFill/>
        </a:ln>
        <a:effectLst/>
      </c:spPr>
    </c:title>
    <c:autoTitleDeleted val="0"/>
    <c:plotArea>
      <c:layout>
        <c:manualLayout>
          <c:layoutTarget val="inner"/>
          <c:xMode val="edge"/>
          <c:yMode val="edge"/>
          <c:x val="8.3883412677154739E-2"/>
          <c:y val="0.15783643065637157"/>
          <c:w val="0.88604633955406653"/>
          <c:h val="0.76860568213800406"/>
        </c:manualLayout>
      </c:layout>
      <c:barChart>
        <c:barDir val="col"/>
        <c:grouping val="clustered"/>
        <c:varyColors val="0"/>
        <c:ser>
          <c:idx val="0"/>
          <c:order val="0"/>
          <c:tx>
            <c:strRef>
              <c:f>'OD-ESCOLA'!$B$1</c:f>
              <c:strCache>
                <c:ptCount val="1"/>
                <c:pt idx="0">
                  <c:v>Plano Piloto</c:v>
                </c:pt>
              </c:strCache>
            </c:strRef>
          </c:tx>
          <c:spPr>
            <a:solidFill>
              <a:schemeClr val="accent2"/>
            </a:solidFill>
            <a:ln>
              <a:noFill/>
            </a:ln>
            <a:effectLst/>
          </c:spPr>
          <c:invertIfNegative val="0"/>
          <c:dLbls>
            <c:dLbl>
              <c:idx val="1"/>
              <c:layout>
                <c:manualLayout>
                  <c:x val="-2.5131600095777092E-2"/>
                  <c:y val="4.03243730671289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8A-4615-9645-98D3632143D2}"/>
                </c:ext>
              </c:extLst>
            </c:dLbl>
            <c:dLbl>
              <c:idx val="2"/>
              <c:layout>
                <c:manualLayout>
                  <c:x val="-2.513160009577715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8A-4615-9645-98D3632143D2}"/>
                </c:ext>
              </c:extLst>
            </c:dLbl>
            <c:dLbl>
              <c:idx val="3"/>
              <c:layout>
                <c:manualLayout>
                  <c:x val="-2.792400010641905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8A-4615-9645-98D3632143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'OD-ESCOLA'!$A$2:$A$5</c:f>
              <c:strCache>
                <c:ptCount val="4"/>
                <c:pt idx="0">
                  <c:v>Grupo 1</c:v>
                </c:pt>
                <c:pt idx="1">
                  <c:v>Grupo 2</c:v>
                </c:pt>
                <c:pt idx="2">
                  <c:v>Grupo 3</c:v>
                </c:pt>
                <c:pt idx="3">
                  <c:v>Grupo 4</c:v>
                </c:pt>
              </c:strCache>
            </c:strRef>
          </c:cat>
          <c:val>
            <c:numRef>
              <c:f>'OD-ESCOLA'!$B$2:$B$5</c:f>
              <c:numCache>
                <c:formatCode>0.0%</c:formatCode>
                <c:ptCount val="4"/>
                <c:pt idx="0">
                  <c:v>0.79100000000000004</c:v>
                </c:pt>
                <c:pt idx="1">
                  <c:v>0.193</c:v>
                </c:pt>
                <c:pt idx="2">
                  <c:v>8.6000000000000021E-2</c:v>
                </c:pt>
                <c:pt idx="3">
                  <c:v>0.13900000000000001</c:v>
                </c:pt>
              </c:numCache>
            </c:numRef>
          </c:val>
          <c:extLst>
            <c:ext xmlns:c16="http://schemas.microsoft.com/office/drawing/2014/chart" uri="{C3380CC4-5D6E-409C-BE32-E72D297353CC}">
              <c16:uniqueId val="{00000000-C2B3-4327-916A-6E2F6EB942FD}"/>
            </c:ext>
          </c:extLst>
        </c:ser>
        <c:ser>
          <c:idx val="1"/>
          <c:order val="1"/>
          <c:tx>
            <c:strRef>
              <c:f>'OD-ESCOLA'!$C$1</c:f>
              <c:strCache>
                <c:ptCount val="1"/>
                <c:pt idx="0">
                  <c:v>Própria RA</c:v>
                </c:pt>
              </c:strCache>
            </c:strRef>
          </c:tx>
          <c:spPr>
            <a:solidFill>
              <a:schemeClr val="accent4"/>
            </a:solidFill>
            <a:ln>
              <a:noFill/>
            </a:ln>
            <a:effectLst/>
          </c:spPr>
          <c:invertIfNegative val="0"/>
          <c:dLbls>
            <c:dLbl>
              <c:idx val="0"/>
              <c:layout>
                <c:manualLayout>
                  <c:x val="2.792400010641905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8A-4615-9645-98D3632143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'OD-ESCOLA'!$A$2:$A$5</c:f>
              <c:strCache>
                <c:ptCount val="4"/>
                <c:pt idx="0">
                  <c:v>Grupo 1</c:v>
                </c:pt>
                <c:pt idx="1">
                  <c:v>Grupo 2</c:v>
                </c:pt>
                <c:pt idx="2">
                  <c:v>Grupo 3</c:v>
                </c:pt>
                <c:pt idx="3">
                  <c:v>Grupo 4</c:v>
                </c:pt>
              </c:strCache>
            </c:strRef>
          </c:cat>
          <c:val>
            <c:numRef>
              <c:f>'OD-ESCOLA'!$C$2:$C$5</c:f>
              <c:numCache>
                <c:formatCode>0.0%</c:formatCode>
                <c:ptCount val="4"/>
                <c:pt idx="0">
                  <c:v>8.0000000000000043E-2</c:v>
                </c:pt>
                <c:pt idx="1">
                  <c:v>0.68100000000000005</c:v>
                </c:pt>
                <c:pt idx="2">
                  <c:v>0.73000000000000065</c:v>
                </c:pt>
                <c:pt idx="3">
                  <c:v>0.66400000000000148</c:v>
                </c:pt>
              </c:numCache>
            </c:numRef>
          </c:val>
          <c:extLst>
            <c:ext xmlns:c16="http://schemas.microsoft.com/office/drawing/2014/chart" uri="{C3380CC4-5D6E-409C-BE32-E72D297353CC}">
              <c16:uniqueId val="{00000001-C2B3-4327-916A-6E2F6EB942FD}"/>
            </c:ext>
          </c:extLst>
        </c:ser>
        <c:ser>
          <c:idx val="2"/>
          <c:order val="2"/>
          <c:tx>
            <c:strRef>
              <c:f>'OD-ESCOLA'!$D$1</c:f>
              <c:strCache>
                <c:ptCount val="1"/>
                <c:pt idx="0">
                  <c:v>Outros</c:v>
                </c:pt>
              </c:strCache>
            </c:strRef>
          </c:tx>
          <c:spPr>
            <a:solidFill>
              <a:schemeClr val="accent6"/>
            </a:solidFill>
            <a:ln>
              <a:noFill/>
            </a:ln>
            <a:effectLst/>
          </c:spPr>
          <c:invertIfNegative val="0"/>
          <c:dLbls>
            <c:dLbl>
              <c:idx val="2"/>
              <c:layout>
                <c:manualLayout>
                  <c:x val="1.396200005320952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8A-4615-9645-98D3632143D2}"/>
                </c:ext>
              </c:extLst>
            </c:dLbl>
            <c:dLbl>
              <c:idx val="3"/>
              <c:layout>
                <c:manualLayout>
                  <c:x val="1.954680007449332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8A-4615-9645-98D3632143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'OD-ESCOLA'!$A$2:$A$5</c:f>
              <c:strCache>
                <c:ptCount val="4"/>
                <c:pt idx="0">
                  <c:v>Grupo 1</c:v>
                </c:pt>
                <c:pt idx="1">
                  <c:v>Grupo 2</c:v>
                </c:pt>
                <c:pt idx="2">
                  <c:v>Grupo 3</c:v>
                </c:pt>
                <c:pt idx="3">
                  <c:v>Grupo 4</c:v>
                </c:pt>
              </c:strCache>
            </c:strRef>
          </c:cat>
          <c:val>
            <c:numRef>
              <c:f>'OD-ESCOLA'!$D$2:$D$5</c:f>
              <c:numCache>
                <c:formatCode>General</c:formatCode>
                <c:ptCount val="4"/>
                <c:pt idx="2" formatCode="0.0%">
                  <c:v>8.2000000000000003E-2</c:v>
                </c:pt>
                <c:pt idx="3" formatCode="0.0%">
                  <c:v>7.5000000000000011E-2</c:v>
                </c:pt>
              </c:numCache>
            </c:numRef>
          </c:val>
          <c:extLst>
            <c:ext xmlns:c16="http://schemas.microsoft.com/office/drawing/2014/chart" uri="{C3380CC4-5D6E-409C-BE32-E72D297353CC}">
              <c16:uniqueId val="{00000002-C2B3-4327-916A-6E2F6EB942FD}"/>
            </c:ext>
          </c:extLst>
        </c:ser>
        <c:dLbls>
          <c:showLegendKey val="0"/>
          <c:showVal val="1"/>
          <c:showCatName val="0"/>
          <c:showSerName val="0"/>
          <c:showPercent val="0"/>
          <c:showBubbleSize val="0"/>
        </c:dLbls>
        <c:gapWidth val="182"/>
        <c:axId val="114566656"/>
        <c:axId val="114568192"/>
      </c:barChart>
      <c:catAx>
        <c:axId val="11456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14568192"/>
        <c:crosses val="autoZero"/>
        <c:auto val="1"/>
        <c:lblAlgn val="ctr"/>
        <c:lblOffset val="100"/>
        <c:noMultiLvlLbl val="0"/>
      </c:catAx>
      <c:valAx>
        <c:axId val="114568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14566656"/>
        <c:crosses val="autoZero"/>
        <c:crossBetween val="between"/>
      </c:valAx>
      <c:spPr>
        <a:noFill/>
        <a:ln>
          <a:noFill/>
        </a:ln>
        <a:effectLst/>
      </c:spPr>
    </c:plotArea>
    <c:legend>
      <c:legendPos val="b"/>
      <c:layout>
        <c:manualLayout>
          <c:xMode val="edge"/>
          <c:yMode val="edge"/>
          <c:x val="0.32286454507296486"/>
          <c:y val="8.2874207006915362E-2"/>
          <c:w val="0.41694386373661968"/>
          <c:h val="5.821666969219946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Helvetica Neue" panose="02000503000000020004" pitchFamily="2" charset="0"/>
                <a:ea typeface="+mn-ea"/>
                <a:cs typeface="+mn-cs"/>
              </a:defRPr>
            </a:pPr>
            <a:r>
              <a:rPr lang="pt-BR" sz="1000" b="1">
                <a:latin typeface="Helvetica Neue" panose="02000503000000020004" pitchFamily="2" charset="0"/>
              </a:rPr>
              <a:t>Modos de Transporte até Escola X Grupos</a:t>
            </a:r>
          </a:p>
        </c:rich>
      </c:tx>
      <c:layout>
        <c:manualLayout>
          <c:xMode val="edge"/>
          <c:yMode val="edge"/>
          <c:x val="0.31709034793479351"/>
          <c:y val="1.8041704388888056E-4"/>
        </c:manualLayout>
      </c:layout>
      <c:overlay val="0"/>
      <c:spPr>
        <a:noFill/>
        <a:ln>
          <a:noFill/>
        </a:ln>
        <a:effectLst/>
      </c:spPr>
    </c:title>
    <c:autoTitleDeleted val="0"/>
    <c:plotArea>
      <c:layout/>
      <c:barChart>
        <c:barDir val="col"/>
        <c:grouping val="clustered"/>
        <c:varyColors val="0"/>
        <c:ser>
          <c:idx val="0"/>
          <c:order val="0"/>
          <c:tx>
            <c:strRef>
              <c:f>'OD-ESCOLA'!$A$9</c:f>
              <c:strCache>
                <c:ptCount val="1"/>
                <c:pt idx="0">
                  <c:v>Grupo 1</c:v>
                </c:pt>
              </c:strCache>
            </c:strRef>
          </c:tx>
          <c:spPr>
            <a:solidFill>
              <a:schemeClr val="accent1"/>
            </a:solidFill>
            <a:ln>
              <a:noFill/>
            </a:ln>
            <a:effectLst/>
          </c:spPr>
          <c:invertIfNegative val="0"/>
          <c:dLbls>
            <c:dLbl>
              <c:idx val="0"/>
              <c:layout>
                <c:manualLayout>
                  <c:x val="1.047817437530280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F5-40DF-AF6F-848EB5BECD5B}"/>
                </c:ext>
              </c:extLst>
            </c:dLbl>
            <c:dLbl>
              <c:idx val="3"/>
              <c:layout>
                <c:manualLayout>
                  <c:x val="-1.0478174375302801E-2"/>
                  <c:y val="1.12502281050186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F5-40DF-AF6F-848EB5BECD5B}"/>
                </c:ext>
              </c:extLst>
            </c:dLbl>
            <c:dLbl>
              <c:idx val="6"/>
              <c:layout>
                <c:manualLayout>
                  <c:x val="-1.257380925036336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F5-40DF-AF6F-848EB5BECD5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'OD-ESCOLA'!$B$8:$H$8</c:f>
              <c:strCache>
                <c:ptCount val="7"/>
                <c:pt idx="0">
                  <c:v>Automóvel</c:v>
                </c:pt>
                <c:pt idx="1">
                  <c:v>Transporte Escolar Privado</c:v>
                </c:pt>
                <c:pt idx="2">
                  <c:v>Transporte Escolar Público</c:v>
                </c:pt>
                <c:pt idx="3">
                  <c:v>Ônibus</c:v>
                </c:pt>
                <c:pt idx="4">
                  <c:v>Metrô</c:v>
                </c:pt>
                <c:pt idx="5">
                  <c:v>Bicicleta</c:v>
                </c:pt>
                <c:pt idx="6">
                  <c:v>A pé</c:v>
                </c:pt>
              </c:strCache>
            </c:strRef>
          </c:cat>
          <c:val>
            <c:numRef>
              <c:f>'OD-ESCOLA'!$B$9:$H$9</c:f>
              <c:numCache>
                <c:formatCode>0.0%</c:formatCode>
                <c:ptCount val="7"/>
                <c:pt idx="0">
                  <c:v>0.66800000000000126</c:v>
                </c:pt>
                <c:pt idx="1">
                  <c:v>6.0000000000000032E-2</c:v>
                </c:pt>
                <c:pt idx="3">
                  <c:v>0.14000000000000001</c:v>
                </c:pt>
                <c:pt idx="6">
                  <c:v>9.2000000000000026E-2</c:v>
                </c:pt>
              </c:numCache>
            </c:numRef>
          </c:val>
          <c:extLst>
            <c:ext xmlns:c16="http://schemas.microsoft.com/office/drawing/2014/chart" uri="{C3380CC4-5D6E-409C-BE32-E72D297353CC}">
              <c16:uniqueId val="{00000000-8399-4DA4-9648-C572F0C857D6}"/>
            </c:ext>
          </c:extLst>
        </c:ser>
        <c:ser>
          <c:idx val="1"/>
          <c:order val="1"/>
          <c:tx>
            <c:strRef>
              <c:f>'OD-ESCOLA'!$A$10</c:f>
              <c:strCache>
                <c:ptCount val="1"/>
                <c:pt idx="0">
                  <c:v>Grupo 2</c:v>
                </c:pt>
              </c:strCache>
            </c:strRef>
          </c:tx>
          <c:spPr>
            <a:solidFill>
              <a:schemeClr val="accent3"/>
            </a:solidFill>
            <a:ln>
              <a:noFill/>
            </a:ln>
            <a:effectLst/>
          </c:spPr>
          <c:invertIfNegative val="0"/>
          <c:dLbls>
            <c:dLbl>
              <c:idx val="0"/>
              <c:layout>
                <c:manualLayout>
                  <c:x val="1.886071387554503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F5-40DF-AF6F-848EB5BECD5B}"/>
                </c:ext>
              </c:extLst>
            </c:dLbl>
            <c:dLbl>
              <c:idx val="1"/>
              <c:layout>
                <c:manualLayout>
                  <c:x val="2.4629485153664491E-3"/>
                  <c:y val="-4.01704010927780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84-495F-A98E-C75F052C19CB}"/>
                </c:ext>
              </c:extLst>
            </c:dLbl>
            <c:dLbl>
              <c:idx val="3"/>
              <c:layout>
                <c:manualLayout>
                  <c:x val="-1.047817437530280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2F5-40DF-AF6F-848EB5BECD5B}"/>
                </c:ext>
              </c:extLst>
            </c:dLbl>
            <c:dLbl>
              <c:idx val="4"/>
              <c:layout>
                <c:manualLayout>
                  <c:x val="-7.0104805733586931E-17"/>
                  <c:y val="-5.36292655324288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197-435B-ACD7-662A141CA27B}"/>
                </c:ext>
              </c:extLst>
            </c:dLbl>
            <c:dLbl>
              <c:idx val="6"/>
              <c:layout>
                <c:manualLayout>
                  <c:x val="-3.143452312590839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F5-40DF-AF6F-848EB5BECD5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'OD-ESCOLA'!$B$8:$H$8</c:f>
              <c:strCache>
                <c:ptCount val="7"/>
                <c:pt idx="0">
                  <c:v>Automóvel</c:v>
                </c:pt>
                <c:pt idx="1">
                  <c:v>Transporte Escolar Privado</c:v>
                </c:pt>
                <c:pt idx="2">
                  <c:v>Transporte Escolar Público</c:v>
                </c:pt>
                <c:pt idx="3">
                  <c:v>Ônibus</c:v>
                </c:pt>
                <c:pt idx="4">
                  <c:v>Metrô</c:v>
                </c:pt>
                <c:pt idx="5">
                  <c:v>Bicicleta</c:v>
                </c:pt>
                <c:pt idx="6">
                  <c:v>A pé</c:v>
                </c:pt>
              </c:strCache>
            </c:strRef>
          </c:cat>
          <c:val>
            <c:numRef>
              <c:f>'OD-ESCOLA'!$B$10:$H$10</c:f>
              <c:numCache>
                <c:formatCode>0.0%</c:formatCode>
                <c:ptCount val="7"/>
                <c:pt idx="0">
                  <c:v>0.39800000000000063</c:v>
                </c:pt>
                <c:pt idx="1">
                  <c:v>7.9000000000000126E-2</c:v>
                </c:pt>
                <c:pt idx="2">
                  <c:v>1.6000000000000021E-2</c:v>
                </c:pt>
                <c:pt idx="3">
                  <c:v>0.18700000000000028</c:v>
                </c:pt>
                <c:pt idx="4">
                  <c:v>2.7000000000000045E-2</c:v>
                </c:pt>
                <c:pt idx="5">
                  <c:v>9.0000000000000028E-3</c:v>
                </c:pt>
                <c:pt idx="6">
                  <c:v>0.28000000000000008</c:v>
                </c:pt>
              </c:numCache>
            </c:numRef>
          </c:val>
          <c:extLst>
            <c:ext xmlns:c16="http://schemas.microsoft.com/office/drawing/2014/chart" uri="{C3380CC4-5D6E-409C-BE32-E72D297353CC}">
              <c16:uniqueId val="{00000001-8399-4DA4-9648-C572F0C857D6}"/>
            </c:ext>
          </c:extLst>
        </c:ser>
        <c:ser>
          <c:idx val="2"/>
          <c:order val="2"/>
          <c:tx>
            <c:strRef>
              <c:f>'OD-ESCOLA'!$A$11</c:f>
              <c:strCache>
                <c:ptCount val="1"/>
                <c:pt idx="0">
                  <c:v>Grupo 3</c:v>
                </c:pt>
              </c:strCache>
            </c:strRef>
          </c:tx>
          <c:spPr>
            <a:solidFill>
              <a:schemeClr val="accent5"/>
            </a:solidFill>
            <a:ln>
              <a:noFill/>
            </a:ln>
            <a:effectLst/>
          </c:spPr>
          <c:invertIfNegative val="0"/>
          <c:dLbls>
            <c:dLbl>
              <c:idx val="0"/>
              <c:layout>
                <c:manualLayout>
                  <c:x val="1.4669444125423901E-2"/>
                  <c:y val="7.50015207001244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2F5-40DF-AF6F-848EB5BECD5B}"/>
                </c:ext>
              </c:extLst>
            </c:dLbl>
            <c:dLbl>
              <c:idx val="2"/>
              <c:layout>
                <c:manualLayout>
                  <c:x val="0"/>
                  <c:y val="-5.95880728138099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97-435B-ACD7-662A141CA27B}"/>
                </c:ext>
              </c:extLst>
            </c:dLbl>
            <c:dLbl>
              <c:idx val="3"/>
              <c:layout>
                <c:manualLayout>
                  <c:x val="-2.095634875060560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F5-40DF-AF6F-848EB5BECD5B}"/>
                </c:ext>
              </c:extLst>
            </c:dLbl>
            <c:dLbl>
              <c:idx val="5"/>
              <c:layout>
                <c:manualLayout>
                  <c:x val="0"/>
                  <c:y val="-4.767045825104782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197-435B-ACD7-662A141CA27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'OD-ESCOLA'!$B$8:$H$8</c:f>
              <c:strCache>
                <c:ptCount val="7"/>
                <c:pt idx="0">
                  <c:v>Automóvel</c:v>
                </c:pt>
                <c:pt idx="1">
                  <c:v>Transporte Escolar Privado</c:v>
                </c:pt>
                <c:pt idx="2">
                  <c:v>Transporte Escolar Público</c:v>
                </c:pt>
                <c:pt idx="3">
                  <c:v>Ônibus</c:v>
                </c:pt>
                <c:pt idx="4">
                  <c:v>Metrô</c:v>
                </c:pt>
                <c:pt idx="5">
                  <c:v>Bicicleta</c:v>
                </c:pt>
                <c:pt idx="6">
                  <c:v>A pé</c:v>
                </c:pt>
              </c:strCache>
            </c:strRef>
          </c:cat>
          <c:val>
            <c:numRef>
              <c:f>'OD-ESCOLA'!$B$11:$H$11</c:f>
              <c:numCache>
                <c:formatCode>0.0%</c:formatCode>
                <c:ptCount val="7"/>
                <c:pt idx="0">
                  <c:v>0.15000000000000024</c:v>
                </c:pt>
                <c:pt idx="1">
                  <c:v>6.4000000000000112E-2</c:v>
                </c:pt>
                <c:pt idx="2">
                  <c:v>2.0000000000000011E-2</c:v>
                </c:pt>
                <c:pt idx="3">
                  <c:v>0.27</c:v>
                </c:pt>
                <c:pt idx="4">
                  <c:v>1.2E-2</c:v>
                </c:pt>
                <c:pt idx="5">
                  <c:v>1.0000000000000005E-2</c:v>
                </c:pt>
                <c:pt idx="6">
                  <c:v>0.46700000000000008</c:v>
                </c:pt>
              </c:numCache>
            </c:numRef>
          </c:val>
          <c:extLst>
            <c:ext xmlns:c16="http://schemas.microsoft.com/office/drawing/2014/chart" uri="{C3380CC4-5D6E-409C-BE32-E72D297353CC}">
              <c16:uniqueId val="{00000002-8399-4DA4-9648-C572F0C857D6}"/>
            </c:ext>
          </c:extLst>
        </c:ser>
        <c:ser>
          <c:idx val="3"/>
          <c:order val="3"/>
          <c:tx>
            <c:strRef>
              <c:f>'OD-ESCOLA'!$A$12</c:f>
              <c:strCache>
                <c:ptCount val="1"/>
                <c:pt idx="0">
                  <c:v>Grupo 4</c:v>
                </c:pt>
              </c:strCache>
            </c:strRef>
          </c:tx>
          <c:spPr>
            <a:solidFill>
              <a:schemeClr val="accent1">
                <a:lumMod val="60000"/>
              </a:schemeClr>
            </a:solidFill>
            <a:ln>
              <a:noFill/>
            </a:ln>
            <a:effectLst/>
          </c:spPr>
          <c:invertIfNegative val="0"/>
          <c:dLbls>
            <c:dLbl>
              <c:idx val="0"/>
              <c:layout>
                <c:manualLayout>
                  <c:x val="1.4669444125423901E-2"/>
                  <c:y val="7.50015207001238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2F5-40DF-AF6F-848EB5BECD5B}"/>
                </c:ext>
              </c:extLst>
            </c:dLbl>
            <c:dLbl>
              <c:idx val="1"/>
              <c:layout>
                <c:manualLayout>
                  <c:x val="1.8676892044772003E-2"/>
                  <c:y val="-3.90896705189102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84-495F-A98E-C75F052C19CB}"/>
                </c:ext>
              </c:extLst>
            </c:dLbl>
            <c:dLbl>
              <c:idx val="2"/>
              <c:layout>
                <c:manualLayout>
                  <c:x val="0"/>
                  <c:y val="-4.22760540223551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84-495F-A98E-C75F052C19CB}"/>
                </c:ext>
              </c:extLst>
            </c:dLbl>
            <c:dLbl>
              <c:idx val="5"/>
              <c:layout>
                <c:manualLayout>
                  <c:x val="0"/>
                  <c:y val="-0.1012997237834769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197-435B-ACD7-662A141CA27B}"/>
                </c:ext>
              </c:extLst>
            </c:dLbl>
            <c:dLbl>
              <c:idx val="6"/>
              <c:layout>
                <c:manualLayout>
                  <c:x val="2.095634875060560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2F5-40DF-AF6F-848EB5BECD5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'OD-ESCOLA'!$B$8:$H$8</c:f>
              <c:strCache>
                <c:ptCount val="7"/>
                <c:pt idx="0">
                  <c:v>Automóvel</c:v>
                </c:pt>
                <c:pt idx="1">
                  <c:v>Transporte Escolar Privado</c:v>
                </c:pt>
                <c:pt idx="2">
                  <c:v>Transporte Escolar Público</c:v>
                </c:pt>
                <c:pt idx="3">
                  <c:v>Ônibus</c:v>
                </c:pt>
                <c:pt idx="4">
                  <c:v>Metrô</c:v>
                </c:pt>
                <c:pt idx="5">
                  <c:v>Bicicleta</c:v>
                </c:pt>
                <c:pt idx="6">
                  <c:v>A pé</c:v>
                </c:pt>
              </c:strCache>
            </c:strRef>
          </c:cat>
          <c:val>
            <c:numRef>
              <c:f>'OD-ESCOLA'!$B$12:$H$12</c:f>
              <c:numCache>
                <c:formatCode>0.0%</c:formatCode>
                <c:ptCount val="7"/>
                <c:pt idx="0">
                  <c:v>9.0000000000000024E-2</c:v>
                </c:pt>
                <c:pt idx="1">
                  <c:v>7.3999999999999996E-2</c:v>
                </c:pt>
                <c:pt idx="2">
                  <c:v>0.10600000000000002</c:v>
                </c:pt>
                <c:pt idx="3">
                  <c:v>0.32300000000000056</c:v>
                </c:pt>
                <c:pt idx="5">
                  <c:v>1.7000000000000001E-2</c:v>
                </c:pt>
                <c:pt idx="6">
                  <c:v>0.38300000000000056</c:v>
                </c:pt>
              </c:numCache>
            </c:numRef>
          </c:val>
          <c:extLst>
            <c:ext xmlns:c16="http://schemas.microsoft.com/office/drawing/2014/chart" uri="{C3380CC4-5D6E-409C-BE32-E72D297353CC}">
              <c16:uniqueId val="{00000003-8399-4DA4-9648-C572F0C857D6}"/>
            </c:ext>
          </c:extLst>
        </c:ser>
        <c:dLbls>
          <c:showLegendKey val="0"/>
          <c:showVal val="1"/>
          <c:showCatName val="0"/>
          <c:showSerName val="0"/>
          <c:showPercent val="0"/>
          <c:showBubbleSize val="0"/>
        </c:dLbls>
        <c:gapWidth val="182"/>
        <c:axId val="114734208"/>
        <c:axId val="114735744"/>
      </c:barChart>
      <c:catAx>
        <c:axId val="11473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14735744"/>
        <c:crosses val="autoZero"/>
        <c:auto val="1"/>
        <c:lblAlgn val="ctr"/>
        <c:lblOffset val="100"/>
        <c:noMultiLvlLbl val="0"/>
      </c:catAx>
      <c:valAx>
        <c:axId val="1147357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14734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pt-BR" sz="1000" b="1" i="0" baseline="0">
                <a:effectLst/>
                <a:latin typeface="Helvetica Neue" panose="02000503000000020004" pitchFamily="2" charset="0"/>
              </a:rPr>
              <a:t>Destinos de Trabalho x Grupos</a:t>
            </a:r>
            <a:endParaRPr lang="pt-BR" sz="1000">
              <a:effectLst/>
              <a:latin typeface="Helvetica Neue" panose="02000503000000020004" pitchFamily="2" charset="0"/>
            </a:endParaRPr>
          </a:p>
        </c:rich>
      </c:tx>
      <c:overlay val="0"/>
      <c:spPr>
        <a:noFill/>
        <a:ln>
          <a:noFill/>
        </a:ln>
        <a:effectLst/>
      </c:spPr>
    </c:title>
    <c:autoTitleDeleted val="0"/>
    <c:plotArea>
      <c:layout/>
      <c:barChart>
        <c:barDir val="col"/>
        <c:grouping val="clustered"/>
        <c:varyColors val="0"/>
        <c:ser>
          <c:idx val="0"/>
          <c:order val="0"/>
          <c:tx>
            <c:strRef>
              <c:f>'OD-TRABALHO'!$B$1</c:f>
              <c:strCache>
                <c:ptCount val="1"/>
                <c:pt idx="0">
                  <c:v>Plano Piloto</c:v>
                </c:pt>
              </c:strCache>
            </c:strRef>
          </c:tx>
          <c:spPr>
            <a:solidFill>
              <a:schemeClr val="accent1"/>
            </a:solidFill>
            <a:ln>
              <a:noFill/>
            </a:ln>
            <a:effectLst/>
          </c:spPr>
          <c:invertIfNegative val="0"/>
          <c:dLbls>
            <c:dLbl>
              <c:idx val="0"/>
              <c:layout>
                <c:manualLayout>
                  <c:x val="5.5555555555555297E-3"/>
                  <c:y val="9.18999708369787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C6-49F3-89DF-27571E857478}"/>
                </c:ext>
              </c:extLst>
            </c:dLbl>
            <c:dLbl>
              <c:idx val="1"/>
              <c:layout>
                <c:manualLayout>
                  <c:x val="0"/>
                  <c:y val="9.18999708369787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C6-49F3-89DF-27571E857478}"/>
                </c:ext>
              </c:extLst>
            </c:dLbl>
            <c:dLbl>
              <c:idx val="2"/>
              <c:layout>
                <c:manualLayout>
                  <c:x val="0"/>
                  <c:y val="1.84572698339063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C6-49F3-89DF-27571E857478}"/>
                </c:ext>
              </c:extLst>
            </c:dLbl>
            <c:dLbl>
              <c:idx val="3"/>
              <c:layout>
                <c:manualLayout>
                  <c:x val="0"/>
                  <c:y val="1.84572698339064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C6-49F3-89DF-27571E85747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Neue" panose="02000503000000020004" pitchFamily="2" charset="0"/>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'OD-TRABALHO'!$A$2:$A$5</c:f>
              <c:strCache>
                <c:ptCount val="4"/>
                <c:pt idx="0">
                  <c:v>Grupo 1</c:v>
                </c:pt>
                <c:pt idx="1">
                  <c:v>Grupo 2</c:v>
                </c:pt>
                <c:pt idx="2">
                  <c:v>Grupo 3</c:v>
                </c:pt>
                <c:pt idx="3">
                  <c:v>Grupo 4</c:v>
                </c:pt>
              </c:strCache>
            </c:strRef>
          </c:cat>
          <c:val>
            <c:numRef>
              <c:f>'OD-TRABALHO'!$B$2:$B$5</c:f>
              <c:numCache>
                <c:formatCode>0.0%</c:formatCode>
                <c:ptCount val="4"/>
                <c:pt idx="0">
                  <c:v>0.79200000000000004</c:v>
                </c:pt>
                <c:pt idx="1">
                  <c:v>0.39100000000000062</c:v>
                </c:pt>
                <c:pt idx="2">
                  <c:v>0.30800000000000038</c:v>
                </c:pt>
                <c:pt idx="3">
                  <c:v>0.30600000000000038</c:v>
                </c:pt>
              </c:numCache>
            </c:numRef>
          </c:val>
          <c:extLst>
            <c:ext xmlns:c16="http://schemas.microsoft.com/office/drawing/2014/chart" uri="{C3380CC4-5D6E-409C-BE32-E72D297353CC}">
              <c16:uniqueId val="{00000004-E0C6-49F3-89DF-27571E857478}"/>
            </c:ext>
          </c:extLst>
        </c:ser>
        <c:ser>
          <c:idx val="1"/>
          <c:order val="1"/>
          <c:tx>
            <c:strRef>
              <c:f>'OD-TRABALHO'!$C$1</c:f>
              <c:strCache>
                <c:ptCount val="1"/>
                <c:pt idx="0">
                  <c:v>Própria RA</c:v>
                </c:pt>
              </c:strCache>
            </c:strRef>
          </c:tx>
          <c:spPr>
            <a:solidFill>
              <a:schemeClr val="accent2"/>
            </a:solidFill>
            <a:ln>
              <a:noFill/>
            </a:ln>
            <a:effectLst/>
          </c:spPr>
          <c:invertIfNegative val="0"/>
          <c:dLbls>
            <c:dLbl>
              <c:idx val="1"/>
              <c:layout>
                <c:manualLayout>
                  <c:x val="1.6689838456385456E-2"/>
                  <c:y val="1.84492465196139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6-49F3-89DF-27571E857478}"/>
                </c:ext>
              </c:extLst>
            </c:dLbl>
            <c:dLbl>
              <c:idx val="2"/>
              <c:layout>
                <c:manualLayout>
                  <c:x val="1.9525801952580236E-2"/>
                  <c:y val="2.30889103573328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6-49F3-89DF-27571E857478}"/>
                </c:ext>
              </c:extLst>
            </c:dLbl>
            <c:dLbl>
              <c:idx val="3"/>
              <c:layout>
                <c:manualLayout>
                  <c:x val="5.5788005578799515E-3"/>
                  <c:y val="1.84572698339064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C6-49F3-89DF-27571E85747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Neue" panose="02000503000000020004" pitchFamily="2" charset="0"/>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'OD-TRABALHO'!$A$2:$A$5</c:f>
              <c:strCache>
                <c:ptCount val="4"/>
                <c:pt idx="0">
                  <c:v>Grupo 1</c:v>
                </c:pt>
                <c:pt idx="1">
                  <c:v>Grupo 2</c:v>
                </c:pt>
                <c:pt idx="2">
                  <c:v>Grupo 3</c:v>
                </c:pt>
                <c:pt idx="3">
                  <c:v>Grupo 4</c:v>
                </c:pt>
              </c:strCache>
            </c:strRef>
          </c:cat>
          <c:val>
            <c:numRef>
              <c:f>'OD-TRABALHO'!$C$2:$C$5</c:f>
              <c:numCache>
                <c:formatCode>0.0%</c:formatCode>
                <c:ptCount val="4"/>
                <c:pt idx="1">
                  <c:v>0.34700000000000031</c:v>
                </c:pt>
                <c:pt idx="2">
                  <c:v>0.28000000000000008</c:v>
                </c:pt>
                <c:pt idx="3">
                  <c:v>0.253</c:v>
                </c:pt>
              </c:numCache>
            </c:numRef>
          </c:val>
          <c:extLst>
            <c:ext xmlns:c16="http://schemas.microsoft.com/office/drawing/2014/chart" uri="{C3380CC4-5D6E-409C-BE32-E72D297353CC}">
              <c16:uniqueId val="{00000008-E0C6-49F3-89DF-27571E857478}"/>
            </c:ext>
          </c:extLst>
        </c:ser>
        <c:ser>
          <c:idx val="2"/>
          <c:order val="2"/>
          <c:tx>
            <c:strRef>
              <c:f>'OD-TRABALHO'!$D$1</c:f>
              <c:strCache>
                <c:ptCount val="1"/>
                <c:pt idx="0">
                  <c:v>Outros</c:v>
                </c:pt>
              </c:strCache>
            </c:strRef>
          </c:tx>
          <c:spPr>
            <a:solidFill>
              <a:schemeClr val="accent3"/>
            </a:solidFill>
            <a:ln>
              <a:noFill/>
            </a:ln>
            <a:effectLst/>
          </c:spPr>
          <c:invertIfNegative val="0"/>
          <c:dLbls>
            <c:dLbl>
              <c:idx val="1"/>
              <c:layout>
                <c:manualLayout>
                  <c:x val="5.5788005578800573E-3"/>
                  <c:y val="1.04934010063425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C6-49F3-89DF-27571E857478}"/>
                </c:ext>
              </c:extLst>
            </c:dLbl>
            <c:dLbl>
              <c:idx val="2"/>
              <c:layout>
                <c:manualLayout>
                  <c:x val="1.1157601115760123E-2"/>
                  <c:y val="2.30889103573328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C6-49F3-89DF-27571E857478}"/>
                </c:ext>
              </c:extLst>
            </c:dLbl>
            <c:dLbl>
              <c:idx val="3"/>
              <c:layout>
                <c:manualLayout>
                  <c:x val="1.6736401673640169E-2"/>
                  <c:y val="2.772055088075935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0C6-49F3-89DF-27571E85747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Neue" panose="02000503000000020004" pitchFamily="2" charset="0"/>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'OD-TRABALHO'!$A$2:$A$5</c:f>
              <c:strCache>
                <c:ptCount val="4"/>
                <c:pt idx="0">
                  <c:v>Grupo 1</c:v>
                </c:pt>
                <c:pt idx="1">
                  <c:v>Grupo 2</c:v>
                </c:pt>
                <c:pt idx="2">
                  <c:v>Grupo 3</c:v>
                </c:pt>
                <c:pt idx="3">
                  <c:v>Grupo 4</c:v>
                </c:pt>
              </c:strCache>
            </c:strRef>
          </c:cat>
          <c:val>
            <c:numRef>
              <c:f>'OD-TRABALHO'!$D$2:$D$5</c:f>
              <c:numCache>
                <c:formatCode>0.0%</c:formatCode>
                <c:ptCount val="4"/>
                <c:pt idx="1">
                  <c:v>4.7000000000000014E-2</c:v>
                </c:pt>
                <c:pt idx="2">
                  <c:v>0.14100000000000001</c:v>
                </c:pt>
                <c:pt idx="3">
                  <c:v>0.21500000000000025</c:v>
                </c:pt>
              </c:numCache>
            </c:numRef>
          </c:val>
          <c:extLst>
            <c:ext xmlns:c16="http://schemas.microsoft.com/office/drawing/2014/chart" uri="{C3380CC4-5D6E-409C-BE32-E72D297353CC}">
              <c16:uniqueId val="{0000000C-E0C6-49F3-89DF-27571E857478}"/>
            </c:ext>
          </c:extLst>
        </c:ser>
        <c:dLbls>
          <c:showLegendKey val="0"/>
          <c:showVal val="1"/>
          <c:showCatName val="0"/>
          <c:showSerName val="0"/>
          <c:showPercent val="0"/>
          <c:showBubbleSize val="0"/>
        </c:dLbls>
        <c:gapWidth val="219"/>
        <c:overlap val="-27"/>
        <c:axId val="114822144"/>
        <c:axId val="114754304"/>
      </c:barChart>
      <c:catAx>
        <c:axId val="11482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14754304"/>
        <c:crosses val="autoZero"/>
        <c:auto val="1"/>
        <c:lblAlgn val="ctr"/>
        <c:lblOffset val="100"/>
        <c:noMultiLvlLbl val="0"/>
      </c:catAx>
      <c:valAx>
        <c:axId val="114754304"/>
        <c:scaling>
          <c:orientation val="minMax"/>
        </c:scaling>
        <c:delete val="1"/>
        <c:axPos val="l"/>
        <c:majorGridlines>
          <c:spPr>
            <a:ln w="9525" cap="flat" cmpd="sng" algn="ctr">
              <a:solidFill>
                <a:sysClr val="window" lastClr="FFFFFF">
                  <a:lumMod val="95000"/>
                </a:sysClr>
              </a:solidFill>
              <a:round/>
            </a:ln>
            <a:effectLst/>
          </c:spPr>
        </c:majorGridlines>
        <c:numFmt formatCode="0.0%" sourceLinked="1"/>
        <c:majorTickMark val="none"/>
        <c:minorTickMark val="none"/>
        <c:tickLblPos val="nextTo"/>
        <c:crossAx val="114822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58FC8-FDCE-43D6-9097-0184C75A4E58}" type="doc">
      <dgm:prSet loTypeId="urn:microsoft.com/office/officeart/2005/8/layout/hChevron3" loCatId="process" qsTypeId="urn:microsoft.com/office/officeart/2005/8/quickstyle/simple1" qsCatId="simple" csTypeId="urn:microsoft.com/office/officeart/2005/8/colors/accent1_2" csCatId="accent1" phldr="1"/>
      <dgm:spPr/>
    </dgm:pt>
    <dgm:pt modelId="{A71E3458-44CB-4D41-A050-5483A387FBB1}">
      <dgm:prSet phldrT="[Texto]" custT="1"/>
      <dgm:spPr/>
      <dgm:t>
        <a:bodyPr/>
        <a:lstStyle/>
        <a:p>
          <a:r>
            <a:rPr lang="pt-BR" sz="1400" b="1" dirty="0">
              <a:solidFill>
                <a:schemeClr val="bg1"/>
              </a:solidFill>
              <a:latin typeface="Montserrat"/>
            </a:rPr>
            <a:t>1. </a:t>
          </a:r>
          <a:r>
            <a:rPr lang="pt-BR" sz="1300" b="1" dirty="0">
              <a:solidFill>
                <a:schemeClr val="bg1"/>
              </a:solidFill>
              <a:latin typeface="Montserrat"/>
            </a:rPr>
            <a:t>Introdução</a:t>
          </a:r>
        </a:p>
      </dgm:t>
    </dgm:pt>
    <dgm:pt modelId="{AF636982-DF6A-4EB6-A759-3C94D142DE04}" type="parTrans" cxnId="{31E62FAD-3644-4DCF-BFC3-CEC1040F61AF}">
      <dgm:prSet/>
      <dgm:spPr/>
      <dgm:t>
        <a:bodyPr/>
        <a:lstStyle/>
        <a:p>
          <a:endParaRPr lang="pt-BR"/>
        </a:p>
      </dgm:t>
    </dgm:pt>
    <dgm:pt modelId="{FE8C9F9A-EBF2-4A49-8D80-E84E3E9DB380}" type="sibTrans" cxnId="{31E62FAD-3644-4DCF-BFC3-CEC1040F61AF}">
      <dgm:prSet/>
      <dgm:spPr/>
      <dgm:t>
        <a:bodyPr/>
        <a:lstStyle/>
        <a:p>
          <a:endParaRPr lang="pt-BR"/>
        </a:p>
      </dgm:t>
    </dgm:pt>
    <dgm:pt modelId="{0F25E6D9-2F7F-44AF-B85D-AC72FAC687D5}">
      <dgm:prSet phldrT="[Texto]" custT="1"/>
      <dgm:spPr>
        <a:solidFill>
          <a:srgbClr val="006BB6"/>
        </a:solidFill>
      </dgm:spPr>
      <dgm:t>
        <a:bodyPr/>
        <a:lstStyle/>
        <a:p>
          <a:r>
            <a:rPr lang="pt-BR" sz="1300" b="1" dirty="0">
              <a:solidFill>
                <a:schemeClr val="bg1"/>
              </a:solidFill>
              <a:latin typeface="Montserrat"/>
            </a:rPr>
            <a:t>2. Contexto da Mobilidade Ativa no DF</a:t>
          </a:r>
          <a:endParaRPr lang="pt-BR" sz="1300" dirty="0"/>
        </a:p>
      </dgm:t>
    </dgm:pt>
    <dgm:pt modelId="{CCA81F90-CF93-40AC-BECF-A7D7947A6D47}" type="parTrans" cxnId="{B73614F9-3F5B-4E48-9302-07745CFC0971}">
      <dgm:prSet/>
      <dgm:spPr/>
      <dgm:t>
        <a:bodyPr/>
        <a:lstStyle/>
        <a:p>
          <a:endParaRPr lang="pt-BR"/>
        </a:p>
      </dgm:t>
    </dgm:pt>
    <dgm:pt modelId="{6BC4C196-6972-4DD9-81C5-574D40D79222}" type="sibTrans" cxnId="{B73614F9-3F5B-4E48-9302-07745CFC0971}">
      <dgm:prSet/>
      <dgm:spPr/>
      <dgm:t>
        <a:bodyPr/>
        <a:lstStyle/>
        <a:p>
          <a:endParaRPr lang="pt-BR"/>
        </a:p>
      </dgm:t>
    </dgm:pt>
    <dgm:pt modelId="{AC70EFBC-0417-41B2-8460-E4A9A419BFA4}">
      <dgm:prSet phldrT="[Texto]" custT="1"/>
      <dgm:spPr/>
      <dgm:t>
        <a:bodyPr/>
        <a:lstStyle/>
        <a:p>
          <a:r>
            <a:rPr lang="pt-BR" sz="1300" b="1" dirty="0">
              <a:solidFill>
                <a:schemeClr val="bg1"/>
              </a:solidFill>
              <a:latin typeface="Montserrat"/>
            </a:rPr>
            <a:t>3. Promovendo a Mobilidade Ativa no DF</a:t>
          </a:r>
          <a:endParaRPr lang="pt-BR" sz="1300" dirty="0"/>
        </a:p>
      </dgm:t>
    </dgm:pt>
    <dgm:pt modelId="{E3AC5F38-E8DC-4F10-B0BB-7EB1F9460F6C}" type="parTrans" cxnId="{5628ECD7-04FA-4DD4-B3CF-EA549BCAFE1D}">
      <dgm:prSet/>
      <dgm:spPr/>
      <dgm:t>
        <a:bodyPr/>
        <a:lstStyle/>
        <a:p>
          <a:endParaRPr lang="pt-BR"/>
        </a:p>
      </dgm:t>
    </dgm:pt>
    <dgm:pt modelId="{634F29FA-7E1D-4EC9-967A-8958CAACC0B3}" type="sibTrans" cxnId="{5628ECD7-04FA-4DD4-B3CF-EA549BCAFE1D}">
      <dgm:prSet/>
      <dgm:spPr/>
      <dgm:t>
        <a:bodyPr/>
        <a:lstStyle/>
        <a:p>
          <a:endParaRPr lang="pt-BR"/>
        </a:p>
      </dgm:t>
    </dgm:pt>
    <dgm:pt modelId="{06DB221E-A141-4E1A-B8B6-9CC9C9D05268}" type="pres">
      <dgm:prSet presAssocID="{AA558FC8-FDCE-43D6-9097-0184C75A4E58}" presName="Name0" presStyleCnt="0">
        <dgm:presLayoutVars>
          <dgm:dir/>
          <dgm:resizeHandles val="exact"/>
        </dgm:presLayoutVars>
      </dgm:prSet>
      <dgm:spPr/>
    </dgm:pt>
    <dgm:pt modelId="{20B0E4D6-4F15-46FF-B410-0420E97B8699}" type="pres">
      <dgm:prSet presAssocID="{A71E3458-44CB-4D41-A050-5483A387FBB1}" presName="parTxOnly" presStyleLbl="node1" presStyleIdx="0" presStyleCnt="3">
        <dgm:presLayoutVars>
          <dgm:bulletEnabled val="1"/>
        </dgm:presLayoutVars>
      </dgm:prSet>
      <dgm:spPr/>
    </dgm:pt>
    <dgm:pt modelId="{96BC8EA2-C73C-4798-8394-20C387E18392}" type="pres">
      <dgm:prSet presAssocID="{FE8C9F9A-EBF2-4A49-8D80-E84E3E9DB380}" presName="parSpace" presStyleCnt="0"/>
      <dgm:spPr/>
    </dgm:pt>
    <dgm:pt modelId="{F5EE5D0F-F924-4E4E-AE92-2C7A42E9546C}" type="pres">
      <dgm:prSet presAssocID="{0F25E6D9-2F7F-44AF-B85D-AC72FAC687D5}" presName="parTxOnly" presStyleLbl="node1" presStyleIdx="1" presStyleCnt="3">
        <dgm:presLayoutVars>
          <dgm:bulletEnabled val="1"/>
        </dgm:presLayoutVars>
      </dgm:prSet>
      <dgm:spPr/>
    </dgm:pt>
    <dgm:pt modelId="{4271B669-A980-41C3-A841-F7F398ACDE1D}" type="pres">
      <dgm:prSet presAssocID="{6BC4C196-6972-4DD9-81C5-574D40D79222}" presName="parSpace" presStyleCnt="0"/>
      <dgm:spPr/>
    </dgm:pt>
    <dgm:pt modelId="{F0A1E66A-37E5-414F-89EF-5E183C8712F5}" type="pres">
      <dgm:prSet presAssocID="{AC70EFBC-0417-41B2-8460-E4A9A419BFA4}" presName="parTxOnly" presStyleLbl="node1" presStyleIdx="2" presStyleCnt="3">
        <dgm:presLayoutVars>
          <dgm:bulletEnabled val="1"/>
        </dgm:presLayoutVars>
      </dgm:prSet>
      <dgm:spPr/>
    </dgm:pt>
  </dgm:ptLst>
  <dgm:cxnLst>
    <dgm:cxn modelId="{69D0BA40-C868-419A-9E0A-6A28D492CA79}" type="presOf" srcId="{AA558FC8-FDCE-43D6-9097-0184C75A4E58}" destId="{06DB221E-A141-4E1A-B8B6-9CC9C9D05268}" srcOrd="0" destOrd="0" presId="urn:microsoft.com/office/officeart/2005/8/layout/hChevron3"/>
    <dgm:cxn modelId="{6A8D0D77-F260-44B4-83DA-1B45D1D13E6C}" type="presOf" srcId="{A71E3458-44CB-4D41-A050-5483A387FBB1}" destId="{20B0E4D6-4F15-46FF-B410-0420E97B8699}" srcOrd="0" destOrd="0" presId="urn:microsoft.com/office/officeart/2005/8/layout/hChevron3"/>
    <dgm:cxn modelId="{B4FFCB9B-246E-46E0-9D34-25C96535EABD}" type="presOf" srcId="{0F25E6D9-2F7F-44AF-B85D-AC72FAC687D5}" destId="{F5EE5D0F-F924-4E4E-AE92-2C7A42E9546C}" srcOrd="0" destOrd="0" presId="urn:microsoft.com/office/officeart/2005/8/layout/hChevron3"/>
    <dgm:cxn modelId="{31E62FAD-3644-4DCF-BFC3-CEC1040F61AF}" srcId="{AA558FC8-FDCE-43D6-9097-0184C75A4E58}" destId="{A71E3458-44CB-4D41-A050-5483A387FBB1}" srcOrd="0" destOrd="0" parTransId="{AF636982-DF6A-4EB6-A759-3C94D142DE04}" sibTransId="{FE8C9F9A-EBF2-4A49-8D80-E84E3E9DB380}"/>
    <dgm:cxn modelId="{CDBB55B7-2F97-4D1F-AF9C-20E07F96A0F6}" type="presOf" srcId="{AC70EFBC-0417-41B2-8460-E4A9A419BFA4}" destId="{F0A1E66A-37E5-414F-89EF-5E183C8712F5}" srcOrd="0" destOrd="0" presId="urn:microsoft.com/office/officeart/2005/8/layout/hChevron3"/>
    <dgm:cxn modelId="{5628ECD7-04FA-4DD4-B3CF-EA549BCAFE1D}" srcId="{AA558FC8-FDCE-43D6-9097-0184C75A4E58}" destId="{AC70EFBC-0417-41B2-8460-E4A9A419BFA4}" srcOrd="2" destOrd="0" parTransId="{E3AC5F38-E8DC-4F10-B0BB-7EB1F9460F6C}" sibTransId="{634F29FA-7E1D-4EC9-967A-8958CAACC0B3}"/>
    <dgm:cxn modelId="{B73614F9-3F5B-4E48-9302-07745CFC0971}" srcId="{AA558FC8-FDCE-43D6-9097-0184C75A4E58}" destId="{0F25E6D9-2F7F-44AF-B85D-AC72FAC687D5}" srcOrd="1" destOrd="0" parTransId="{CCA81F90-CF93-40AC-BECF-A7D7947A6D47}" sibTransId="{6BC4C196-6972-4DD9-81C5-574D40D79222}"/>
    <dgm:cxn modelId="{59A48446-B2D4-4606-B401-FCBA2A044EF8}" type="presParOf" srcId="{06DB221E-A141-4E1A-B8B6-9CC9C9D05268}" destId="{20B0E4D6-4F15-46FF-B410-0420E97B8699}" srcOrd="0" destOrd="0" presId="urn:microsoft.com/office/officeart/2005/8/layout/hChevron3"/>
    <dgm:cxn modelId="{6607135E-E686-4149-A161-589D3FB5652A}" type="presParOf" srcId="{06DB221E-A141-4E1A-B8B6-9CC9C9D05268}" destId="{96BC8EA2-C73C-4798-8394-20C387E18392}" srcOrd="1" destOrd="0" presId="urn:microsoft.com/office/officeart/2005/8/layout/hChevron3"/>
    <dgm:cxn modelId="{36EABDDA-BAF4-4B45-AD5D-1F2C16FA32B5}" type="presParOf" srcId="{06DB221E-A141-4E1A-B8B6-9CC9C9D05268}" destId="{F5EE5D0F-F924-4E4E-AE92-2C7A42E9546C}" srcOrd="2" destOrd="0" presId="urn:microsoft.com/office/officeart/2005/8/layout/hChevron3"/>
    <dgm:cxn modelId="{89992431-5150-4EF0-8926-CDDB8D052D9B}" type="presParOf" srcId="{06DB221E-A141-4E1A-B8B6-9CC9C9D05268}" destId="{4271B669-A980-41C3-A841-F7F398ACDE1D}" srcOrd="3" destOrd="0" presId="urn:microsoft.com/office/officeart/2005/8/layout/hChevron3"/>
    <dgm:cxn modelId="{CADEF6AD-08F3-4D03-8A84-020D33E1872B}" type="presParOf" srcId="{06DB221E-A141-4E1A-B8B6-9CC9C9D05268}" destId="{F0A1E66A-37E5-414F-89EF-5E183C8712F5}"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558FC8-FDCE-43D6-9097-0184C75A4E58}" type="doc">
      <dgm:prSet loTypeId="urn:microsoft.com/office/officeart/2005/8/layout/hChevron3" loCatId="process" qsTypeId="urn:microsoft.com/office/officeart/2005/8/quickstyle/simple1" qsCatId="simple" csTypeId="urn:microsoft.com/office/officeart/2005/8/colors/accent1_2" csCatId="accent1" phldr="1"/>
      <dgm:spPr/>
    </dgm:pt>
    <dgm:pt modelId="{A71E3458-44CB-4D41-A050-5483A387FBB1}">
      <dgm:prSet phldrT="[Texto]" custT="1"/>
      <dgm:spPr>
        <a:solidFill>
          <a:schemeClr val="bg1">
            <a:lumMod val="75000"/>
          </a:schemeClr>
        </a:solidFill>
      </dgm:spPr>
      <dgm:t>
        <a:bodyPr/>
        <a:lstStyle/>
        <a:p>
          <a:r>
            <a:rPr lang="pt-BR" sz="1300" b="1" dirty="0">
              <a:solidFill>
                <a:schemeClr val="bg1"/>
              </a:solidFill>
              <a:latin typeface="Montserrat"/>
            </a:rPr>
            <a:t>4. Diagnóstico</a:t>
          </a:r>
          <a:endParaRPr lang="pt-BR" sz="1300" dirty="0"/>
        </a:p>
      </dgm:t>
    </dgm:pt>
    <dgm:pt modelId="{AF636982-DF6A-4EB6-A759-3C94D142DE04}" type="parTrans" cxnId="{31E62FAD-3644-4DCF-BFC3-CEC1040F61AF}">
      <dgm:prSet/>
      <dgm:spPr/>
      <dgm:t>
        <a:bodyPr/>
        <a:lstStyle/>
        <a:p>
          <a:endParaRPr lang="pt-BR"/>
        </a:p>
      </dgm:t>
    </dgm:pt>
    <dgm:pt modelId="{FE8C9F9A-EBF2-4A49-8D80-E84E3E9DB380}" type="sibTrans" cxnId="{31E62FAD-3644-4DCF-BFC3-CEC1040F61AF}">
      <dgm:prSet/>
      <dgm:spPr/>
      <dgm:t>
        <a:bodyPr/>
        <a:lstStyle/>
        <a:p>
          <a:endParaRPr lang="pt-BR"/>
        </a:p>
      </dgm:t>
    </dgm:pt>
    <dgm:pt modelId="{0F25E6D9-2F7F-44AF-B85D-AC72FAC687D5}">
      <dgm:prSet phldrT="[Texto]" custT="1"/>
      <dgm:spPr>
        <a:solidFill>
          <a:schemeClr val="bg1">
            <a:lumMod val="75000"/>
          </a:schemeClr>
        </a:solidFill>
      </dgm:spPr>
      <dgm:t>
        <a:bodyPr/>
        <a:lstStyle/>
        <a:p>
          <a:r>
            <a:rPr lang="pt-BR" sz="1300" b="1" dirty="0">
              <a:solidFill>
                <a:schemeClr val="bg1"/>
              </a:solidFill>
              <a:latin typeface="Montserrat"/>
            </a:rPr>
            <a:t>5. Ações Propostas</a:t>
          </a:r>
          <a:endParaRPr lang="pt-BR" sz="1300" dirty="0"/>
        </a:p>
      </dgm:t>
    </dgm:pt>
    <dgm:pt modelId="{CCA81F90-CF93-40AC-BECF-A7D7947A6D47}" type="parTrans" cxnId="{B73614F9-3F5B-4E48-9302-07745CFC0971}">
      <dgm:prSet/>
      <dgm:spPr/>
      <dgm:t>
        <a:bodyPr/>
        <a:lstStyle/>
        <a:p>
          <a:endParaRPr lang="pt-BR"/>
        </a:p>
      </dgm:t>
    </dgm:pt>
    <dgm:pt modelId="{6BC4C196-6972-4DD9-81C5-574D40D79222}" type="sibTrans" cxnId="{B73614F9-3F5B-4E48-9302-07745CFC0971}">
      <dgm:prSet/>
      <dgm:spPr/>
      <dgm:t>
        <a:bodyPr/>
        <a:lstStyle/>
        <a:p>
          <a:endParaRPr lang="pt-BR"/>
        </a:p>
      </dgm:t>
    </dgm:pt>
    <dgm:pt modelId="{AC70EFBC-0417-41B2-8460-E4A9A419BFA4}">
      <dgm:prSet phldrT="[Texto]" custT="1"/>
      <dgm:spPr>
        <a:solidFill>
          <a:schemeClr val="bg1">
            <a:lumMod val="75000"/>
          </a:schemeClr>
        </a:solidFill>
      </dgm:spPr>
      <dgm:t>
        <a:bodyPr/>
        <a:lstStyle/>
        <a:p>
          <a:r>
            <a:rPr lang="pt-BR" sz="1300" b="1" dirty="0">
              <a:solidFill>
                <a:schemeClr val="bg1"/>
              </a:solidFill>
              <a:latin typeface="Montserrat"/>
            </a:rPr>
            <a:t>6. Execução e   Monitoramento</a:t>
          </a:r>
          <a:endParaRPr lang="pt-BR" sz="1300" dirty="0"/>
        </a:p>
      </dgm:t>
    </dgm:pt>
    <dgm:pt modelId="{E3AC5F38-E8DC-4F10-B0BB-7EB1F9460F6C}" type="parTrans" cxnId="{5628ECD7-04FA-4DD4-B3CF-EA549BCAFE1D}">
      <dgm:prSet/>
      <dgm:spPr/>
      <dgm:t>
        <a:bodyPr/>
        <a:lstStyle/>
        <a:p>
          <a:endParaRPr lang="pt-BR"/>
        </a:p>
      </dgm:t>
    </dgm:pt>
    <dgm:pt modelId="{634F29FA-7E1D-4EC9-967A-8958CAACC0B3}" type="sibTrans" cxnId="{5628ECD7-04FA-4DD4-B3CF-EA549BCAFE1D}">
      <dgm:prSet/>
      <dgm:spPr/>
      <dgm:t>
        <a:bodyPr/>
        <a:lstStyle/>
        <a:p>
          <a:endParaRPr lang="pt-BR"/>
        </a:p>
      </dgm:t>
    </dgm:pt>
    <dgm:pt modelId="{06DB221E-A141-4E1A-B8B6-9CC9C9D05268}" type="pres">
      <dgm:prSet presAssocID="{AA558FC8-FDCE-43D6-9097-0184C75A4E58}" presName="Name0" presStyleCnt="0">
        <dgm:presLayoutVars>
          <dgm:dir/>
          <dgm:resizeHandles val="exact"/>
        </dgm:presLayoutVars>
      </dgm:prSet>
      <dgm:spPr/>
    </dgm:pt>
    <dgm:pt modelId="{20B0E4D6-4F15-46FF-B410-0420E97B8699}" type="pres">
      <dgm:prSet presAssocID="{A71E3458-44CB-4D41-A050-5483A387FBB1}" presName="parTxOnly" presStyleLbl="node1" presStyleIdx="0" presStyleCnt="3">
        <dgm:presLayoutVars>
          <dgm:bulletEnabled val="1"/>
        </dgm:presLayoutVars>
      </dgm:prSet>
      <dgm:spPr/>
    </dgm:pt>
    <dgm:pt modelId="{96BC8EA2-C73C-4798-8394-20C387E18392}" type="pres">
      <dgm:prSet presAssocID="{FE8C9F9A-EBF2-4A49-8D80-E84E3E9DB380}" presName="parSpace" presStyleCnt="0"/>
      <dgm:spPr/>
    </dgm:pt>
    <dgm:pt modelId="{F5EE5D0F-F924-4E4E-AE92-2C7A42E9546C}" type="pres">
      <dgm:prSet presAssocID="{0F25E6D9-2F7F-44AF-B85D-AC72FAC687D5}" presName="parTxOnly" presStyleLbl="node1" presStyleIdx="1" presStyleCnt="3">
        <dgm:presLayoutVars>
          <dgm:bulletEnabled val="1"/>
        </dgm:presLayoutVars>
      </dgm:prSet>
      <dgm:spPr/>
    </dgm:pt>
    <dgm:pt modelId="{4271B669-A980-41C3-A841-F7F398ACDE1D}" type="pres">
      <dgm:prSet presAssocID="{6BC4C196-6972-4DD9-81C5-574D40D79222}" presName="parSpace" presStyleCnt="0"/>
      <dgm:spPr/>
    </dgm:pt>
    <dgm:pt modelId="{F0A1E66A-37E5-414F-89EF-5E183C8712F5}" type="pres">
      <dgm:prSet presAssocID="{AC70EFBC-0417-41B2-8460-E4A9A419BFA4}" presName="parTxOnly" presStyleLbl="node1" presStyleIdx="2" presStyleCnt="3">
        <dgm:presLayoutVars>
          <dgm:bulletEnabled val="1"/>
        </dgm:presLayoutVars>
      </dgm:prSet>
      <dgm:spPr/>
    </dgm:pt>
  </dgm:ptLst>
  <dgm:cxnLst>
    <dgm:cxn modelId="{C8BBCB2E-8BD2-48D3-AF3C-70A6E611231F}" type="presOf" srcId="{AC70EFBC-0417-41B2-8460-E4A9A419BFA4}" destId="{F0A1E66A-37E5-414F-89EF-5E183C8712F5}" srcOrd="0" destOrd="0" presId="urn:microsoft.com/office/officeart/2005/8/layout/hChevron3"/>
    <dgm:cxn modelId="{31E62FAD-3644-4DCF-BFC3-CEC1040F61AF}" srcId="{AA558FC8-FDCE-43D6-9097-0184C75A4E58}" destId="{A71E3458-44CB-4D41-A050-5483A387FBB1}" srcOrd="0" destOrd="0" parTransId="{AF636982-DF6A-4EB6-A759-3C94D142DE04}" sibTransId="{FE8C9F9A-EBF2-4A49-8D80-E84E3E9DB380}"/>
    <dgm:cxn modelId="{6956D7BA-3FC8-4AAD-B59D-232D91FB7402}" type="presOf" srcId="{A71E3458-44CB-4D41-A050-5483A387FBB1}" destId="{20B0E4D6-4F15-46FF-B410-0420E97B8699}" srcOrd="0" destOrd="0" presId="urn:microsoft.com/office/officeart/2005/8/layout/hChevron3"/>
    <dgm:cxn modelId="{BB6802D3-2FF1-417E-9A80-BECBE54F3518}" type="presOf" srcId="{0F25E6D9-2F7F-44AF-B85D-AC72FAC687D5}" destId="{F5EE5D0F-F924-4E4E-AE92-2C7A42E9546C}" srcOrd="0" destOrd="0" presId="urn:microsoft.com/office/officeart/2005/8/layout/hChevron3"/>
    <dgm:cxn modelId="{5628ECD7-04FA-4DD4-B3CF-EA549BCAFE1D}" srcId="{AA558FC8-FDCE-43D6-9097-0184C75A4E58}" destId="{AC70EFBC-0417-41B2-8460-E4A9A419BFA4}" srcOrd="2" destOrd="0" parTransId="{E3AC5F38-E8DC-4F10-B0BB-7EB1F9460F6C}" sibTransId="{634F29FA-7E1D-4EC9-967A-8958CAACC0B3}"/>
    <dgm:cxn modelId="{B73614F9-3F5B-4E48-9302-07745CFC0971}" srcId="{AA558FC8-FDCE-43D6-9097-0184C75A4E58}" destId="{0F25E6D9-2F7F-44AF-B85D-AC72FAC687D5}" srcOrd="1" destOrd="0" parTransId="{CCA81F90-CF93-40AC-BECF-A7D7947A6D47}" sibTransId="{6BC4C196-6972-4DD9-81C5-574D40D79222}"/>
    <dgm:cxn modelId="{1A97A5FA-000A-4551-BA20-FDF03A6343C2}" type="presOf" srcId="{AA558FC8-FDCE-43D6-9097-0184C75A4E58}" destId="{06DB221E-A141-4E1A-B8B6-9CC9C9D05268}" srcOrd="0" destOrd="0" presId="urn:microsoft.com/office/officeart/2005/8/layout/hChevron3"/>
    <dgm:cxn modelId="{1CD1C854-825F-4B05-A079-94B37B5DE17F}" type="presParOf" srcId="{06DB221E-A141-4E1A-B8B6-9CC9C9D05268}" destId="{20B0E4D6-4F15-46FF-B410-0420E97B8699}" srcOrd="0" destOrd="0" presId="urn:microsoft.com/office/officeart/2005/8/layout/hChevron3"/>
    <dgm:cxn modelId="{8D0C090D-97E3-4BF9-AF06-9343F0580669}" type="presParOf" srcId="{06DB221E-A141-4E1A-B8B6-9CC9C9D05268}" destId="{96BC8EA2-C73C-4798-8394-20C387E18392}" srcOrd="1" destOrd="0" presId="urn:microsoft.com/office/officeart/2005/8/layout/hChevron3"/>
    <dgm:cxn modelId="{73CBA790-6051-454A-8778-EB532DDE7C28}" type="presParOf" srcId="{06DB221E-A141-4E1A-B8B6-9CC9C9D05268}" destId="{F5EE5D0F-F924-4E4E-AE92-2C7A42E9546C}" srcOrd="2" destOrd="0" presId="urn:microsoft.com/office/officeart/2005/8/layout/hChevron3"/>
    <dgm:cxn modelId="{5C296C2A-2517-4D28-83B1-EAF6D900000C}" type="presParOf" srcId="{06DB221E-A141-4E1A-B8B6-9CC9C9D05268}" destId="{4271B669-A980-41C3-A841-F7F398ACDE1D}" srcOrd="3" destOrd="0" presId="urn:microsoft.com/office/officeart/2005/8/layout/hChevron3"/>
    <dgm:cxn modelId="{36AC1593-BE7D-451A-BA2F-A74C55146CF3}" type="presParOf" srcId="{06DB221E-A141-4E1A-B8B6-9CC9C9D05268}" destId="{F0A1E66A-37E5-414F-89EF-5E183C8712F5}"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A637AE-0FB4-4E78-A512-9430BBB33A5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pt-BR"/>
        </a:p>
      </dgm:t>
    </dgm:pt>
    <dgm:pt modelId="{95A32866-FFC9-477A-B8D1-47255FAFE4B0}">
      <dgm:prSet phldrT="[Texto]" custT="1"/>
      <dgm:spPr/>
      <dgm:t>
        <a:bodyPr/>
        <a:lstStyle/>
        <a:p>
          <a:r>
            <a:rPr lang="pt-BR" sz="1200" b="1" dirty="0">
              <a:latin typeface="Montserrat"/>
            </a:rPr>
            <a:t>MOBILIDADE ATIVA</a:t>
          </a:r>
        </a:p>
      </dgm:t>
    </dgm:pt>
    <dgm:pt modelId="{47CF680B-E8CD-45A4-9CF5-E46A5F34424F}" type="parTrans" cxnId="{D273903F-336B-4C7A-BB47-32F992818363}">
      <dgm:prSet/>
      <dgm:spPr/>
      <dgm:t>
        <a:bodyPr/>
        <a:lstStyle/>
        <a:p>
          <a:endParaRPr lang="pt-BR"/>
        </a:p>
      </dgm:t>
    </dgm:pt>
    <dgm:pt modelId="{A9B14D46-F9E2-46E6-A09C-41A1F16EC2F9}" type="sibTrans" cxnId="{D273903F-336B-4C7A-BB47-32F992818363}">
      <dgm:prSet/>
      <dgm:spPr/>
      <dgm:t>
        <a:bodyPr/>
        <a:lstStyle/>
        <a:p>
          <a:endParaRPr lang="pt-BR"/>
        </a:p>
      </dgm:t>
    </dgm:pt>
    <dgm:pt modelId="{A3CDBADA-6096-4294-A6B4-DCE4121ED63C}">
      <dgm:prSet phldrT="[Texto]" custT="1"/>
      <dgm:spPr/>
      <dgm:t>
        <a:bodyPr/>
        <a:lstStyle/>
        <a:p>
          <a:r>
            <a:rPr lang="pt-BR" sz="1000" dirty="0">
              <a:latin typeface="Montserrat"/>
            </a:rPr>
            <a:t>PLANEJAMENTO DA MOBILIDADE</a:t>
          </a:r>
        </a:p>
      </dgm:t>
    </dgm:pt>
    <dgm:pt modelId="{59457BE6-2AB8-4DA1-8802-6BB262754687}" type="parTrans" cxnId="{034C566D-F0A5-4CA3-B563-3F9C69B4D53D}">
      <dgm:prSet/>
      <dgm:spPr/>
      <dgm:t>
        <a:bodyPr/>
        <a:lstStyle/>
        <a:p>
          <a:endParaRPr lang="pt-BR"/>
        </a:p>
      </dgm:t>
    </dgm:pt>
    <dgm:pt modelId="{76AD1B83-7CF2-421B-B936-4119AD0FC3DD}" type="sibTrans" cxnId="{034C566D-F0A5-4CA3-B563-3F9C69B4D53D}">
      <dgm:prSet/>
      <dgm:spPr/>
      <dgm:t>
        <a:bodyPr/>
        <a:lstStyle/>
        <a:p>
          <a:endParaRPr lang="pt-BR"/>
        </a:p>
      </dgm:t>
    </dgm:pt>
    <dgm:pt modelId="{69106F34-177F-4EF0-934D-271CAB72495F}">
      <dgm:prSet phldrT="[Texto]" custT="1"/>
      <dgm:spPr/>
      <dgm:t>
        <a:bodyPr/>
        <a:lstStyle/>
        <a:p>
          <a:r>
            <a:rPr lang="pt-BR" sz="1000" dirty="0">
              <a:latin typeface="Montserrat"/>
            </a:rPr>
            <a:t>PLANEJAMENTO URBANO</a:t>
          </a:r>
        </a:p>
      </dgm:t>
    </dgm:pt>
    <dgm:pt modelId="{B1F6C794-316B-4316-B6FD-AFD801A1CD35}" type="sibTrans" cxnId="{642A5779-1C99-4053-A493-0C980F398A5C}">
      <dgm:prSet/>
      <dgm:spPr/>
      <dgm:t>
        <a:bodyPr/>
        <a:lstStyle/>
        <a:p>
          <a:endParaRPr lang="pt-BR"/>
        </a:p>
      </dgm:t>
    </dgm:pt>
    <dgm:pt modelId="{2D4BABDC-496B-4BF3-9321-DD9232273D77}" type="parTrans" cxnId="{642A5779-1C99-4053-A493-0C980F398A5C}">
      <dgm:prSet/>
      <dgm:spPr/>
      <dgm:t>
        <a:bodyPr/>
        <a:lstStyle/>
        <a:p>
          <a:endParaRPr lang="pt-BR"/>
        </a:p>
      </dgm:t>
    </dgm:pt>
    <dgm:pt modelId="{2CAFBCCA-763B-472D-8233-07663D125E33}" type="pres">
      <dgm:prSet presAssocID="{1DA637AE-0FB4-4E78-A512-9430BBB33A5C}" presName="cycle" presStyleCnt="0">
        <dgm:presLayoutVars>
          <dgm:chMax val="1"/>
          <dgm:dir/>
          <dgm:animLvl val="ctr"/>
          <dgm:resizeHandles val="exact"/>
        </dgm:presLayoutVars>
      </dgm:prSet>
      <dgm:spPr/>
    </dgm:pt>
    <dgm:pt modelId="{4D1EF3CA-25AF-48E9-8D13-F9C544AC904B}" type="pres">
      <dgm:prSet presAssocID="{95A32866-FFC9-477A-B8D1-47255FAFE4B0}" presName="centerShape" presStyleLbl="node0" presStyleIdx="0" presStyleCnt="1" custScaleX="120627" custScaleY="53363" custLinFactNeighborY="10736"/>
      <dgm:spPr/>
    </dgm:pt>
    <dgm:pt modelId="{757CDDF9-AFC0-4272-9D81-98E8A0D3968A}" type="pres">
      <dgm:prSet presAssocID="{2D4BABDC-496B-4BF3-9321-DD9232273D77}" presName="parTrans" presStyleLbl="bgSibTrans2D1" presStyleIdx="0" presStyleCnt="2"/>
      <dgm:spPr/>
    </dgm:pt>
    <dgm:pt modelId="{41E504A8-814F-4AF8-8C76-402BF303452B}" type="pres">
      <dgm:prSet presAssocID="{69106F34-177F-4EF0-934D-271CAB72495F}" presName="node" presStyleLbl="node1" presStyleIdx="0" presStyleCnt="2" custScaleY="52107" custRadScaleRad="70182" custRadScaleInc="-3930">
        <dgm:presLayoutVars>
          <dgm:bulletEnabled val="1"/>
        </dgm:presLayoutVars>
      </dgm:prSet>
      <dgm:spPr/>
    </dgm:pt>
    <dgm:pt modelId="{7BA8DDE7-CC39-46E3-B8BD-295C31F26540}" type="pres">
      <dgm:prSet presAssocID="{59457BE6-2AB8-4DA1-8802-6BB262754687}" presName="parTrans" presStyleLbl="bgSibTrans2D1" presStyleIdx="1" presStyleCnt="2"/>
      <dgm:spPr/>
    </dgm:pt>
    <dgm:pt modelId="{DC4638EB-78EB-4774-A227-F6B2CCE2BBF6}" type="pres">
      <dgm:prSet presAssocID="{A3CDBADA-6096-4294-A6B4-DCE4121ED63C}" presName="node" presStyleLbl="node1" presStyleIdx="1" presStyleCnt="2" custScaleY="52723" custRadScaleRad="64654" custRadScaleInc="403">
        <dgm:presLayoutVars>
          <dgm:bulletEnabled val="1"/>
        </dgm:presLayoutVars>
      </dgm:prSet>
      <dgm:spPr/>
    </dgm:pt>
  </dgm:ptLst>
  <dgm:cxnLst>
    <dgm:cxn modelId="{D273903F-336B-4C7A-BB47-32F992818363}" srcId="{1DA637AE-0FB4-4E78-A512-9430BBB33A5C}" destId="{95A32866-FFC9-477A-B8D1-47255FAFE4B0}" srcOrd="0" destOrd="0" parTransId="{47CF680B-E8CD-45A4-9CF5-E46A5F34424F}" sibTransId="{A9B14D46-F9E2-46E6-A09C-41A1F16EC2F9}"/>
    <dgm:cxn modelId="{8E05AC43-0051-4DBB-887A-DA1942210639}" type="presOf" srcId="{2D4BABDC-496B-4BF3-9321-DD9232273D77}" destId="{757CDDF9-AFC0-4272-9D81-98E8A0D3968A}" srcOrd="0" destOrd="0" presId="urn:microsoft.com/office/officeart/2005/8/layout/radial4"/>
    <dgm:cxn modelId="{034C566D-F0A5-4CA3-B563-3F9C69B4D53D}" srcId="{95A32866-FFC9-477A-B8D1-47255FAFE4B0}" destId="{A3CDBADA-6096-4294-A6B4-DCE4121ED63C}" srcOrd="1" destOrd="0" parTransId="{59457BE6-2AB8-4DA1-8802-6BB262754687}" sibTransId="{76AD1B83-7CF2-421B-B936-4119AD0FC3DD}"/>
    <dgm:cxn modelId="{0E0C7050-FDE8-4AF9-A947-ED35A0FC0680}" type="presOf" srcId="{1DA637AE-0FB4-4E78-A512-9430BBB33A5C}" destId="{2CAFBCCA-763B-472D-8233-07663D125E33}" srcOrd="0" destOrd="0" presId="urn:microsoft.com/office/officeart/2005/8/layout/radial4"/>
    <dgm:cxn modelId="{642A5779-1C99-4053-A493-0C980F398A5C}" srcId="{95A32866-FFC9-477A-B8D1-47255FAFE4B0}" destId="{69106F34-177F-4EF0-934D-271CAB72495F}" srcOrd="0" destOrd="0" parTransId="{2D4BABDC-496B-4BF3-9321-DD9232273D77}" sibTransId="{B1F6C794-316B-4316-B6FD-AFD801A1CD35}"/>
    <dgm:cxn modelId="{BE801080-4D95-4B1B-AF59-A384EF4A75A2}" type="presOf" srcId="{95A32866-FFC9-477A-B8D1-47255FAFE4B0}" destId="{4D1EF3CA-25AF-48E9-8D13-F9C544AC904B}" srcOrd="0" destOrd="0" presId="urn:microsoft.com/office/officeart/2005/8/layout/radial4"/>
    <dgm:cxn modelId="{EB1839A6-8C14-4AF3-B789-D1C1C212FCD3}" type="presOf" srcId="{59457BE6-2AB8-4DA1-8802-6BB262754687}" destId="{7BA8DDE7-CC39-46E3-B8BD-295C31F26540}" srcOrd="0" destOrd="0" presId="urn:microsoft.com/office/officeart/2005/8/layout/radial4"/>
    <dgm:cxn modelId="{067E72AA-625D-4D3B-AFAD-AE44FA377D37}" type="presOf" srcId="{69106F34-177F-4EF0-934D-271CAB72495F}" destId="{41E504A8-814F-4AF8-8C76-402BF303452B}" srcOrd="0" destOrd="0" presId="urn:microsoft.com/office/officeart/2005/8/layout/radial4"/>
    <dgm:cxn modelId="{9902FAF8-F56A-466B-AE1E-BF2AD614F190}" type="presOf" srcId="{A3CDBADA-6096-4294-A6B4-DCE4121ED63C}" destId="{DC4638EB-78EB-4774-A227-F6B2CCE2BBF6}" srcOrd="0" destOrd="0" presId="urn:microsoft.com/office/officeart/2005/8/layout/radial4"/>
    <dgm:cxn modelId="{D1899FF8-BBA2-4AB1-8934-2459F8BF3B5A}" type="presParOf" srcId="{2CAFBCCA-763B-472D-8233-07663D125E33}" destId="{4D1EF3CA-25AF-48E9-8D13-F9C544AC904B}" srcOrd="0" destOrd="0" presId="urn:microsoft.com/office/officeart/2005/8/layout/radial4"/>
    <dgm:cxn modelId="{D5927B03-3A56-4622-93E7-D6CF753A2B58}" type="presParOf" srcId="{2CAFBCCA-763B-472D-8233-07663D125E33}" destId="{757CDDF9-AFC0-4272-9D81-98E8A0D3968A}" srcOrd="1" destOrd="0" presId="urn:microsoft.com/office/officeart/2005/8/layout/radial4"/>
    <dgm:cxn modelId="{D6A93669-8B39-4C0F-9E2E-DC747F04AE30}" type="presParOf" srcId="{2CAFBCCA-763B-472D-8233-07663D125E33}" destId="{41E504A8-814F-4AF8-8C76-402BF303452B}" srcOrd="2" destOrd="0" presId="urn:microsoft.com/office/officeart/2005/8/layout/radial4"/>
    <dgm:cxn modelId="{8C0F858A-C29A-44E0-BA11-632C77659594}" type="presParOf" srcId="{2CAFBCCA-763B-472D-8233-07663D125E33}" destId="{7BA8DDE7-CC39-46E3-B8BD-295C31F26540}" srcOrd="3" destOrd="0" presId="urn:microsoft.com/office/officeart/2005/8/layout/radial4"/>
    <dgm:cxn modelId="{A4B09429-F4BA-4529-BE38-1CB142B3AE3E}" type="presParOf" srcId="{2CAFBCCA-763B-472D-8233-07663D125E33}" destId="{DC4638EB-78EB-4774-A227-F6B2CCE2BBF6}"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0E4D6-4F15-46FF-B410-0420E97B8699}">
      <dsp:nvSpPr>
        <dsp:cNvPr id="0" name=""/>
        <dsp:cNvSpPr/>
      </dsp:nvSpPr>
      <dsp:spPr>
        <a:xfrm>
          <a:off x="2847" y="467097"/>
          <a:ext cx="2490184" cy="9960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chemeClr val="bg1"/>
              </a:solidFill>
              <a:latin typeface="Montserrat"/>
            </a:rPr>
            <a:t>1. </a:t>
          </a:r>
          <a:r>
            <a:rPr lang="pt-BR" sz="1300" b="1" kern="1200" dirty="0">
              <a:solidFill>
                <a:schemeClr val="bg1"/>
              </a:solidFill>
              <a:latin typeface="Montserrat"/>
            </a:rPr>
            <a:t>Introdução</a:t>
          </a:r>
        </a:p>
      </dsp:txBody>
      <dsp:txXfrm>
        <a:off x="2847" y="467097"/>
        <a:ext cx="2241166" cy="996073"/>
      </dsp:txXfrm>
    </dsp:sp>
    <dsp:sp modelId="{F5EE5D0F-F924-4E4E-AE92-2C7A42E9546C}">
      <dsp:nvSpPr>
        <dsp:cNvPr id="0" name=""/>
        <dsp:cNvSpPr/>
      </dsp:nvSpPr>
      <dsp:spPr>
        <a:xfrm>
          <a:off x="1994995" y="467097"/>
          <a:ext cx="2490184" cy="996073"/>
        </a:xfrm>
        <a:prstGeom prst="chevron">
          <a:avLst/>
        </a:prstGeom>
        <a:solidFill>
          <a:srgbClr val="006B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2. Contexto da Mobilidade Ativa no DF</a:t>
          </a:r>
          <a:endParaRPr lang="pt-BR" sz="1300" kern="1200" dirty="0"/>
        </a:p>
      </dsp:txBody>
      <dsp:txXfrm>
        <a:off x="2493032" y="467097"/>
        <a:ext cx="1494111" cy="996073"/>
      </dsp:txXfrm>
    </dsp:sp>
    <dsp:sp modelId="{F0A1E66A-37E5-414F-89EF-5E183C8712F5}">
      <dsp:nvSpPr>
        <dsp:cNvPr id="0" name=""/>
        <dsp:cNvSpPr/>
      </dsp:nvSpPr>
      <dsp:spPr>
        <a:xfrm>
          <a:off x="3987142" y="467097"/>
          <a:ext cx="2490184" cy="9960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3. Promovendo a Mobilidade Ativa no DF</a:t>
          </a:r>
          <a:endParaRPr lang="pt-BR" sz="1300" kern="1200" dirty="0"/>
        </a:p>
      </dsp:txBody>
      <dsp:txXfrm>
        <a:off x="4485179" y="467097"/>
        <a:ext cx="1494111" cy="996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0E4D6-4F15-46FF-B410-0420E97B8699}">
      <dsp:nvSpPr>
        <dsp:cNvPr id="0" name=""/>
        <dsp:cNvSpPr/>
      </dsp:nvSpPr>
      <dsp:spPr>
        <a:xfrm>
          <a:off x="2847" y="467097"/>
          <a:ext cx="2490184" cy="996073"/>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4. Diagnóstico</a:t>
          </a:r>
          <a:endParaRPr lang="pt-BR" sz="1300" kern="1200" dirty="0"/>
        </a:p>
      </dsp:txBody>
      <dsp:txXfrm>
        <a:off x="2847" y="467097"/>
        <a:ext cx="2241166" cy="996073"/>
      </dsp:txXfrm>
    </dsp:sp>
    <dsp:sp modelId="{F5EE5D0F-F924-4E4E-AE92-2C7A42E9546C}">
      <dsp:nvSpPr>
        <dsp:cNvPr id="0" name=""/>
        <dsp:cNvSpPr/>
      </dsp:nvSpPr>
      <dsp:spPr>
        <a:xfrm>
          <a:off x="1994995" y="467097"/>
          <a:ext cx="2490184" cy="996073"/>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5. Ações Propostas</a:t>
          </a:r>
          <a:endParaRPr lang="pt-BR" sz="1300" kern="1200" dirty="0"/>
        </a:p>
      </dsp:txBody>
      <dsp:txXfrm>
        <a:off x="2493032" y="467097"/>
        <a:ext cx="1494111" cy="996073"/>
      </dsp:txXfrm>
    </dsp:sp>
    <dsp:sp modelId="{F0A1E66A-37E5-414F-89EF-5E183C8712F5}">
      <dsp:nvSpPr>
        <dsp:cNvPr id="0" name=""/>
        <dsp:cNvSpPr/>
      </dsp:nvSpPr>
      <dsp:spPr>
        <a:xfrm>
          <a:off x="3987142" y="467097"/>
          <a:ext cx="2490184" cy="996073"/>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6. Execução e   Monitoramento</a:t>
          </a:r>
          <a:endParaRPr lang="pt-BR" sz="1300" kern="1200" dirty="0"/>
        </a:p>
      </dsp:txBody>
      <dsp:txXfrm>
        <a:off x="4485179" y="467097"/>
        <a:ext cx="1494111" cy="996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EF3CA-25AF-48E9-8D13-F9C544AC904B}">
      <dsp:nvSpPr>
        <dsp:cNvPr id="0" name=""/>
        <dsp:cNvSpPr/>
      </dsp:nvSpPr>
      <dsp:spPr>
        <a:xfrm>
          <a:off x="1321692" y="2036399"/>
          <a:ext cx="1625157" cy="7189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ontserrat"/>
            </a:rPr>
            <a:t>MOBILIDADE ATIVA</a:t>
          </a:r>
        </a:p>
      </dsp:txBody>
      <dsp:txXfrm>
        <a:off x="1559691" y="2141685"/>
        <a:ext cx="1149159" cy="508365"/>
      </dsp:txXfrm>
    </dsp:sp>
    <dsp:sp modelId="{757CDDF9-AFC0-4272-9D81-98E8A0D3968A}">
      <dsp:nvSpPr>
        <dsp:cNvPr id="0" name=""/>
        <dsp:cNvSpPr/>
      </dsp:nvSpPr>
      <dsp:spPr>
        <a:xfrm rot="13448705">
          <a:off x="902577" y="1490546"/>
          <a:ext cx="993486" cy="3839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E504A8-814F-4AF8-8C76-402BF303452B}">
      <dsp:nvSpPr>
        <dsp:cNvPr id="0" name=""/>
        <dsp:cNvSpPr/>
      </dsp:nvSpPr>
      <dsp:spPr>
        <a:xfrm>
          <a:off x="402921" y="1069793"/>
          <a:ext cx="1279895" cy="533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Montserrat"/>
            </a:rPr>
            <a:t>PLANEJAMENTO URBANO</a:t>
          </a:r>
        </a:p>
      </dsp:txBody>
      <dsp:txXfrm>
        <a:off x="418548" y="1085420"/>
        <a:ext cx="1248641" cy="502278"/>
      </dsp:txXfrm>
    </dsp:sp>
    <dsp:sp modelId="{7BA8DDE7-CC39-46E3-B8BD-295C31F26540}">
      <dsp:nvSpPr>
        <dsp:cNvPr id="0" name=""/>
        <dsp:cNvSpPr/>
      </dsp:nvSpPr>
      <dsp:spPr>
        <a:xfrm rot="18745061">
          <a:off x="2323689" y="1486505"/>
          <a:ext cx="932090" cy="3839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4638EB-78EB-4774-A227-F6B2CCE2BBF6}">
      <dsp:nvSpPr>
        <dsp:cNvPr id="0" name=""/>
        <dsp:cNvSpPr/>
      </dsp:nvSpPr>
      <dsp:spPr>
        <a:xfrm>
          <a:off x="2464148" y="1064513"/>
          <a:ext cx="1279895" cy="5398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Montserrat"/>
            </a:rPr>
            <a:t>PLANEJAMENTO DA MOBILIDADE</a:t>
          </a:r>
        </a:p>
      </dsp:txBody>
      <dsp:txXfrm>
        <a:off x="2479959" y="1080324"/>
        <a:ext cx="1248273" cy="50821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4011930" cy="291941"/>
          </a:xfrm>
          <a:prstGeom prst="rect">
            <a:avLst/>
          </a:prstGeom>
        </p:spPr>
        <p:txBody>
          <a:bodyPr vert="horz" lIns="78238" tIns="39120" rIns="78238" bIns="39120" rtlCol="0"/>
          <a:lstStyle>
            <a:lvl1pPr algn="l">
              <a:defRPr sz="1000"/>
            </a:lvl1pPr>
          </a:lstStyle>
          <a:p>
            <a:endParaRPr lang="pt-BR"/>
          </a:p>
        </p:txBody>
      </p:sp>
      <p:sp>
        <p:nvSpPr>
          <p:cNvPr id="3" name="Espaço Reservado para Data 2"/>
          <p:cNvSpPr>
            <a:spLocks noGrp="1"/>
          </p:cNvSpPr>
          <p:nvPr>
            <p:ph type="dt" sz="quarter" idx="1"/>
          </p:nvPr>
        </p:nvSpPr>
        <p:spPr>
          <a:xfrm>
            <a:off x="5244229" y="0"/>
            <a:ext cx="4011930" cy="291941"/>
          </a:xfrm>
          <a:prstGeom prst="rect">
            <a:avLst/>
          </a:prstGeom>
        </p:spPr>
        <p:txBody>
          <a:bodyPr vert="horz" lIns="78238" tIns="39120" rIns="78238" bIns="39120" rtlCol="0"/>
          <a:lstStyle>
            <a:lvl1pPr algn="r">
              <a:defRPr sz="1000"/>
            </a:lvl1pPr>
          </a:lstStyle>
          <a:p>
            <a:fld id="{22D8A244-187C-4DCA-B1E8-1BAE592E62E0}" type="datetimeFigureOut">
              <a:rPr lang="pt-BR" smtClean="0"/>
              <a:pPr/>
              <a:t>30/07/2020</a:t>
            </a:fld>
            <a:endParaRPr lang="pt-BR"/>
          </a:p>
        </p:txBody>
      </p:sp>
      <p:sp>
        <p:nvSpPr>
          <p:cNvPr id="4" name="Espaço Reservado para Rodapé 3"/>
          <p:cNvSpPr>
            <a:spLocks noGrp="1"/>
          </p:cNvSpPr>
          <p:nvPr>
            <p:ph type="ftr" sz="quarter" idx="2"/>
          </p:nvPr>
        </p:nvSpPr>
        <p:spPr>
          <a:xfrm>
            <a:off x="1" y="5545872"/>
            <a:ext cx="4011930" cy="291941"/>
          </a:xfrm>
          <a:prstGeom prst="rect">
            <a:avLst/>
          </a:prstGeom>
        </p:spPr>
        <p:txBody>
          <a:bodyPr vert="horz" lIns="78238" tIns="39120" rIns="78238" bIns="39120" rtlCol="0" anchor="b"/>
          <a:lstStyle>
            <a:lvl1pPr algn="l">
              <a:defRPr sz="1000"/>
            </a:lvl1pPr>
          </a:lstStyle>
          <a:p>
            <a:endParaRPr lang="pt-BR"/>
          </a:p>
        </p:txBody>
      </p:sp>
      <p:sp>
        <p:nvSpPr>
          <p:cNvPr id="5" name="Espaço Reservado para Número de Slide 4"/>
          <p:cNvSpPr>
            <a:spLocks noGrp="1"/>
          </p:cNvSpPr>
          <p:nvPr>
            <p:ph type="sldNum" sz="quarter" idx="3"/>
          </p:nvPr>
        </p:nvSpPr>
        <p:spPr>
          <a:xfrm>
            <a:off x="5244229" y="5545872"/>
            <a:ext cx="4011930" cy="291941"/>
          </a:xfrm>
          <a:prstGeom prst="rect">
            <a:avLst/>
          </a:prstGeom>
        </p:spPr>
        <p:txBody>
          <a:bodyPr vert="horz" lIns="78238" tIns="39120" rIns="78238" bIns="39120" rtlCol="0" anchor="b"/>
          <a:lstStyle>
            <a:lvl1pPr algn="r">
              <a:defRPr sz="1000"/>
            </a:lvl1pPr>
          </a:lstStyle>
          <a:p>
            <a:fld id="{965E65AE-6146-471E-82ED-B7E1D8E1AFA1}" type="slidenum">
              <a:rPr lang="pt-BR" smtClean="0"/>
              <a:pPr/>
              <a:t>‹nº›</a:t>
            </a:fld>
            <a:endParaRPr lang="pt-BR"/>
          </a:p>
        </p:txBody>
      </p:sp>
    </p:spTree>
    <p:extLst>
      <p:ext uri="{BB962C8B-B14F-4D97-AF65-F5344CB8AC3E}">
        <p14:creationId xmlns:p14="http://schemas.microsoft.com/office/powerpoint/2010/main" val="9610553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Espaço Reservado para Imagem de Slide 9"/>
          <p:cNvSpPr>
            <a:spLocks noGrp="1" noRot="1" noChangeAspect="1"/>
          </p:cNvSpPr>
          <p:nvPr>
            <p:ph type="sldImg" idx="2"/>
          </p:nvPr>
        </p:nvSpPr>
        <p:spPr>
          <a:xfrm>
            <a:off x="238125" y="0"/>
            <a:ext cx="9004300" cy="5837238"/>
          </a:xfrm>
          <a:prstGeom prst="rect">
            <a:avLst/>
          </a:prstGeom>
          <a:noFill/>
          <a:ln w="12700">
            <a:solidFill>
              <a:prstClr val="black"/>
            </a:solidFill>
          </a:ln>
        </p:spPr>
        <p:txBody>
          <a:bodyPr vert="horz" lIns="78238" tIns="39120" rIns="78238" bIns="39120" rtlCol="0" anchor="ctr"/>
          <a:lstStyle/>
          <a:p>
            <a:endParaRPr lang="pt-BR"/>
          </a:p>
        </p:txBody>
      </p:sp>
    </p:spTree>
    <p:extLst>
      <p:ext uri="{BB962C8B-B14F-4D97-AF65-F5344CB8AC3E}">
        <p14:creationId xmlns:p14="http://schemas.microsoft.com/office/powerpoint/2010/main" val="1326328738"/>
      </p:ext>
    </p:extLst>
  </p:cSld>
  <p:clrMap bg1="lt1" tx1="dk1" bg2="lt2" tx2="dk2" accent1="accent1" accent2="accent2" accent3="accent3" accent4="accent4" accent5="accent5" accent6="accent6" hlink="hlink" folHlink="folHlink"/>
  <p:hf sldNum="0" hdr="0" ftr="0" dt="0"/>
  <p:notesStyle>
    <a:lvl1pPr marL="0" algn="l" defTabSz="1011326" rtl="0" eaLnBrk="1" latinLnBrk="0" hangingPunct="1">
      <a:defRPr sz="1300" kern="1200">
        <a:solidFill>
          <a:schemeClr val="tx1"/>
        </a:solidFill>
        <a:latin typeface="+mn-lt"/>
        <a:ea typeface="+mn-ea"/>
        <a:cs typeface="+mn-cs"/>
      </a:defRPr>
    </a:lvl1pPr>
    <a:lvl2pPr marL="505663" algn="l" defTabSz="1011326" rtl="0" eaLnBrk="1" latinLnBrk="0" hangingPunct="1">
      <a:defRPr sz="1300" kern="1200">
        <a:solidFill>
          <a:schemeClr val="tx1"/>
        </a:solidFill>
        <a:latin typeface="+mn-lt"/>
        <a:ea typeface="+mn-ea"/>
        <a:cs typeface="+mn-cs"/>
      </a:defRPr>
    </a:lvl2pPr>
    <a:lvl3pPr marL="1011326" algn="l" defTabSz="1011326" rtl="0" eaLnBrk="1" latinLnBrk="0" hangingPunct="1">
      <a:defRPr sz="1300" kern="1200">
        <a:solidFill>
          <a:schemeClr val="tx1"/>
        </a:solidFill>
        <a:latin typeface="+mn-lt"/>
        <a:ea typeface="+mn-ea"/>
        <a:cs typeface="+mn-cs"/>
      </a:defRPr>
    </a:lvl3pPr>
    <a:lvl4pPr marL="1516990" algn="l" defTabSz="1011326" rtl="0" eaLnBrk="1" latinLnBrk="0" hangingPunct="1">
      <a:defRPr sz="1300" kern="1200">
        <a:solidFill>
          <a:schemeClr val="tx1"/>
        </a:solidFill>
        <a:latin typeface="+mn-lt"/>
        <a:ea typeface="+mn-ea"/>
        <a:cs typeface="+mn-cs"/>
      </a:defRPr>
    </a:lvl4pPr>
    <a:lvl5pPr marL="2022653" algn="l" defTabSz="1011326" rtl="0" eaLnBrk="1" latinLnBrk="0" hangingPunct="1">
      <a:defRPr sz="1300" kern="1200">
        <a:solidFill>
          <a:schemeClr val="tx1"/>
        </a:solidFill>
        <a:latin typeface="+mn-lt"/>
        <a:ea typeface="+mn-ea"/>
        <a:cs typeface="+mn-cs"/>
      </a:defRPr>
    </a:lvl5pPr>
    <a:lvl6pPr marL="2528316" algn="l" defTabSz="1011326" rtl="0" eaLnBrk="1" latinLnBrk="0" hangingPunct="1">
      <a:defRPr sz="1300" kern="1200">
        <a:solidFill>
          <a:schemeClr val="tx1"/>
        </a:solidFill>
        <a:latin typeface="+mn-lt"/>
        <a:ea typeface="+mn-ea"/>
        <a:cs typeface="+mn-cs"/>
      </a:defRPr>
    </a:lvl6pPr>
    <a:lvl7pPr marL="3033979" algn="l" defTabSz="1011326" rtl="0" eaLnBrk="1" latinLnBrk="0" hangingPunct="1">
      <a:defRPr sz="1300" kern="1200">
        <a:solidFill>
          <a:schemeClr val="tx1"/>
        </a:solidFill>
        <a:latin typeface="+mn-lt"/>
        <a:ea typeface="+mn-ea"/>
        <a:cs typeface="+mn-cs"/>
      </a:defRPr>
    </a:lvl7pPr>
    <a:lvl8pPr marL="3539642" algn="l" defTabSz="1011326" rtl="0" eaLnBrk="1" latinLnBrk="0" hangingPunct="1">
      <a:defRPr sz="1300" kern="1200">
        <a:solidFill>
          <a:schemeClr val="tx1"/>
        </a:solidFill>
        <a:latin typeface="+mn-lt"/>
        <a:ea typeface="+mn-ea"/>
        <a:cs typeface="+mn-cs"/>
      </a:defRPr>
    </a:lvl8pPr>
    <a:lvl9pPr marL="4045306" algn="l" defTabSz="101132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lstStyle/>
          <a:p>
            <a:endParaRPr lang="pt-BR"/>
          </a:p>
        </p:txBody>
      </p:sp>
    </p:spTree>
    <p:extLst>
      <p:ext uri="{BB962C8B-B14F-4D97-AF65-F5344CB8AC3E}">
        <p14:creationId xmlns:p14="http://schemas.microsoft.com/office/powerpoint/2010/main" val="1666653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GESTÃO - DIAGNÓSTICO</a:t>
            </a:r>
          </a:p>
        </p:txBody>
      </p:sp>
    </p:spTree>
    <p:extLst>
      <p:ext uri="{BB962C8B-B14F-4D97-AF65-F5344CB8AC3E}">
        <p14:creationId xmlns:p14="http://schemas.microsoft.com/office/powerpoint/2010/main" val="1357370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endParaRPr lang="pt-BR"/>
          </a:p>
        </p:txBody>
      </p:sp>
    </p:spTree>
    <p:extLst>
      <p:ext uri="{BB962C8B-B14F-4D97-AF65-F5344CB8AC3E}">
        <p14:creationId xmlns:p14="http://schemas.microsoft.com/office/powerpoint/2010/main" val="19075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925388" y="2810328"/>
            <a:ext cx="7407527" cy="2298987"/>
          </a:xfrm>
          <a:prstGeom prst="rect">
            <a:avLst/>
          </a:prstGeom>
        </p:spPr>
        <p:txBody>
          <a:bodyPr lIns="78238" tIns="39120" rIns="78238" bIns="39120"/>
          <a:lstStyle/>
          <a:p>
            <a:endParaRPr lang="pt-BR"/>
          </a:p>
        </p:txBody>
      </p:sp>
    </p:spTree>
    <p:extLst>
      <p:ext uri="{BB962C8B-B14F-4D97-AF65-F5344CB8AC3E}">
        <p14:creationId xmlns:p14="http://schemas.microsoft.com/office/powerpoint/2010/main" val="2531625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925388" y="2810328"/>
            <a:ext cx="7407527" cy="2298987"/>
          </a:xfrm>
          <a:prstGeom prst="rect">
            <a:avLst/>
          </a:prstGeom>
        </p:spPr>
        <p:txBody>
          <a:bodyPr lIns="78238" tIns="39120" rIns="78238" bIns="39120"/>
          <a:lstStyle/>
          <a:p>
            <a:endParaRPr lang="pt-BR"/>
          </a:p>
        </p:txBody>
      </p:sp>
    </p:spTree>
    <p:extLst>
      <p:ext uri="{BB962C8B-B14F-4D97-AF65-F5344CB8AC3E}">
        <p14:creationId xmlns:p14="http://schemas.microsoft.com/office/powerpoint/2010/main" val="421260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GESTÃO - DIAGNÓSTICO</a:t>
            </a: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37</a:t>
            </a:fld>
            <a:endParaRPr lang="pt-BR"/>
          </a:p>
        </p:txBody>
      </p:sp>
    </p:spTree>
    <p:extLst>
      <p:ext uri="{BB962C8B-B14F-4D97-AF65-F5344CB8AC3E}">
        <p14:creationId xmlns:p14="http://schemas.microsoft.com/office/powerpoint/2010/main" val="2749776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GESTÃO - DIAGNÓSTICO</a:t>
            </a: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39</a:t>
            </a:fld>
            <a:endParaRPr lang="pt-BR"/>
          </a:p>
        </p:txBody>
      </p:sp>
    </p:spTree>
    <p:extLst>
      <p:ext uri="{BB962C8B-B14F-4D97-AF65-F5344CB8AC3E}">
        <p14:creationId xmlns:p14="http://schemas.microsoft.com/office/powerpoint/2010/main" val="2590795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Perfil</a:t>
            </a:r>
            <a:r>
              <a:rPr lang="pt-BR" baseline="0"/>
              <a:t> dos ciclistas</a:t>
            </a:r>
            <a:endParaRPr lang="pt-B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40</a:t>
            </a:fld>
            <a:endParaRPr lang="pt-BR"/>
          </a:p>
        </p:txBody>
      </p:sp>
    </p:spTree>
    <p:extLst>
      <p:ext uri="{BB962C8B-B14F-4D97-AF65-F5344CB8AC3E}">
        <p14:creationId xmlns:p14="http://schemas.microsoft.com/office/powerpoint/2010/main" val="267562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Perfil</a:t>
            </a:r>
            <a:r>
              <a:rPr lang="pt-BR" baseline="0"/>
              <a:t> dos ciclistas</a:t>
            </a:r>
            <a:endParaRPr lang="pt-B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41</a:t>
            </a:fld>
            <a:endParaRPr lang="pt-BR"/>
          </a:p>
        </p:txBody>
      </p:sp>
    </p:spTree>
    <p:extLst>
      <p:ext uri="{BB962C8B-B14F-4D97-AF65-F5344CB8AC3E}">
        <p14:creationId xmlns:p14="http://schemas.microsoft.com/office/powerpoint/2010/main" val="3433132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Perfil</a:t>
            </a:r>
            <a:r>
              <a:rPr lang="pt-BR" baseline="0"/>
              <a:t> dos ciclistas</a:t>
            </a:r>
            <a:endParaRPr lang="pt-B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42</a:t>
            </a:fld>
            <a:endParaRPr lang="pt-BR"/>
          </a:p>
        </p:txBody>
      </p:sp>
    </p:spTree>
    <p:extLst>
      <p:ext uri="{BB962C8B-B14F-4D97-AF65-F5344CB8AC3E}">
        <p14:creationId xmlns:p14="http://schemas.microsoft.com/office/powerpoint/2010/main" val="17164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Perfil</a:t>
            </a:r>
            <a:r>
              <a:rPr lang="pt-BR" baseline="0"/>
              <a:t> dos ciclistas - Priscila ficou de atualizar e padronizar esses mapas</a:t>
            </a:r>
            <a:endParaRPr lang="pt-B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44</a:t>
            </a:fld>
            <a:endParaRPr lang="pt-BR"/>
          </a:p>
        </p:txBody>
      </p:sp>
    </p:spTree>
    <p:extLst>
      <p:ext uri="{BB962C8B-B14F-4D97-AF65-F5344CB8AC3E}">
        <p14:creationId xmlns:p14="http://schemas.microsoft.com/office/powerpoint/2010/main" val="895257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lstStyle/>
          <a:p>
            <a:endParaRPr lang="pt-BR"/>
          </a:p>
        </p:txBody>
      </p:sp>
    </p:spTree>
    <p:extLst>
      <p:ext uri="{BB962C8B-B14F-4D97-AF65-F5344CB8AC3E}">
        <p14:creationId xmlns:p14="http://schemas.microsoft.com/office/powerpoint/2010/main" val="3846085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Perfil</a:t>
            </a:r>
            <a:r>
              <a:rPr lang="pt-BR" baseline="0"/>
              <a:t> dos ciclistas - Priscila ficou de atualizar e padronizar esses mapas</a:t>
            </a:r>
            <a:endParaRPr lang="pt-B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45</a:t>
            </a:fld>
            <a:endParaRPr lang="pt-BR"/>
          </a:p>
        </p:txBody>
      </p:sp>
    </p:spTree>
    <p:extLst>
      <p:ext uri="{BB962C8B-B14F-4D97-AF65-F5344CB8AC3E}">
        <p14:creationId xmlns:p14="http://schemas.microsoft.com/office/powerpoint/2010/main" val="451365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Perfil</a:t>
            </a:r>
            <a:r>
              <a:rPr lang="pt-BR" baseline="0"/>
              <a:t> dos ciclistas - Priscila ficou de atualizar e padronizar esses mapas</a:t>
            </a:r>
            <a:endParaRPr lang="pt-B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46</a:t>
            </a:fld>
            <a:endParaRPr lang="pt-BR"/>
          </a:p>
        </p:txBody>
      </p:sp>
    </p:spTree>
    <p:extLst>
      <p:ext uri="{BB962C8B-B14F-4D97-AF65-F5344CB8AC3E}">
        <p14:creationId xmlns:p14="http://schemas.microsoft.com/office/powerpoint/2010/main" val="3026088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endParaRPr lang="pt-BR"/>
          </a:p>
        </p:txBody>
      </p:sp>
    </p:spTree>
    <p:extLst>
      <p:ext uri="{BB962C8B-B14F-4D97-AF65-F5344CB8AC3E}">
        <p14:creationId xmlns:p14="http://schemas.microsoft.com/office/powerpoint/2010/main" val="190750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r>
              <a:rPr lang="pt-BR"/>
              <a:t>GESTÃO - DIAGNÓSTICO</a:t>
            </a:r>
          </a:p>
        </p:txBody>
      </p:sp>
    </p:spTree>
    <p:extLst>
      <p:ext uri="{BB962C8B-B14F-4D97-AF65-F5344CB8AC3E}">
        <p14:creationId xmlns:p14="http://schemas.microsoft.com/office/powerpoint/2010/main" val="798658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r>
              <a:rPr lang="pt-BR"/>
              <a:t>GESTÃO - DIAGNÓSTICO</a:t>
            </a:r>
          </a:p>
        </p:txBody>
      </p:sp>
    </p:spTree>
    <p:extLst>
      <p:ext uri="{BB962C8B-B14F-4D97-AF65-F5344CB8AC3E}">
        <p14:creationId xmlns:p14="http://schemas.microsoft.com/office/powerpoint/2010/main" val="1272995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r>
              <a:rPr lang="pt-BR"/>
              <a:t>GESTÃO - DIAGNÓSTICO</a:t>
            </a:r>
          </a:p>
        </p:txBody>
      </p:sp>
    </p:spTree>
    <p:extLst>
      <p:ext uri="{BB962C8B-B14F-4D97-AF65-F5344CB8AC3E}">
        <p14:creationId xmlns:p14="http://schemas.microsoft.com/office/powerpoint/2010/main" val="2971334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r>
              <a:rPr lang="pt-BR"/>
              <a:t>GESTÃO - DIAGNÓSTICO</a:t>
            </a:r>
          </a:p>
        </p:txBody>
      </p:sp>
    </p:spTree>
    <p:extLst>
      <p:ext uri="{BB962C8B-B14F-4D97-AF65-F5344CB8AC3E}">
        <p14:creationId xmlns:p14="http://schemas.microsoft.com/office/powerpoint/2010/main" val="2571798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endParaRPr lang="pt-BR"/>
          </a:p>
        </p:txBody>
      </p:sp>
    </p:spTree>
    <p:extLst>
      <p:ext uri="{BB962C8B-B14F-4D97-AF65-F5344CB8AC3E}">
        <p14:creationId xmlns:p14="http://schemas.microsoft.com/office/powerpoint/2010/main" val="3883395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endParaRPr lang="pt-BR"/>
          </a:p>
        </p:txBody>
      </p:sp>
    </p:spTree>
    <p:extLst>
      <p:ext uri="{BB962C8B-B14F-4D97-AF65-F5344CB8AC3E}">
        <p14:creationId xmlns:p14="http://schemas.microsoft.com/office/powerpoint/2010/main" val="1454417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925388" y="2810328"/>
            <a:ext cx="7407527" cy="2298987"/>
          </a:xfrm>
          <a:prstGeom prst="rect">
            <a:avLst/>
          </a:prstGeom>
        </p:spPr>
        <p:txBody>
          <a:bodyPr lIns="78238" tIns="39120" rIns="78238" bIns="39120"/>
          <a:lstStyle/>
          <a:p>
            <a:endParaRPr lang="pt-BR" dirty="0"/>
          </a:p>
        </p:txBody>
      </p:sp>
    </p:spTree>
    <p:extLst>
      <p:ext uri="{BB962C8B-B14F-4D97-AF65-F5344CB8AC3E}">
        <p14:creationId xmlns:p14="http://schemas.microsoft.com/office/powerpoint/2010/main" val="309312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endParaRPr lang="pt-BR"/>
          </a:p>
        </p:txBody>
      </p:sp>
    </p:spTree>
    <p:extLst>
      <p:ext uri="{BB962C8B-B14F-4D97-AF65-F5344CB8AC3E}">
        <p14:creationId xmlns:p14="http://schemas.microsoft.com/office/powerpoint/2010/main" val="815162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r>
              <a:rPr lang="pt-BR"/>
              <a:t>GESTÃO - DIAGNÓSTICO</a:t>
            </a:r>
          </a:p>
        </p:txBody>
      </p:sp>
    </p:spTree>
    <p:extLst>
      <p:ext uri="{BB962C8B-B14F-4D97-AF65-F5344CB8AC3E}">
        <p14:creationId xmlns:p14="http://schemas.microsoft.com/office/powerpoint/2010/main" val="308572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60438" y="600075"/>
            <a:ext cx="4618037" cy="2992438"/>
          </a:xfrm>
        </p:spPr>
      </p:sp>
      <p:sp>
        <p:nvSpPr>
          <p:cNvPr id="3" name="Espaço Reservado para Anotações 2"/>
          <p:cNvSpPr>
            <a:spLocks noGrp="1"/>
          </p:cNvSpPr>
          <p:nvPr>
            <p:ph type="body" idx="1"/>
          </p:nvPr>
        </p:nvSpPr>
        <p:spPr/>
        <p:txBody>
          <a:bodyPr lIns="78238" tIns="39120" rIns="78238" bIns="39120">
            <a:normAutofit fontScale="25000" lnSpcReduction="20000"/>
          </a:bodyPr>
          <a:lstStyle/>
          <a:p>
            <a:r>
              <a:rPr lang="pt-BR"/>
              <a:t>GESTÃO - DIAGNÓSTICO</a:t>
            </a:r>
          </a:p>
        </p:txBody>
      </p:sp>
    </p:spTree>
    <p:extLst>
      <p:ext uri="{BB962C8B-B14F-4D97-AF65-F5344CB8AC3E}">
        <p14:creationId xmlns:p14="http://schemas.microsoft.com/office/powerpoint/2010/main" val="2230501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925388" y="2810328"/>
            <a:ext cx="7407527" cy="2298987"/>
          </a:xfrm>
          <a:prstGeom prst="rect">
            <a:avLst/>
          </a:prstGeom>
        </p:spPr>
        <p:txBody>
          <a:bodyPr lIns="78238" tIns="39120" rIns="78238" bIns="39120"/>
          <a:lstStyle/>
          <a:p>
            <a:endParaRPr lang="pt-BR" dirty="0"/>
          </a:p>
        </p:txBody>
      </p:sp>
    </p:spTree>
    <p:extLst>
      <p:ext uri="{BB962C8B-B14F-4D97-AF65-F5344CB8AC3E}">
        <p14:creationId xmlns:p14="http://schemas.microsoft.com/office/powerpoint/2010/main" val="4046850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864100" y="330200"/>
            <a:ext cx="2547938" cy="1651000"/>
          </a:xfrm>
          <a:prstGeom prst="rect">
            <a:avLst/>
          </a:prstGeom>
        </p:spPr>
      </p:sp>
      <p:sp>
        <p:nvSpPr>
          <p:cNvPr id="3" name="Espaço Reservado para Anotações 2"/>
          <p:cNvSpPr>
            <a:spLocks noGrp="1"/>
          </p:cNvSpPr>
          <p:nvPr>
            <p:ph type="body" idx="1"/>
          </p:nvPr>
        </p:nvSpPr>
        <p:spPr>
          <a:xfrm>
            <a:off x="1227732" y="2091448"/>
            <a:ext cx="9821848" cy="1981372"/>
          </a:xfrm>
          <a:prstGeom prst="rect">
            <a:avLst/>
          </a:prstGeom>
        </p:spPr>
        <p:txBody>
          <a:bodyPr lIns="78238" tIns="39120" rIns="78238" bIns="39120">
            <a:normAutofit/>
          </a:bodyPr>
          <a:lstStyle/>
          <a:p>
            <a:endParaRPr lang="pt-BR" dirty="0"/>
          </a:p>
        </p:txBody>
      </p:sp>
      <p:sp>
        <p:nvSpPr>
          <p:cNvPr id="4" name="Espaço Reservado para Número de Slide 3"/>
          <p:cNvSpPr>
            <a:spLocks noGrp="1"/>
          </p:cNvSpPr>
          <p:nvPr>
            <p:ph type="sldNum" sz="quarter" idx="10"/>
          </p:nvPr>
        </p:nvSpPr>
        <p:spPr>
          <a:xfrm>
            <a:off x="6955013" y="4181877"/>
            <a:ext cx="5320168" cy="220152"/>
          </a:xfrm>
          <a:prstGeom prst="rect">
            <a:avLst/>
          </a:prstGeom>
        </p:spPr>
        <p:txBody>
          <a:bodyPr lIns="78238" tIns="39120" rIns="78238" bIns="39120"/>
          <a:lstStyle/>
          <a:p>
            <a:fld id="{F2063D92-3806-4BCB-8984-5913F79F5A5E}" type="slidenum">
              <a:rPr lang="pt-BR" smtClean="0"/>
              <a:pPr/>
              <a:t>91</a:t>
            </a:fld>
            <a:endParaRPr lang="pt-BR"/>
          </a:p>
        </p:txBody>
      </p:sp>
    </p:spTree>
    <p:extLst>
      <p:ext uri="{BB962C8B-B14F-4D97-AF65-F5344CB8AC3E}">
        <p14:creationId xmlns:p14="http://schemas.microsoft.com/office/powerpoint/2010/main" val="299118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endParaRPr lang="pt-BR"/>
          </a:p>
        </p:txBody>
      </p:sp>
    </p:spTree>
    <p:extLst>
      <p:ext uri="{BB962C8B-B14F-4D97-AF65-F5344CB8AC3E}">
        <p14:creationId xmlns:p14="http://schemas.microsoft.com/office/powerpoint/2010/main" val="3010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GESTÃO - DIAGNÓSTICO</a:t>
            </a:r>
          </a:p>
        </p:txBody>
      </p:sp>
    </p:spTree>
    <p:extLst>
      <p:ext uri="{BB962C8B-B14F-4D97-AF65-F5344CB8AC3E}">
        <p14:creationId xmlns:p14="http://schemas.microsoft.com/office/powerpoint/2010/main" val="3760563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1638" y="439738"/>
            <a:ext cx="3376612" cy="2189162"/>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endParaRPr lang="pt-BR" dirty="0"/>
          </a:p>
        </p:txBody>
      </p:sp>
    </p:spTree>
    <p:extLst>
      <p:ext uri="{BB962C8B-B14F-4D97-AF65-F5344CB8AC3E}">
        <p14:creationId xmlns:p14="http://schemas.microsoft.com/office/powerpoint/2010/main" val="208816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925388" y="2810328"/>
            <a:ext cx="7407527" cy="2298987"/>
          </a:xfrm>
          <a:prstGeom prst="rect">
            <a:avLst/>
          </a:prstGeom>
        </p:spPr>
        <p:txBody>
          <a:bodyPr lIns="78238" tIns="39120" rIns="78238" bIns="39120"/>
          <a:lstStyle/>
          <a:p>
            <a:endParaRPr lang="pt-BR"/>
          </a:p>
        </p:txBody>
      </p:sp>
    </p:spTree>
    <p:extLst>
      <p:ext uri="{BB962C8B-B14F-4D97-AF65-F5344CB8AC3E}">
        <p14:creationId xmlns:p14="http://schemas.microsoft.com/office/powerpoint/2010/main" val="28231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925388" y="2810328"/>
            <a:ext cx="7407527" cy="2298987"/>
          </a:xfrm>
          <a:prstGeom prst="rect">
            <a:avLst/>
          </a:prstGeom>
        </p:spPr>
        <p:txBody>
          <a:bodyPr lIns="78238" tIns="39120" rIns="78238" bIns="39120"/>
          <a:lstStyle/>
          <a:p>
            <a:endParaRPr lang="pt-BR"/>
          </a:p>
        </p:txBody>
      </p:sp>
    </p:spTree>
    <p:extLst>
      <p:ext uri="{BB962C8B-B14F-4D97-AF65-F5344CB8AC3E}">
        <p14:creationId xmlns:p14="http://schemas.microsoft.com/office/powerpoint/2010/main" val="74424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90750"/>
          </a:xfrm>
          <a:prstGeom prst="rect">
            <a:avLst/>
          </a:prstGeom>
        </p:spPr>
      </p:sp>
      <p:sp>
        <p:nvSpPr>
          <p:cNvPr id="3" name="Espaço Reservado para Anotações 2"/>
          <p:cNvSpPr>
            <a:spLocks noGrp="1"/>
          </p:cNvSpPr>
          <p:nvPr>
            <p:ph type="body" idx="1"/>
          </p:nvPr>
        </p:nvSpPr>
        <p:spPr>
          <a:xfrm>
            <a:off x="925830" y="2773441"/>
            <a:ext cx="7406640" cy="2627471"/>
          </a:xfrm>
          <a:prstGeom prst="rect">
            <a:avLst/>
          </a:prstGeom>
        </p:spPr>
        <p:txBody>
          <a:bodyPr lIns="78238" tIns="39120" rIns="78238" bIns="39120">
            <a:normAutofit/>
          </a:bodyPr>
          <a:lstStyle/>
          <a:p>
            <a:r>
              <a:rPr lang="pt-BR"/>
              <a:t>GESTÃO - DIAGNÓSTICO</a:t>
            </a:r>
          </a:p>
        </p:txBody>
      </p:sp>
      <p:sp>
        <p:nvSpPr>
          <p:cNvPr id="4" name="Espaço Reservado para Número de Slide 3"/>
          <p:cNvSpPr>
            <a:spLocks noGrp="1"/>
          </p:cNvSpPr>
          <p:nvPr>
            <p:ph type="sldNum" sz="quarter" idx="10"/>
          </p:nvPr>
        </p:nvSpPr>
        <p:spPr>
          <a:xfrm>
            <a:off x="5244764" y="5545534"/>
            <a:ext cx="4011930" cy="291941"/>
          </a:xfrm>
          <a:prstGeom prst="rect">
            <a:avLst/>
          </a:prstGeom>
        </p:spPr>
        <p:txBody>
          <a:bodyPr lIns="78238" tIns="39120" rIns="78238" bIns="39120"/>
          <a:lstStyle/>
          <a:p>
            <a:fld id="{F2063D92-3806-4BCB-8984-5913F79F5A5E}" type="slidenum">
              <a:rPr lang="pt-BR" smtClean="0"/>
              <a:pPr/>
              <a:t>14</a:t>
            </a:fld>
            <a:endParaRPr lang="pt-BR"/>
          </a:p>
        </p:txBody>
      </p:sp>
    </p:spTree>
    <p:extLst>
      <p:ext uri="{BB962C8B-B14F-4D97-AF65-F5344CB8AC3E}">
        <p14:creationId xmlns:p14="http://schemas.microsoft.com/office/powerpoint/2010/main" val="57672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215033" y="1031171"/>
            <a:ext cx="7290197" cy="2193608"/>
          </a:xfrm>
        </p:spPr>
        <p:txBody>
          <a:bodyPr anchor="b"/>
          <a:lstStyle>
            <a:lvl1pPr algn="ctr">
              <a:defRPr sz="4784"/>
            </a:lvl1pPr>
          </a:lstStyle>
          <a:p>
            <a:r>
              <a:rPr lang="pt-BR"/>
              <a:t>Clique para editar o título mestre</a:t>
            </a:r>
          </a:p>
        </p:txBody>
      </p:sp>
      <p:sp>
        <p:nvSpPr>
          <p:cNvPr id="3" name="Subtítulo 2"/>
          <p:cNvSpPr>
            <a:spLocks noGrp="1"/>
          </p:cNvSpPr>
          <p:nvPr>
            <p:ph type="subTitle" idx="1"/>
          </p:nvPr>
        </p:nvSpPr>
        <p:spPr>
          <a:xfrm>
            <a:off x="1215033" y="3309373"/>
            <a:ext cx="7290197" cy="1521231"/>
          </a:xfrm>
        </p:spPr>
        <p:txBody>
          <a:bodyPr/>
          <a:lstStyle>
            <a:lvl1pPr marL="0" indent="0" algn="ctr">
              <a:buNone/>
              <a:defRPr sz="1914"/>
            </a:lvl1pPr>
            <a:lvl2pPr marL="364526" indent="0" algn="ctr">
              <a:buNone/>
              <a:defRPr sz="1595"/>
            </a:lvl2pPr>
            <a:lvl3pPr marL="729051" indent="0" algn="ctr">
              <a:buNone/>
              <a:defRPr sz="1435"/>
            </a:lvl3pPr>
            <a:lvl4pPr marL="1093577" indent="0" algn="ctr">
              <a:buNone/>
              <a:defRPr sz="1276"/>
            </a:lvl4pPr>
            <a:lvl5pPr marL="1458102" indent="0" algn="ctr">
              <a:buNone/>
              <a:defRPr sz="1276"/>
            </a:lvl5pPr>
            <a:lvl6pPr marL="1822628" indent="0" algn="ctr">
              <a:buNone/>
              <a:defRPr sz="1276"/>
            </a:lvl6pPr>
            <a:lvl7pPr marL="2187153" indent="0" algn="ctr">
              <a:buNone/>
              <a:defRPr sz="1276"/>
            </a:lvl7pPr>
            <a:lvl8pPr marL="2551679" indent="0" algn="ctr">
              <a:buNone/>
              <a:defRPr sz="1276"/>
            </a:lvl8pPr>
            <a:lvl9pPr marL="2916204" indent="0" algn="ctr">
              <a:buNone/>
              <a:defRPr sz="1276"/>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814A37A-9985-4441-92DB-A73CBFF5472B}"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39464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EB86DB4-0EF6-4910-9E54-A81B58AF8804}"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44006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956063" y="335458"/>
            <a:ext cx="2095932" cy="5339627"/>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68268" y="335458"/>
            <a:ext cx="6166292" cy="5339627"/>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D8778DB-8204-4DED-9516-45D0226E3144}"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1895160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ra-capa">
    <p:spTree>
      <p:nvGrpSpPr>
        <p:cNvPr id="1" name=""/>
        <p:cNvGrpSpPr/>
        <p:nvPr/>
      </p:nvGrpSpPr>
      <p:grpSpPr>
        <a:xfrm>
          <a:off x="0" y="0"/>
          <a:ext cx="0" cy="0"/>
          <a:chOff x="0" y="0"/>
          <a:chExt cx="0" cy="0"/>
        </a:xfrm>
      </p:grpSpPr>
      <p:sp>
        <p:nvSpPr>
          <p:cNvPr id="2" name="Título 1"/>
          <p:cNvSpPr>
            <a:spLocks noGrp="1"/>
          </p:cNvSpPr>
          <p:nvPr>
            <p:ph type="ctrTitle"/>
          </p:nvPr>
        </p:nvSpPr>
        <p:spPr>
          <a:xfrm>
            <a:off x="899636" y="1017819"/>
            <a:ext cx="7848602" cy="1350586"/>
          </a:xfrm>
          <a:prstGeom prst="rect">
            <a:avLst/>
          </a:prstGeom>
        </p:spPr>
        <p:txBody>
          <a:bodyPr>
            <a:noAutofit/>
          </a:bodyPr>
          <a:lstStyle>
            <a:lvl1pPr algn="r">
              <a:defRPr sz="4400">
                <a:latin typeface="Montserrat" panose="00000500000000000000" pitchFamily="50" charset="0"/>
              </a:defRPr>
            </a:lvl1pPr>
          </a:lstStyle>
          <a:p>
            <a:r>
              <a:rPr lang="pt-BR" dirty="0"/>
              <a:t>Clique para editar o título mestre</a:t>
            </a:r>
          </a:p>
        </p:txBody>
      </p:sp>
      <p:sp>
        <p:nvSpPr>
          <p:cNvPr id="3" name="Subtítulo 2"/>
          <p:cNvSpPr>
            <a:spLocks noGrp="1"/>
          </p:cNvSpPr>
          <p:nvPr>
            <p:ph type="subTitle" idx="1"/>
          </p:nvPr>
        </p:nvSpPr>
        <p:spPr>
          <a:xfrm>
            <a:off x="1944053" y="2620328"/>
            <a:ext cx="6804185" cy="1610201"/>
          </a:xfrm>
          <a:prstGeom prst="rect">
            <a:avLst/>
          </a:prstGeom>
        </p:spPr>
        <p:txBody>
          <a:bodyPr>
            <a:normAutofit/>
          </a:bodyPr>
          <a:lstStyle>
            <a:lvl1pPr marL="0" indent="0" algn="r">
              <a:buNone/>
              <a:defRPr sz="2800">
                <a:solidFill>
                  <a:schemeClr val="tx1">
                    <a:tint val="75000"/>
                  </a:schemeClr>
                </a:solidFill>
                <a:latin typeface="Montserrat"/>
              </a:defRPr>
            </a:lvl1pPr>
            <a:lvl2pPr marL="407120" indent="0" algn="ctr">
              <a:buNone/>
              <a:defRPr>
                <a:solidFill>
                  <a:schemeClr val="tx1">
                    <a:tint val="75000"/>
                  </a:schemeClr>
                </a:solidFill>
              </a:defRPr>
            </a:lvl2pPr>
            <a:lvl3pPr marL="814239" indent="0" algn="ctr">
              <a:buNone/>
              <a:defRPr>
                <a:solidFill>
                  <a:schemeClr val="tx1">
                    <a:tint val="75000"/>
                  </a:schemeClr>
                </a:solidFill>
              </a:defRPr>
            </a:lvl3pPr>
            <a:lvl4pPr marL="1221359" indent="0" algn="ctr">
              <a:buNone/>
              <a:defRPr>
                <a:solidFill>
                  <a:schemeClr val="tx1">
                    <a:tint val="75000"/>
                  </a:schemeClr>
                </a:solidFill>
              </a:defRPr>
            </a:lvl4pPr>
            <a:lvl5pPr marL="1628478" indent="0" algn="ctr">
              <a:buNone/>
              <a:defRPr>
                <a:solidFill>
                  <a:schemeClr val="tx1">
                    <a:tint val="75000"/>
                  </a:schemeClr>
                </a:solidFill>
              </a:defRPr>
            </a:lvl5pPr>
            <a:lvl6pPr marL="2035597" indent="0" algn="ctr">
              <a:buNone/>
              <a:defRPr>
                <a:solidFill>
                  <a:schemeClr val="tx1">
                    <a:tint val="75000"/>
                  </a:schemeClr>
                </a:solidFill>
              </a:defRPr>
            </a:lvl6pPr>
            <a:lvl7pPr marL="2442717" indent="0" algn="ctr">
              <a:buNone/>
              <a:defRPr>
                <a:solidFill>
                  <a:schemeClr val="tx1">
                    <a:tint val="75000"/>
                  </a:schemeClr>
                </a:solidFill>
              </a:defRPr>
            </a:lvl7pPr>
            <a:lvl8pPr marL="2849837" indent="0" algn="ctr">
              <a:buNone/>
              <a:defRPr>
                <a:solidFill>
                  <a:schemeClr val="tx1">
                    <a:tint val="75000"/>
                  </a:schemeClr>
                </a:solidFill>
              </a:defRPr>
            </a:lvl8pPr>
            <a:lvl9pPr marL="3256957" indent="0" algn="ctr">
              <a:buNone/>
              <a:defRPr>
                <a:solidFill>
                  <a:schemeClr val="tx1">
                    <a:tint val="75000"/>
                  </a:schemeClr>
                </a:solidFill>
              </a:defRPr>
            </a:lvl9pPr>
          </a:lstStyle>
          <a:p>
            <a:r>
              <a:rPr lang="pt-BR" dirty="0"/>
              <a:t>Clique para editar o estilo do subtítulo mestre</a:t>
            </a:r>
          </a:p>
        </p:txBody>
      </p:sp>
    </p:spTree>
    <p:extLst>
      <p:ext uri="{BB962C8B-B14F-4D97-AF65-F5344CB8AC3E}">
        <p14:creationId xmlns:p14="http://schemas.microsoft.com/office/powerpoint/2010/main" val="508137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quipe Técnica">
    <p:spTree>
      <p:nvGrpSpPr>
        <p:cNvPr id="1" name=""/>
        <p:cNvGrpSpPr/>
        <p:nvPr/>
      </p:nvGrpSpPr>
      <p:grpSpPr>
        <a:xfrm>
          <a:off x="0" y="0"/>
          <a:ext cx="0" cy="0"/>
          <a:chOff x="0" y="0"/>
          <a:chExt cx="0" cy="0"/>
        </a:xfrm>
      </p:grpSpPr>
      <p:sp>
        <p:nvSpPr>
          <p:cNvPr id="3" name="Espaço Reservado para Conteúdo 2"/>
          <p:cNvSpPr>
            <a:spLocks noGrp="1"/>
          </p:cNvSpPr>
          <p:nvPr>
            <p:ph sz="half" idx="1" hasCustomPrompt="1"/>
          </p:nvPr>
        </p:nvSpPr>
        <p:spPr>
          <a:xfrm>
            <a:off x="486013" y="630079"/>
            <a:ext cx="4293117" cy="3600449"/>
          </a:xfrm>
          <a:prstGeom prst="rect">
            <a:avLst/>
          </a:prstGeom>
        </p:spPr>
        <p:txBody>
          <a:bodyPr/>
          <a:lstStyle>
            <a:lvl1pPr algn="l">
              <a:lnSpc>
                <a:spcPct val="100000"/>
              </a:lnSpc>
              <a:spcBef>
                <a:spcPts val="600"/>
              </a:spcBef>
              <a:defRPr sz="1200" b="1"/>
            </a:lvl1pPr>
            <a:lvl2pPr marL="406400" marR="0" indent="-406400" algn="l" defTabSz="814239" rtl="0" eaLnBrk="1" fontAlgn="auto" latinLnBrk="0" hangingPunct="1">
              <a:lnSpc>
                <a:spcPct val="100000"/>
              </a:lnSpc>
              <a:spcBef>
                <a:spcPts val="600"/>
              </a:spcBef>
              <a:spcAft>
                <a:spcPts val="0"/>
              </a:spcAft>
              <a:buClrTx/>
              <a:buSzTx/>
              <a:buFontTx/>
              <a:buNone/>
              <a:tabLst/>
              <a:defRPr sz="1200" baseline="0"/>
            </a:lvl2pPr>
            <a:lvl3pPr marL="812800" indent="-812800" algn="l">
              <a:defRPr sz="1200"/>
            </a:lvl3pPr>
            <a:lvl4pPr marL="1220788" indent="-1220788" algn="l">
              <a:defRPr sz="1200"/>
            </a:lvl4pPr>
            <a:lvl5pPr marL="1627188" indent="-1627188" algn="l">
              <a:defRPr sz="1200"/>
            </a:lvl5pPr>
            <a:lvl6pPr>
              <a:defRPr sz="1500"/>
            </a:lvl6pPr>
            <a:lvl7pPr>
              <a:defRPr sz="1500"/>
            </a:lvl7pPr>
            <a:lvl8pPr>
              <a:defRPr sz="1500"/>
            </a:lvl8pPr>
            <a:lvl9pPr>
              <a:defRPr sz="1500"/>
            </a:lvl9pPr>
          </a:lstStyle>
          <a:p>
            <a:pPr lvl="0"/>
            <a:r>
              <a:rPr lang="pt-BR" dirty="0"/>
              <a:t>EQUIPE TÉCNICA</a:t>
            </a:r>
          </a:p>
          <a:p>
            <a:pPr lvl="1"/>
            <a:r>
              <a:rPr lang="pt-BR" dirty="0"/>
              <a:t>Adriana Cristina da Silva Souza</a:t>
            </a:r>
          </a:p>
          <a:p>
            <a:pPr lvl="1"/>
            <a:r>
              <a:rPr lang="pt-BR" dirty="0"/>
              <a:t>Alessandro Silva Barbosa</a:t>
            </a:r>
          </a:p>
          <a:p>
            <a:pPr lvl="1"/>
            <a:r>
              <a:rPr lang="pt-BR" dirty="0" err="1"/>
              <a:t>Arissa</a:t>
            </a:r>
            <a:r>
              <a:rPr lang="pt-BR" dirty="0"/>
              <a:t> Honda</a:t>
            </a:r>
          </a:p>
          <a:p>
            <a:pPr lvl="1"/>
            <a:r>
              <a:rPr lang="pt-BR" dirty="0"/>
              <a:t>Bárbara Cristina de Sousa Vieira </a:t>
            </a:r>
          </a:p>
          <a:p>
            <a:pPr lvl="1"/>
            <a:r>
              <a:rPr lang="pt-BR" dirty="0"/>
              <a:t>Bruno Corrêa Terra Amaral</a:t>
            </a:r>
          </a:p>
          <a:p>
            <a:pPr lvl="1"/>
            <a:r>
              <a:rPr lang="pt-BR" dirty="0"/>
              <a:t>Júlia </a:t>
            </a:r>
            <a:r>
              <a:rPr lang="pt-BR" dirty="0" err="1"/>
              <a:t>Solléro</a:t>
            </a:r>
            <a:r>
              <a:rPr lang="pt-BR" dirty="0"/>
              <a:t> de Paula</a:t>
            </a:r>
          </a:p>
          <a:p>
            <a:pPr lvl="1"/>
            <a:r>
              <a:rPr lang="pt-BR" dirty="0"/>
              <a:t>Luanda Veras</a:t>
            </a:r>
          </a:p>
          <a:p>
            <a:pPr lvl="1"/>
            <a:r>
              <a:rPr lang="pt-BR" dirty="0"/>
              <a:t>Natália Bomtempo Magaldi</a:t>
            </a:r>
          </a:p>
          <a:p>
            <a:pPr lvl="1"/>
            <a:r>
              <a:rPr lang="pt-BR" dirty="0"/>
              <a:t>Olga Chiode Perpétuo Batista dos Santos</a:t>
            </a:r>
          </a:p>
          <a:p>
            <a:pPr lvl="1"/>
            <a:r>
              <a:rPr lang="pt-BR" dirty="0"/>
              <a:t>Priscila </a:t>
            </a:r>
            <a:r>
              <a:rPr lang="pt-BR" dirty="0" err="1"/>
              <a:t>Miti</a:t>
            </a:r>
            <a:r>
              <a:rPr lang="pt-BR" dirty="0"/>
              <a:t> </a:t>
            </a:r>
            <a:r>
              <a:rPr lang="pt-BR" dirty="0" err="1"/>
              <a:t>Yajima</a:t>
            </a:r>
            <a:r>
              <a:rPr lang="pt-BR" dirty="0"/>
              <a:t> de Morais</a:t>
            </a:r>
          </a:p>
          <a:p>
            <a:pPr lvl="1"/>
            <a:r>
              <a:rPr lang="pt-BR" dirty="0"/>
              <a:t>Rafael </a:t>
            </a:r>
            <a:r>
              <a:rPr lang="pt-BR" dirty="0" err="1"/>
              <a:t>Stucchi</a:t>
            </a:r>
            <a:r>
              <a:rPr lang="pt-BR" dirty="0"/>
              <a:t> da Silva</a:t>
            </a:r>
          </a:p>
          <a:p>
            <a:pPr lvl="1"/>
            <a:r>
              <a:rPr lang="pt-BR" dirty="0"/>
              <a:t>Raquel de </a:t>
            </a:r>
            <a:r>
              <a:rPr lang="pt-BR" dirty="0" err="1"/>
              <a:t>Araujo</a:t>
            </a:r>
            <a:r>
              <a:rPr lang="pt-BR" dirty="0"/>
              <a:t> Costa</a:t>
            </a:r>
          </a:p>
          <a:p>
            <a:pPr marL="406400" marR="0" lvl="1" indent="-406400" algn="l" defTabSz="814239" rtl="0" eaLnBrk="1" fontAlgn="auto" latinLnBrk="0" hangingPunct="1">
              <a:lnSpc>
                <a:spcPct val="100000"/>
              </a:lnSpc>
              <a:spcBef>
                <a:spcPct val="20000"/>
              </a:spcBef>
              <a:spcAft>
                <a:spcPts val="0"/>
              </a:spcAft>
              <a:buClrTx/>
              <a:buSzTx/>
              <a:buFontTx/>
              <a:buNone/>
              <a:tabLst/>
              <a:defRPr/>
            </a:pPr>
            <a:endParaRPr lang="pt-BR" dirty="0"/>
          </a:p>
          <a:p>
            <a:pPr lvl="1"/>
            <a:endParaRPr lang="pt-BR" dirty="0"/>
          </a:p>
        </p:txBody>
      </p:sp>
      <p:sp>
        <p:nvSpPr>
          <p:cNvPr id="7" name="Espaço Reservado para Número de Slide 6"/>
          <p:cNvSpPr>
            <a:spLocks noGrp="1"/>
          </p:cNvSpPr>
          <p:nvPr>
            <p:ph type="sldNum" sz="quarter" idx="12"/>
          </p:nvPr>
        </p:nvSpPr>
        <p:spPr>
          <a:xfrm>
            <a:off x="486013" y="5672168"/>
            <a:ext cx="2268062" cy="335459"/>
          </a:xfrm>
          <a:prstGeom prst="rect">
            <a:avLst/>
          </a:prstGeom>
        </p:spPr>
        <p:txBody>
          <a:bodyPr/>
          <a:lstStyle>
            <a:lvl1pPr algn="l">
              <a:defRPr sz="1000">
                <a:latin typeface="Helvetica Neue" panose="02000503000000020004" pitchFamily="2" charset="0"/>
              </a:defRPr>
            </a:lvl1pPr>
          </a:lstStyle>
          <a:p>
            <a:fld id="{D6E1D08F-14AB-491A-B1EF-6DDDE7B477B6}" type="slidenum">
              <a:rPr lang="pt-BR" smtClean="0">
                <a:latin typeface="Montserrat"/>
              </a:rPr>
              <a:pPr/>
              <a:t>‹nº›</a:t>
            </a:fld>
            <a:r>
              <a:rPr lang="pt-BR" dirty="0">
                <a:latin typeface="Montserrat"/>
              </a:rPr>
              <a:t> </a:t>
            </a:r>
            <a:r>
              <a:rPr lang="pt-BR" sz="800" dirty="0">
                <a:solidFill>
                  <a:schemeClr val="tx1">
                    <a:lumMod val="65000"/>
                    <a:lumOff val="35000"/>
                  </a:schemeClr>
                </a:solidFill>
                <a:latin typeface="Montserrat"/>
              </a:rPr>
              <a:t>PLANO DE MOBILIDADE ATIVA</a:t>
            </a:r>
          </a:p>
        </p:txBody>
      </p:sp>
      <p:sp>
        <p:nvSpPr>
          <p:cNvPr id="8" name="CaixaDeTexto 7"/>
          <p:cNvSpPr txBox="1"/>
          <p:nvPr userDrawn="1"/>
        </p:nvSpPr>
        <p:spPr>
          <a:xfrm>
            <a:off x="486013" y="4507527"/>
            <a:ext cx="3654028" cy="553998"/>
          </a:xfrm>
          <a:prstGeom prst="rect">
            <a:avLst/>
          </a:prstGeom>
          <a:noFill/>
          <a:ln>
            <a:solidFill>
              <a:schemeClr val="tx1">
                <a:lumMod val="65000"/>
                <a:lumOff val="35000"/>
              </a:schemeClr>
            </a:solidFill>
          </a:ln>
        </p:spPr>
        <p:txBody>
          <a:bodyPr wrap="square" rtlCol="0" anchor="ctr">
            <a:spAutoFit/>
          </a:bodyPr>
          <a:lstStyle/>
          <a:p>
            <a:r>
              <a:rPr lang="pt-BR" sz="1000" dirty="0">
                <a:latin typeface="Montserrat"/>
              </a:rPr>
              <a:t>SECRETARIA DE ESTADO DE TRANSPORTE E MOBILIDADE, Plano de Mobilidade Ativa, 1ª ed. Brasília: Governo do Distrito Federal, 2019.</a:t>
            </a:r>
          </a:p>
        </p:txBody>
      </p:sp>
    </p:spTree>
    <p:extLst>
      <p:ext uri="{BB962C8B-B14F-4D97-AF65-F5344CB8AC3E}">
        <p14:creationId xmlns:p14="http://schemas.microsoft.com/office/powerpoint/2010/main" val="230279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ado">
    <p:bg>
      <p:bgRef idx="1001">
        <a:schemeClr val="bg1"/>
      </p:bgRef>
    </p:bg>
    <p:spTree>
      <p:nvGrpSpPr>
        <p:cNvPr id="1" name=""/>
        <p:cNvGrpSpPr/>
        <p:nvPr/>
      </p:nvGrpSpPr>
      <p:grpSpPr>
        <a:xfrm>
          <a:off x="0" y="0"/>
          <a:ext cx="0" cy="0"/>
          <a:chOff x="0" y="0"/>
          <a:chExt cx="0" cy="0"/>
        </a:xfrm>
      </p:grpSpPr>
      <p:sp>
        <p:nvSpPr>
          <p:cNvPr id="10"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80632" y="388469"/>
            <a:ext cx="7230093" cy="545349"/>
          </a:xfrm>
        </p:spPr>
        <p:txBody>
          <a:bodyPr>
            <a:normAutofit/>
          </a:bodyPr>
          <a:lstStyle>
            <a:lvl1pPr>
              <a:defRPr sz="2000" b="0" i="1">
                <a:solidFill>
                  <a:schemeClr val="bg1"/>
                </a:solidFill>
                <a:latin typeface="Montserrat"/>
              </a:defRPr>
            </a:lvl1pPr>
          </a:lstStyle>
          <a:p>
            <a:r>
              <a:rPr lang="pt-BR" dirty="0"/>
              <a:t>Clique para editar o título mestre</a:t>
            </a:r>
          </a:p>
        </p:txBody>
      </p:sp>
      <p:sp>
        <p:nvSpPr>
          <p:cNvPr id="11" name="Espaço Reservado para Número de Slide 5"/>
          <p:cNvSpPr txBox="1">
            <a:spLocks/>
          </p:cNvSpPr>
          <p:nvPr userDrawn="1"/>
        </p:nvSpPr>
        <p:spPr>
          <a:xfrm>
            <a:off x="7089212" y="5814019"/>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417001800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63205" y="1570823"/>
            <a:ext cx="8383727" cy="2620952"/>
          </a:xfrm>
        </p:spPr>
        <p:txBody>
          <a:bodyPr anchor="b"/>
          <a:lstStyle>
            <a:lvl1pPr>
              <a:defRPr sz="4784"/>
            </a:lvl1pPr>
          </a:lstStyle>
          <a:p>
            <a:r>
              <a:rPr lang="pt-BR"/>
              <a:t>Clique para editar o título mestre</a:t>
            </a:r>
          </a:p>
        </p:txBody>
      </p:sp>
      <p:sp>
        <p:nvSpPr>
          <p:cNvPr id="3" name="Espaço Reservado para Texto 2"/>
          <p:cNvSpPr>
            <a:spLocks noGrp="1"/>
          </p:cNvSpPr>
          <p:nvPr>
            <p:ph type="body" idx="1"/>
          </p:nvPr>
        </p:nvSpPr>
        <p:spPr>
          <a:xfrm>
            <a:off x="663205" y="4216570"/>
            <a:ext cx="8383727" cy="1378297"/>
          </a:xfrm>
        </p:spPr>
        <p:txBody>
          <a:bodyPr/>
          <a:lstStyle>
            <a:lvl1pPr marL="0" indent="0">
              <a:buNone/>
              <a:defRPr sz="1914">
                <a:solidFill>
                  <a:schemeClr val="tx1">
                    <a:tint val="75000"/>
                  </a:schemeClr>
                </a:solidFill>
              </a:defRPr>
            </a:lvl1pPr>
            <a:lvl2pPr marL="364526" indent="0">
              <a:buNone/>
              <a:defRPr sz="1595">
                <a:solidFill>
                  <a:schemeClr val="tx1">
                    <a:tint val="75000"/>
                  </a:schemeClr>
                </a:solidFill>
              </a:defRPr>
            </a:lvl2pPr>
            <a:lvl3pPr marL="729051" indent="0">
              <a:buNone/>
              <a:defRPr sz="1435">
                <a:solidFill>
                  <a:schemeClr val="tx1">
                    <a:tint val="75000"/>
                  </a:schemeClr>
                </a:solidFill>
              </a:defRPr>
            </a:lvl3pPr>
            <a:lvl4pPr marL="1093577" indent="0">
              <a:buNone/>
              <a:defRPr sz="1276">
                <a:solidFill>
                  <a:schemeClr val="tx1">
                    <a:tint val="75000"/>
                  </a:schemeClr>
                </a:solidFill>
              </a:defRPr>
            </a:lvl4pPr>
            <a:lvl5pPr marL="1458102" indent="0">
              <a:buNone/>
              <a:defRPr sz="1276">
                <a:solidFill>
                  <a:schemeClr val="tx1">
                    <a:tint val="75000"/>
                  </a:schemeClr>
                </a:solidFill>
              </a:defRPr>
            </a:lvl5pPr>
            <a:lvl6pPr marL="1822628" indent="0">
              <a:buNone/>
              <a:defRPr sz="1276">
                <a:solidFill>
                  <a:schemeClr val="tx1">
                    <a:tint val="75000"/>
                  </a:schemeClr>
                </a:solidFill>
              </a:defRPr>
            </a:lvl6pPr>
            <a:lvl7pPr marL="2187153" indent="0">
              <a:buNone/>
              <a:defRPr sz="1276">
                <a:solidFill>
                  <a:schemeClr val="tx1">
                    <a:tint val="75000"/>
                  </a:schemeClr>
                </a:solidFill>
              </a:defRPr>
            </a:lvl7pPr>
            <a:lvl8pPr marL="2551679" indent="0">
              <a:buNone/>
              <a:defRPr sz="1276">
                <a:solidFill>
                  <a:schemeClr val="tx1">
                    <a:tint val="75000"/>
                  </a:schemeClr>
                </a:solidFill>
              </a:defRPr>
            </a:lvl8pPr>
            <a:lvl9pPr marL="2916204" indent="0">
              <a:buNone/>
              <a:defRPr sz="1276">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8E02EFE6-C51B-4DE6-8BD3-E31781D5CC9F}"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391879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68268" y="1677293"/>
            <a:ext cx="4131112" cy="399779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920883" y="1677293"/>
            <a:ext cx="4131112" cy="399779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9C5AC0DB-D32A-4850-BDD1-E4BB53B568CE}" type="datetime1">
              <a:rPr lang="pt-BR" smtClean="0"/>
              <a:pPr/>
              <a:t>30/07/2020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154661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69534" y="335459"/>
            <a:ext cx="8383727" cy="1217861"/>
          </a:xfrm>
        </p:spPr>
        <p:txBody>
          <a:bodyPr/>
          <a:lstStyle/>
          <a:p>
            <a:r>
              <a:rPr lang="pt-BR"/>
              <a:t>Clique para editar o título mestre</a:t>
            </a:r>
          </a:p>
        </p:txBody>
      </p:sp>
      <p:sp>
        <p:nvSpPr>
          <p:cNvPr id="3" name="Espaço Reservado para Texto 2"/>
          <p:cNvSpPr>
            <a:spLocks noGrp="1"/>
          </p:cNvSpPr>
          <p:nvPr>
            <p:ph type="body" idx="1"/>
          </p:nvPr>
        </p:nvSpPr>
        <p:spPr>
          <a:xfrm>
            <a:off x="669535" y="1544569"/>
            <a:ext cx="4112126" cy="756969"/>
          </a:xfrm>
        </p:spPr>
        <p:txBody>
          <a:bodyPr anchor="b"/>
          <a:lstStyle>
            <a:lvl1pPr marL="0" indent="0">
              <a:buNone/>
              <a:defRPr sz="1914" b="1"/>
            </a:lvl1pPr>
            <a:lvl2pPr marL="364526" indent="0">
              <a:buNone/>
              <a:defRPr sz="1595" b="1"/>
            </a:lvl2pPr>
            <a:lvl3pPr marL="729051" indent="0">
              <a:buNone/>
              <a:defRPr sz="1435" b="1"/>
            </a:lvl3pPr>
            <a:lvl4pPr marL="1093577" indent="0">
              <a:buNone/>
              <a:defRPr sz="1276" b="1"/>
            </a:lvl4pPr>
            <a:lvl5pPr marL="1458102" indent="0">
              <a:buNone/>
              <a:defRPr sz="1276" b="1"/>
            </a:lvl5pPr>
            <a:lvl6pPr marL="1822628" indent="0">
              <a:buNone/>
              <a:defRPr sz="1276" b="1"/>
            </a:lvl6pPr>
            <a:lvl7pPr marL="2187153" indent="0">
              <a:buNone/>
              <a:defRPr sz="1276" b="1"/>
            </a:lvl7pPr>
            <a:lvl8pPr marL="2551679" indent="0">
              <a:buNone/>
              <a:defRPr sz="1276" b="1"/>
            </a:lvl8pPr>
            <a:lvl9pPr marL="2916204" indent="0">
              <a:buNone/>
              <a:defRPr sz="1276" b="1"/>
            </a:lvl9pPr>
          </a:lstStyle>
          <a:p>
            <a:pPr lvl="0"/>
            <a:r>
              <a:rPr lang="pt-BR"/>
              <a:t>Clique para editar o texto mestre</a:t>
            </a:r>
          </a:p>
        </p:txBody>
      </p:sp>
      <p:sp>
        <p:nvSpPr>
          <p:cNvPr id="4" name="Espaço Reservado para Conteúdo 3"/>
          <p:cNvSpPr>
            <a:spLocks noGrp="1"/>
          </p:cNvSpPr>
          <p:nvPr>
            <p:ph sz="half" idx="2"/>
          </p:nvPr>
        </p:nvSpPr>
        <p:spPr>
          <a:xfrm>
            <a:off x="669535" y="2301538"/>
            <a:ext cx="4112126" cy="338521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920883" y="1544569"/>
            <a:ext cx="4132378" cy="756969"/>
          </a:xfrm>
        </p:spPr>
        <p:txBody>
          <a:bodyPr anchor="b"/>
          <a:lstStyle>
            <a:lvl1pPr marL="0" indent="0">
              <a:buNone/>
              <a:defRPr sz="1914" b="1"/>
            </a:lvl1pPr>
            <a:lvl2pPr marL="364526" indent="0">
              <a:buNone/>
              <a:defRPr sz="1595" b="1"/>
            </a:lvl2pPr>
            <a:lvl3pPr marL="729051" indent="0">
              <a:buNone/>
              <a:defRPr sz="1435" b="1"/>
            </a:lvl3pPr>
            <a:lvl4pPr marL="1093577" indent="0">
              <a:buNone/>
              <a:defRPr sz="1276" b="1"/>
            </a:lvl4pPr>
            <a:lvl5pPr marL="1458102" indent="0">
              <a:buNone/>
              <a:defRPr sz="1276" b="1"/>
            </a:lvl5pPr>
            <a:lvl6pPr marL="1822628" indent="0">
              <a:buNone/>
              <a:defRPr sz="1276" b="1"/>
            </a:lvl6pPr>
            <a:lvl7pPr marL="2187153" indent="0">
              <a:buNone/>
              <a:defRPr sz="1276" b="1"/>
            </a:lvl7pPr>
            <a:lvl8pPr marL="2551679" indent="0">
              <a:buNone/>
              <a:defRPr sz="1276" b="1"/>
            </a:lvl8pPr>
            <a:lvl9pPr marL="2916204" indent="0">
              <a:buNone/>
              <a:defRPr sz="1276" b="1"/>
            </a:lvl9pPr>
          </a:lstStyle>
          <a:p>
            <a:pPr lvl="0"/>
            <a:r>
              <a:rPr lang="pt-BR"/>
              <a:t>Clique para editar o texto mestre</a:t>
            </a:r>
          </a:p>
        </p:txBody>
      </p:sp>
      <p:sp>
        <p:nvSpPr>
          <p:cNvPr id="6" name="Espaço Reservado para Conteúdo 5"/>
          <p:cNvSpPr>
            <a:spLocks noGrp="1"/>
          </p:cNvSpPr>
          <p:nvPr>
            <p:ph sz="quarter" idx="4"/>
          </p:nvPr>
        </p:nvSpPr>
        <p:spPr>
          <a:xfrm>
            <a:off x="4920883" y="2301538"/>
            <a:ext cx="4132378" cy="338521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1CA4A66E-8CDE-4F37-B758-90BE88666E7F}" type="datetime1">
              <a:rPr lang="pt-BR" smtClean="0"/>
              <a:pPr/>
              <a:t>30/07/2020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132827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935954FC-695B-42CC-B222-9570E4F38E5E}" type="datetime1">
              <a:rPr lang="pt-BR" smtClean="0"/>
              <a:pPr/>
              <a:t>30/07/2020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90772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245728F-18B3-4F90-AE4C-C3EE577397F3}" type="datetime1">
              <a:rPr lang="pt-BR" smtClean="0"/>
              <a:pPr/>
              <a:t>30/07/2020</a:t>
            </a:fld>
            <a:endParaRPr lang="en-US" dirty="0"/>
          </a:p>
        </p:txBody>
      </p:sp>
      <p:sp>
        <p:nvSpPr>
          <p:cNvPr id="3" name="Espaço Reservado para Rodapé 2"/>
          <p:cNvSpPr>
            <a:spLocks noGrp="1"/>
          </p:cNvSpPr>
          <p:nvPr>
            <p:ph type="ftr" sz="quarter" idx="11"/>
          </p:nvPr>
        </p:nvSpPr>
        <p:spPr/>
        <p:txBody>
          <a:bodyPr/>
          <a:lstStyle/>
          <a:p>
            <a:endParaRPr lang="en-US" dirty="0"/>
          </a:p>
        </p:txBody>
      </p:sp>
      <p:sp>
        <p:nvSpPr>
          <p:cNvPr id="4" name="Espaço Reservado para Número de Slide 3"/>
          <p:cNvSpPr>
            <a:spLocks noGrp="1"/>
          </p:cNvSpPr>
          <p:nvPr>
            <p:ph type="sldNum" sz="quarter" idx="12"/>
          </p:nvPr>
        </p:nvSpPr>
        <p:spPr/>
        <p:txBody>
          <a:bodyPr/>
          <a:lstStyle/>
          <a:p>
            <a:r>
              <a:rPr lang="pt-BR" sz="800" dirty="0">
                <a:solidFill>
                  <a:schemeClr val="tx1">
                    <a:lumMod val="65000"/>
                    <a:lumOff val="35000"/>
                  </a:schemeClr>
                </a:solidFill>
                <a:latin typeface="Montserrat"/>
              </a:rPr>
              <a:t>PLANO DE MOBILIDADE ATIVA</a:t>
            </a:r>
            <a:fld id="{D6E1D08F-14AB-491A-B1EF-6DDDE7B477B6}" type="slidenum">
              <a:rPr lang="pt-BR" sz="1200" smtClean="0">
                <a:latin typeface="Montserrat"/>
              </a:rPr>
              <a:pPr/>
              <a:t>‹nº›</a:t>
            </a:fld>
            <a:endParaRPr lang="pt-BR" sz="1200" dirty="0">
              <a:latin typeface="Montserrat"/>
            </a:endParaRPr>
          </a:p>
        </p:txBody>
      </p:sp>
    </p:spTree>
    <p:extLst>
      <p:ext uri="{BB962C8B-B14F-4D97-AF65-F5344CB8AC3E}">
        <p14:creationId xmlns:p14="http://schemas.microsoft.com/office/powerpoint/2010/main" val="25389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69534" y="420052"/>
            <a:ext cx="3135038" cy="1470184"/>
          </a:xfrm>
        </p:spPr>
        <p:txBody>
          <a:bodyPr anchor="b"/>
          <a:lstStyle>
            <a:lvl1pPr>
              <a:defRPr sz="2551"/>
            </a:lvl1pPr>
          </a:lstStyle>
          <a:p>
            <a:r>
              <a:rPr lang="pt-BR"/>
              <a:t>Clique para editar o título mestre</a:t>
            </a:r>
          </a:p>
        </p:txBody>
      </p:sp>
      <p:sp>
        <p:nvSpPr>
          <p:cNvPr id="3" name="Espaço Reservado para Conteúdo 2"/>
          <p:cNvSpPr>
            <a:spLocks noGrp="1"/>
          </p:cNvSpPr>
          <p:nvPr>
            <p:ph idx="1"/>
          </p:nvPr>
        </p:nvSpPr>
        <p:spPr>
          <a:xfrm>
            <a:off x="4132378" y="907197"/>
            <a:ext cx="4920883" cy="4477643"/>
          </a:xfrm>
        </p:spPr>
        <p:txBody>
          <a:bodyPr/>
          <a:lstStyle>
            <a:lvl1pPr>
              <a:defRPr sz="2551"/>
            </a:lvl1pPr>
            <a:lvl2pPr>
              <a:defRPr sz="2232"/>
            </a:lvl2pPr>
            <a:lvl3pPr>
              <a:defRPr sz="1914"/>
            </a:lvl3pPr>
            <a:lvl4pPr>
              <a:defRPr sz="1595"/>
            </a:lvl4pPr>
            <a:lvl5pPr>
              <a:defRPr sz="1595"/>
            </a:lvl5pPr>
            <a:lvl6pPr>
              <a:defRPr sz="1595"/>
            </a:lvl6pPr>
            <a:lvl7pPr>
              <a:defRPr sz="1595"/>
            </a:lvl7pPr>
            <a:lvl8pPr>
              <a:defRPr sz="1595"/>
            </a:lvl8pPr>
            <a:lvl9pPr>
              <a:defRPr sz="1595"/>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69534" y="1890236"/>
            <a:ext cx="3135038" cy="3501897"/>
          </a:xfrm>
        </p:spPr>
        <p:txBody>
          <a:bodyPr/>
          <a:lstStyle>
            <a:lvl1pPr marL="0" indent="0">
              <a:buNone/>
              <a:defRPr sz="1276"/>
            </a:lvl1pPr>
            <a:lvl2pPr marL="364526" indent="0">
              <a:buNone/>
              <a:defRPr sz="1116"/>
            </a:lvl2pPr>
            <a:lvl3pPr marL="729051" indent="0">
              <a:buNone/>
              <a:defRPr sz="957"/>
            </a:lvl3pPr>
            <a:lvl4pPr marL="1093577" indent="0">
              <a:buNone/>
              <a:defRPr sz="797"/>
            </a:lvl4pPr>
            <a:lvl5pPr marL="1458102" indent="0">
              <a:buNone/>
              <a:defRPr sz="797"/>
            </a:lvl5pPr>
            <a:lvl6pPr marL="1822628" indent="0">
              <a:buNone/>
              <a:defRPr sz="797"/>
            </a:lvl6pPr>
            <a:lvl7pPr marL="2187153" indent="0">
              <a:buNone/>
              <a:defRPr sz="797"/>
            </a:lvl7pPr>
            <a:lvl8pPr marL="2551679" indent="0">
              <a:buNone/>
              <a:defRPr sz="797"/>
            </a:lvl8pPr>
            <a:lvl9pPr marL="2916204" indent="0">
              <a:buNone/>
              <a:defRPr sz="797"/>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455C442-B87F-408C-B351-43472B89A828}" type="datetime1">
              <a:rPr lang="pt-BR" smtClean="0"/>
              <a:pPr/>
              <a:t>30/07/2020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173419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69534" y="420052"/>
            <a:ext cx="3135038" cy="1470184"/>
          </a:xfrm>
        </p:spPr>
        <p:txBody>
          <a:bodyPr anchor="b"/>
          <a:lstStyle>
            <a:lvl1pPr>
              <a:defRPr sz="2551"/>
            </a:lvl1pPr>
          </a:lstStyle>
          <a:p>
            <a:r>
              <a:rPr lang="pt-BR"/>
              <a:t>Clique para editar o título mestre</a:t>
            </a:r>
          </a:p>
        </p:txBody>
      </p:sp>
      <p:sp>
        <p:nvSpPr>
          <p:cNvPr id="3" name="Espaço Reservado para Imagem 2"/>
          <p:cNvSpPr>
            <a:spLocks noGrp="1"/>
          </p:cNvSpPr>
          <p:nvPr>
            <p:ph type="pic" idx="1"/>
          </p:nvPr>
        </p:nvSpPr>
        <p:spPr>
          <a:xfrm>
            <a:off x="4132378" y="907197"/>
            <a:ext cx="4920883" cy="4477643"/>
          </a:xfrm>
        </p:spPr>
        <p:txBody>
          <a:bodyPr/>
          <a:lstStyle>
            <a:lvl1pPr marL="0" indent="0">
              <a:buNone/>
              <a:defRPr sz="2551"/>
            </a:lvl1pPr>
            <a:lvl2pPr marL="364526" indent="0">
              <a:buNone/>
              <a:defRPr sz="2232"/>
            </a:lvl2pPr>
            <a:lvl3pPr marL="729051" indent="0">
              <a:buNone/>
              <a:defRPr sz="1914"/>
            </a:lvl3pPr>
            <a:lvl4pPr marL="1093577" indent="0">
              <a:buNone/>
              <a:defRPr sz="1595"/>
            </a:lvl4pPr>
            <a:lvl5pPr marL="1458102" indent="0">
              <a:buNone/>
              <a:defRPr sz="1595"/>
            </a:lvl5pPr>
            <a:lvl6pPr marL="1822628" indent="0">
              <a:buNone/>
              <a:defRPr sz="1595"/>
            </a:lvl6pPr>
            <a:lvl7pPr marL="2187153" indent="0">
              <a:buNone/>
              <a:defRPr sz="1595"/>
            </a:lvl7pPr>
            <a:lvl8pPr marL="2551679" indent="0">
              <a:buNone/>
              <a:defRPr sz="1595"/>
            </a:lvl8pPr>
            <a:lvl9pPr marL="2916204" indent="0">
              <a:buNone/>
              <a:defRPr sz="1595"/>
            </a:lvl9pPr>
          </a:lstStyle>
          <a:p>
            <a:endParaRPr lang="pt-BR"/>
          </a:p>
        </p:txBody>
      </p:sp>
      <p:sp>
        <p:nvSpPr>
          <p:cNvPr id="4" name="Espaço Reservado para Texto 3"/>
          <p:cNvSpPr>
            <a:spLocks noGrp="1"/>
          </p:cNvSpPr>
          <p:nvPr>
            <p:ph type="body" sz="half" idx="2"/>
          </p:nvPr>
        </p:nvSpPr>
        <p:spPr>
          <a:xfrm>
            <a:off x="669534" y="1890236"/>
            <a:ext cx="3135038" cy="3501897"/>
          </a:xfrm>
        </p:spPr>
        <p:txBody>
          <a:bodyPr/>
          <a:lstStyle>
            <a:lvl1pPr marL="0" indent="0">
              <a:buNone/>
              <a:defRPr sz="1276"/>
            </a:lvl1pPr>
            <a:lvl2pPr marL="364526" indent="0">
              <a:buNone/>
              <a:defRPr sz="1116"/>
            </a:lvl2pPr>
            <a:lvl3pPr marL="729051" indent="0">
              <a:buNone/>
              <a:defRPr sz="957"/>
            </a:lvl3pPr>
            <a:lvl4pPr marL="1093577" indent="0">
              <a:buNone/>
              <a:defRPr sz="797"/>
            </a:lvl4pPr>
            <a:lvl5pPr marL="1458102" indent="0">
              <a:buNone/>
              <a:defRPr sz="797"/>
            </a:lvl5pPr>
            <a:lvl6pPr marL="1822628" indent="0">
              <a:buNone/>
              <a:defRPr sz="797"/>
            </a:lvl6pPr>
            <a:lvl7pPr marL="2187153" indent="0">
              <a:buNone/>
              <a:defRPr sz="797"/>
            </a:lvl7pPr>
            <a:lvl8pPr marL="2551679" indent="0">
              <a:buNone/>
              <a:defRPr sz="797"/>
            </a:lvl8pPr>
            <a:lvl9pPr marL="2916204" indent="0">
              <a:buNone/>
              <a:defRPr sz="797"/>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B36A5E1-DE99-448D-B135-A8F5163B3AB9}" type="datetime1">
              <a:rPr lang="pt-BR" smtClean="0"/>
              <a:pPr/>
              <a:t>30/07/2020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B3BE2BC-3714-43E3-A15B-71646ED6FAEB}" type="slidenum">
              <a:rPr lang="pt-BR" smtClean="0"/>
              <a:pPr/>
              <a:t>‹nº›</a:t>
            </a:fld>
            <a:endParaRPr lang="pt-BR"/>
          </a:p>
        </p:txBody>
      </p:sp>
    </p:spTree>
    <p:extLst>
      <p:ext uri="{BB962C8B-B14F-4D97-AF65-F5344CB8AC3E}">
        <p14:creationId xmlns:p14="http://schemas.microsoft.com/office/powerpoint/2010/main" val="2007291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68268" y="335459"/>
            <a:ext cx="8383727" cy="1217861"/>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668268" y="1677293"/>
            <a:ext cx="8383727" cy="3997792"/>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68268" y="5839897"/>
            <a:ext cx="2187059" cy="335459"/>
          </a:xfrm>
          <a:prstGeom prst="rect">
            <a:avLst/>
          </a:prstGeom>
        </p:spPr>
        <p:txBody>
          <a:bodyPr vert="horz" lIns="91440" tIns="45720" rIns="91440" bIns="45720" rtlCol="0" anchor="ctr"/>
          <a:lstStyle>
            <a:lvl1pPr algn="l">
              <a:defRPr sz="957">
                <a:solidFill>
                  <a:schemeClr val="tx1">
                    <a:tint val="75000"/>
                  </a:schemeClr>
                </a:solidFill>
              </a:defRPr>
            </a:lvl1pPr>
          </a:lstStyle>
          <a:p>
            <a:fld id="{E911D916-95D1-468B-963A-B6EAA577E634}" type="datetime1">
              <a:rPr lang="pt-BR" smtClean="0"/>
              <a:pPr/>
              <a:t>30/07/2020</a:t>
            </a:fld>
            <a:endParaRPr lang="pt-BR"/>
          </a:p>
        </p:txBody>
      </p:sp>
      <p:sp>
        <p:nvSpPr>
          <p:cNvPr id="5" name="Espaço Reservado para Rodapé 4"/>
          <p:cNvSpPr>
            <a:spLocks noGrp="1"/>
          </p:cNvSpPr>
          <p:nvPr>
            <p:ph type="ftr" sz="quarter" idx="3"/>
          </p:nvPr>
        </p:nvSpPr>
        <p:spPr>
          <a:xfrm>
            <a:off x="3219837" y="5839897"/>
            <a:ext cx="3280589" cy="335459"/>
          </a:xfrm>
          <a:prstGeom prst="rect">
            <a:avLst/>
          </a:prstGeom>
        </p:spPr>
        <p:txBody>
          <a:bodyPr vert="horz" lIns="91440" tIns="45720" rIns="91440" bIns="45720" rtlCol="0" anchor="ctr"/>
          <a:lstStyle>
            <a:lvl1pPr algn="ctr">
              <a:defRPr sz="957">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864936" y="5839897"/>
            <a:ext cx="2187059" cy="335459"/>
          </a:xfrm>
          <a:prstGeom prst="rect">
            <a:avLst/>
          </a:prstGeom>
        </p:spPr>
        <p:txBody>
          <a:bodyPr vert="horz" lIns="91440" tIns="45720" rIns="91440" bIns="45720" rtlCol="0" anchor="ctr"/>
          <a:lstStyle>
            <a:lvl1pPr algn="r">
              <a:defRPr sz="957">
                <a:solidFill>
                  <a:schemeClr val="tx1">
                    <a:tint val="75000"/>
                  </a:schemeClr>
                </a:solidFill>
              </a:defRPr>
            </a:lvl1pPr>
          </a:lstStyle>
          <a:p>
            <a:fld id="{6B3BE2BC-3714-43E3-A15B-71646ED6FAEB}" type="slidenum">
              <a:rPr lang="pt-BR" smtClean="0"/>
              <a:pPr/>
              <a:t>‹nº›</a:t>
            </a:fld>
            <a:endParaRPr lang="pt-BR"/>
          </a:p>
        </p:txBody>
      </p:sp>
    </p:spTree>
    <p:extLst>
      <p:ext uri="{BB962C8B-B14F-4D97-AF65-F5344CB8AC3E}">
        <p14:creationId xmlns:p14="http://schemas.microsoft.com/office/powerpoint/2010/main" val="563623326"/>
      </p:ext>
    </p:extLst>
  </p:cSld>
  <p:clrMap bg1="lt1" tx1="dk1" bg2="lt2" tx2="dk2" accent1="accent1" accent2="accent2" accent3="accent3" accent4="accent4" accent5="accent5" accent6="accent6" hlink="hlink" folHlink="folHlink"/>
  <p:sldLayoutIdLst>
    <p:sldLayoutId id="2147484440" r:id="rId1"/>
    <p:sldLayoutId id="2147484454"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Lst>
  <p:hf hdr="0" ftr="0" dt="0"/>
  <p:txStyles>
    <p:titleStyle>
      <a:lvl1pPr algn="l" defTabSz="729051" rtl="0" eaLnBrk="1" latinLnBrk="0" hangingPunct="1">
        <a:lnSpc>
          <a:spcPct val="90000"/>
        </a:lnSpc>
        <a:spcBef>
          <a:spcPct val="0"/>
        </a:spcBef>
        <a:buNone/>
        <a:defRPr sz="3508" kern="1200">
          <a:solidFill>
            <a:schemeClr val="tx1"/>
          </a:solidFill>
          <a:latin typeface="+mj-lt"/>
          <a:ea typeface="+mj-ea"/>
          <a:cs typeface="+mj-cs"/>
        </a:defRPr>
      </a:lvl1pPr>
    </p:titleStyle>
    <p:bodyStyle>
      <a:lvl1pPr marL="182263" indent="-182263" algn="l" defTabSz="729051" rtl="0" eaLnBrk="1" latinLnBrk="0" hangingPunct="1">
        <a:lnSpc>
          <a:spcPct val="90000"/>
        </a:lnSpc>
        <a:spcBef>
          <a:spcPts val="797"/>
        </a:spcBef>
        <a:buFont typeface="Arial" panose="020B0604020202020204" pitchFamily="34" charset="0"/>
        <a:buChar char="•"/>
        <a:defRPr sz="2232" kern="1200">
          <a:solidFill>
            <a:schemeClr val="tx1"/>
          </a:solidFill>
          <a:latin typeface="+mn-lt"/>
          <a:ea typeface="+mn-ea"/>
          <a:cs typeface="+mn-cs"/>
        </a:defRPr>
      </a:lvl1pPr>
      <a:lvl2pPr marL="546788" indent="-182263" algn="l" defTabSz="729051" rtl="0" eaLnBrk="1" latinLnBrk="0" hangingPunct="1">
        <a:lnSpc>
          <a:spcPct val="90000"/>
        </a:lnSpc>
        <a:spcBef>
          <a:spcPts val="399"/>
        </a:spcBef>
        <a:buFont typeface="Arial" panose="020B0604020202020204" pitchFamily="34" charset="0"/>
        <a:buChar char="•"/>
        <a:defRPr sz="1914" kern="1200">
          <a:solidFill>
            <a:schemeClr val="tx1"/>
          </a:solidFill>
          <a:latin typeface="+mn-lt"/>
          <a:ea typeface="+mn-ea"/>
          <a:cs typeface="+mn-cs"/>
        </a:defRPr>
      </a:lvl2pPr>
      <a:lvl3pPr marL="911314" indent="-182263" algn="l" defTabSz="729051" rtl="0" eaLnBrk="1" latinLnBrk="0" hangingPunct="1">
        <a:lnSpc>
          <a:spcPct val="90000"/>
        </a:lnSpc>
        <a:spcBef>
          <a:spcPts val="399"/>
        </a:spcBef>
        <a:buFont typeface="Arial" panose="020B0604020202020204" pitchFamily="34" charset="0"/>
        <a:buChar char="•"/>
        <a:defRPr sz="1595" kern="1200">
          <a:solidFill>
            <a:schemeClr val="tx1"/>
          </a:solidFill>
          <a:latin typeface="+mn-lt"/>
          <a:ea typeface="+mn-ea"/>
          <a:cs typeface="+mn-cs"/>
        </a:defRPr>
      </a:lvl3pPr>
      <a:lvl4pPr marL="1275839" indent="-182263" algn="l" defTabSz="729051" rtl="0" eaLnBrk="1" latinLnBrk="0" hangingPunct="1">
        <a:lnSpc>
          <a:spcPct val="90000"/>
        </a:lnSpc>
        <a:spcBef>
          <a:spcPts val="399"/>
        </a:spcBef>
        <a:buFont typeface="Arial" panose="020B0604020202020204" pitchFamily="34" charset="0"/>
        <a:buChar char="•"/>
        <a:defRPr sz="1435" kern="1200">
          <a:solidFill>
            <a:schemeClr val="tx1"/>
          </a:solidFill>
          <a:latin typeface="+mn-lt"/>
          <a:ea typeface="+mn-ea"/>
          <a:cs typeface="+mn-cs"/>
        </a:defRPr>
      </a:lvl4pPr>
      <a:lvl5pPr marL="1640365" indent="-182263" algn="l" defTabSz="729051" rtl="0" eaLnBrk="1" latinLnBrk="0" hangingPunct="1">
        <a:lnSpc>
          <a:spcPct val="90000"/>
        </a:lnSpc>
        <a:spcBef>
          <a:spcPts val="399"/>
        </a:spcBef>
        <a:buFont typeface="Arial" panose="020B0604020202020204" pitchFamily="34" charset="0"/>
        <a:buChar char="•"/>
        <a:defRPr sz="1435" kern="1200">
          <a:solidFill>
            <a:schemeClr val="tx1"/>
          </a:solidFill>
          <a:latin typeface="+mn-lt"/>
          <a:ea typeface="+mn-ea"/>
          <a:cs typeface="+mn-cs"/>
        </a:defRPr>
      </a:lvl5pPr>
      <a:lvl6pPr marL="2004891" indent="-182263" algn="l" defTabSz="729051" rtl="0" eaLnBrk="1" latinLnBrk="0" hangingPunct="1">
        <a:lnSpc>
          <a:spcPct val="90000"/>
        </a:lnSpc>
        <a:spcBef>
          <a:spcPts val="399"/>
        </a:spcBef>
        <a:buFont typeface="Arial" panose="020B0604020202020204" pitchFamily="34" charset="0"/>
        <a:buChar char="•"/>
        <a:defRPr sz="1435" kern="1200">
          <a:solidFill>
            <a:schemeClr val="tx1"/>
          </a:solidFill>
          <a:latin typeface="+mn-lt"/>
          <a:ea typeface="+mn-ea"/>
          <a:cs typeface="+mn-cs"/>
        </a:defRPr>
      </a:lvl6pPr>
      <a:lvl7pPr marL="2369416" indent="-182263" algn="l" defTabSz="729051" rtl="0" eaLnBrk="1" latinLnBrk="0" hangingPunct="1">
        <a:lnSpc>
          <a:spcPct val="90000"/>
        </a:lnSpc>
        <a:spcBef>
          <a:spcPts val="399"/>
        </a:spcBef>
        <a:buFont typeface="Arial" panose="020B0604020202020204" pitchFamily="34" charset="0"/>
        <a:buChar char="•"/>
        <a:defRPr sz="1435" kern="1200">
          <a:solidFill>
            <a:schemeClr val="tx1"/>
          </a:solidFill>
          <a:latin typeface="+mn-lt"/>
          <a:ea typeface="+mn-ea"/>
          <a:cs typeface="+mn-cs"/>
        </a:defRPr>
      </a:lvl7pPr>
      <a:lvl8pPr marL="2733942" indent="-182263" algn="l" defTabSz="729051" rtl="0" eaLnBrk="1" latinLnBrk="0" hangingPunct="1">
        <a:lnSpc>
          <a:spcPct val="90000"/>
        </a:lnSpc>
        <a:spcBef>
          <a:spcPts val="399"/>
        </a:spcBef>
        <a:buFont typeface="Arial" panose="020B0604020202020204" pitchFamily="34" charset="0"/>
        <a:buChar char="•"/>
        <a:defRPr sz="1435" kern="1200">
          <a:solidFill>
            <a:schemeClr val="tx1"/>
          </a:solidFill>
          <a:latin typeface="+mn-lt"/>
          <a:ea typeface="+mn-ea"/>
          <a:cs typeface="+mn-cs"/>
        </a:defRPr>
      </a:lvl8pPr>
      <a:lvl9pPr marL="3098467" indent="-182263" algn="l" defTabSz="729051" rtl="0" eaLnBrk="1" latinLnBrk="0" hangingPunct="1">
        <a:lnSpc>
          <a:spcPct val="90000"/>
        </a:lnSpc>
        <a:spcBef>
          <a:spcPts val="399"/>
        </a:spcBef>
        <a:buFont typeface="Arial" panose="020B0604020202020204" pitchFamily="34" charset="0"/>
        <a:buChar char="•"/>
        <a:defRPr sz="1435" kern="1200">
          <a:solidFill>
            <a:schemeClr val="tx1"/>
          </a:solidFill>
          <a:latin typeface="+mn-lt"/>
          <a:ea typeface="+mn-ea"/>
          <a:cs typeface="+mn-cs"/>
        </a:defRPr>
      </a:lvl9pPr>
    </p:bodyStyle>
    <p:otherStyle>
      <a:defPPr>
        <a:defRPr lang="pt-BR"/>
      </a:defPPr>
      <a:lvl1pPr marL="0" algn="l" defTabSz="729051" rtl="0" eaLnBrk="1" latinLnBrk="0" hangingPunct="1">
        <a:defRPr sz="1435" kern="1200">
          <a:solidFill>
            <a:schemeClr val="tx1"/>
          </a:solidFill>
          <a:latin typeface="+mn-lt"/>
          <a:ea typeface="+mn-ea"/>
          <a:cs typeface="+mn-cs"/>
        </a:defRPr>
      </a:lvl1pPr>
      <a:lvl2pPr marL="364526" algn="l" defTabSz="729051" rtl="0" eaLnBrk="1" latinLnBrk="0" hangingPunct="1">
        <a:defRPr sz="1435" kern="1200">
          <a:solidFill>
            <a:schemeClr val="tx1"/>
          </a:solidFill>
          <a:latin typeface="+mn-lt"/>
          <a:ea typeface="+mn-ea"/>
          <a:cs typeface="+mn-cs"/>
        </a:defRPr>
      </a:lvl2pPr>
      <a:lvl3pPr marL="729051" algn="l" defTabSz="729051" rtl="0" eaLnBrk="1" latinLnBrk="0" hangingPunct="1">
        <a:defRPr sz="1435" kern="1200">
          <a:solidFill>
            <a:schemeClr val="tx1"/>
          </a:solidFill>
          <a:latin typeface="+mn-lt"/>
          <a:ea typeface="+mn-ea"/>
          <a:cs typeface="+mn-cs"/>
        </a:defRPr>
      </a:lvl3pPr>
      <a:lvl4pPr marL="1093577" algn="l" defTabSz="729051" rtl="0" eaLnBrk="1" latinLnBrk="0" hangingPunct="1">
        <a:defRPr sz="1435" kern="1200">
          <a:solidFill>
            <a:schemeClr val="tx1"/>
          </a:solidFill>
          <a:latin typeface="+mn-lt"/>
          <a:ea typeface="+mn-ea"/>
          <a:cs typeface="+mn-cs"/>
        </a:defRPr>
      </a:lvl4pPr>
      <a:lvl5pPr marL="1458102" algn="l" defTabSz="729051" rtl="0" eaLnBrk="1" latinLnBrk="0" hangingPunct="1">
        <a:defRPr sz="1435" kern="1200">
          <a:solidFill>
            <a:schemeClr val="tx1"/>
          </a:solidFill>
          <a:latin typeface="+mn-lt"/>
          <a:ea typeface="+mn-ea"/>
          <a:cs typeface="+mn-cs"/>
        </a:defRPr>
      </a:lvl5pPr>
      <a:lvl6pPr marL="1822628" algn="l" defTabSz="729051" rtl="0" eaLnBrk="1" latinLnBrk="0" hangingPunct="1">
        <a:defRPr sz="1435" kern="1200">
          <a:solidFill>
            <a:schemeClr val="tx1"/>
          </a:solidFill>
          <a:latin typeface="+mn-lt"/>
          <a:ea typeface="+mn-ea"/>
          <a:cs typeface="+mn-cs"/>
        </a:defRPr>
      </a:lvl6pPr>
      <a:lvl7pPr marL="2187153" algn="l" defTabSz="729051" rtl="0" eaLnBrk="1" latinLnBrk="0" hangingPunct="1">
        <a:defRPr sz="1435" kern="1200">
          <a:solidFill>
            <a:schemeClr val="tx1"/>
          </a:solidFill>
          <a:latin typeface="+mn-lt"/>
          <a:ea typeface="+mn-ea"/>
          <a:cs typeface="+mn-cs"/>
        </a:defRPr>
      </a:lvl7pPr>
      <a:lvl8pPr marL="2551679" algn="l" defTabSz="729051" rtl="0" eaLnBrk="1" latinLnBrk="0" hangingPunct="1">
        <a:defRPr sz="1435" kern="1200">
          <a:solidFill>
            <a:schemeClr val="tx1"/>
          </a:solidFill>
          <a:latin typeface="+mn-lt"/>
          <a:ea typeface="+mn-ea"/>
          <a:cs typeface="+mn-cs"/>
        </a:defRPr>
      </a:lvl8pPr>
      <a:lvl9pPr marL="2916204" algn="l" defTabSz="729051" rtl="0" eaLnBrk="1" latinLnBrk="0" hangingPunct="1">
        <a:defRPr sz="14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7.jpe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m 12" descr="33805321913_2262caa5e4_o.jpg"/>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40000"/>
                    </a14:imgEffect>
                  </a14:imgLayer>
                </a14:imgProps>
              </a:ext>
            </a:extLst>
          </a:blip>
          <a:srcRect l="255" t="17396" r="18531" b="40804"/>
          <a:stretch/>
        </p:blipFill>
        <p:spPr>
          <a:xfrm>
            <a:off x="-1" y="0"/>
            <a:ext cx="9720263" cy="6327789"/>
          </a:xfrm>
          <a:prstGeom prst="rect">
            <a:avLst/>
          </a:prstGeom>
          <a:noFill/>
          <a:ln>
            <a:noFill/>
          </a:ln>
          <a:effectLst>
            <a:glow rad="127000">
              <a:schemeClr val="accent1"/>
            </a:glow>
            <a:reflection endPos="65000" dist="50800" dir="5400000" sy="-100000" algn="bl" rotWithShape="0"/>
          </a:effectLst>
          <a:scene3d>
            <a:camera prst="orthographicFront">
              <a:rot lat="0" lon="10800000" rev="0"/>
            </a:camera>
            <a:lightRig rig="threePt" dir="t"/>
          </a:scene3d>
        </p:spPr>
      </p:pic>
      <p:sp>
        <p:nvSpPr>
          <p:cNvPr id="34" name="Retângulo 33"/>
          <p:cNvSpPr/>
          <p:nvPr/>
        </p:nvSpPr>
        <p:spPr>
          <a:xfrm>
            <a:off x="-2" y="-8626"/>
            <a:ext cx="9720263" cy="6327789"/>
          </a:xfrm>
          <a:prstGeom prst="rect">
            <a:avLst/>
          </a:prstGeom>
          <a:solidFill>
            <a:srgbClr val="006BB6">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reeform: Shape 26">
            <a:extLst>
              <a:ext uri="{FF2B5EF4-FFF2-40B4-BE49-F238E27FC236}">
                <a16:creationId xmlns:a16="http://schemas.microsoft.com/office/drawing/2014/main" id="{6483D994-CC66-484D-9D46-622BF6B46880}"/>
              </a:ext>
            </a:extLst>
          </p:cNvPr>
          <p:cNvSpPr/>
          <p:nvPr/>
        </p:nvSpPr>
        <p:spPr>
          <a:xfrm>
            <a:off x="1799273" y="0"/>
            <a:ext cx="7920990" cy="6327789"/>
          </a:xfrm>
          <a:custGeom>
            <a:avLst/>
            <a:gdLst>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990773 w 9250379"/>
              <a:gd name="connsiteY5" fmla="*/ 6858000 h 6858000"/>
              <a:gd name="connsiteX6" fmla="*/ 2643597 w 9250379"/>
              <a:gd name="connsiteY6" fmla="*/ 6858000 h 6858000"/>
              <a:gd name="connsiteX7" fmla="*/ 0 w 9250379"/>
              <a:gd name="connsiteY7" fmla="*/ 6858000 h 6858000"/>
              <a:gd name="connsiteX8" fmla="*/ 4038675 w 9250379"/>
              <a:gd name="connsiteY8" fmla="*/ 0 h 6858000"/>
              <a:gd name="connsiteX9" fmla="*/ 4125929 w 9250379"/>
              <a:gd name="connsiteY9"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643597 w 9250379"/>
              <a:gd name="connsiteY5" fmla="*/ 6858000 h 6858000"/>
              <a:gd name="connsiteX6" fmla="*/ 0 w 9250379"/>
              <a:gd name="connsiteY6" fmla="*/ 6858000 h 6858000"/>
              <a:gd name="connsiteX7" fmla="*/ 4038675 w 9250379"/>
              <a:gd name="connsiteY7" fmla="*/ 0 h 6858000"/>
              <a:gd name="connsiteX8" fmla="*/ 4125929 w 9250379"/>
              <a:gd name="connsiteY8"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0 w 9250379"/>
              <a:gd name="connsiteY5" fmla="*/ 6858000 h 6858000"/>
              <a:gd name="connsiteX6" fmla="*/ 4038675 w 9250379"/>
              <a:gd name="connsiteY6" fmla="*/ 0 h 6858000"/>
              <a:gd name="connsiteX7" fmla="*/ 4125929 w 9250379"/>
              <a:gd name="connsiteY7"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6" fmla="*/ 4125929 w 9250379"/>
              <a:gd name="connsiteY6" fmla="*/ 0 h 6858000"/>
              <a:gd name="connsiteX0" fmla="*/ 4038675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0" fmla="*/ 4038675 w 9250379"/>
              <a:gd name="connsiteY0" fmla="*/ 0 h 6858000"/>
              <a:gd name="connsiteX1" fmla="*/ 9250379 w 9250379"/>
              <a:gd name="connsiteY1" fmla="*/ 0 h 6858000"/>
              <a:gd name="connsiteX2" fmla="*/ 9250379 w 9250379"/>
              <a:gd name="connsiteY2" fmla="*/ 6858000 h 6858000"/>
              <a:gd name="connsiteX3" fmla="*/ 0 w 9250379"/>
              <a:gd name="connsiteY3" fmla="*/ 6858000 h 6858000"/>
              <a:gd name="connsiteX4" fmla="*/ 4038675 w 9250379"/>
              <a:gd name="connsiteY4" fmla="*/ 0 h 6858000"/>
              <a:gd name="connsiteX0" fmla="*/ 3533850 w 9250379"/>
              <a:gd name="connsiteY0" fmla="*/ 9525 h 6858000"/>
              <a:gd name="connsiteX1" fmla="*/ 9250379 w 9250379"/>
              <a:gd name="connsiteY1" fmla="*/ 0 h 6858000"/>
              <a:gd name="connsiteX2" fmla="*/ 9250379 w 9250379"/>
              <a:gd name="connsiteY2" fmla="*/ 6858000 h 6858000"/>
              <a:gd name="connsiteX3" fmla="*/ 0 w 9250379"/>
              <a:gd name="connsiteY3" fmla="*/ 6858000 h 6858000"/>
              <a:gd name="connsiteX4" fmla="*/ 3533850 w 9250379"/>
              <a:gd name="connsiteY4" fmla="*/ 9525 h 6858000"/>
              <a:gd name="connsiteX0" fmla="*/ 3543375 w 9250379"/>
              <a:gd name="connsiteY0" fmla="*/ 0 h 6867525"/>
              <a:gd name="connsiteX1" fmla="*/ 9250379 w 9250379"/>
              <a:gd name="connsiteY1" fmla="*/ 9525 h 6867525"/>
              <a:gd name="connsiteX2" fmla="*/ 9250379 w 9250379"/>
              <a:gd name="connsiteY2" fmla="*/ 6867525 h 6867525"/>
              <a:gd name="connsiteX3" fmla="*/ 0 w 9250379"/>
              <a:gd name="connsiteY3" fmla="*/ 6867525 h 6867525"/>
              <a:gd name="connsiteX4" fmla="*/ 3543375 w 9250379"/>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379" h="6867525">
                <a:moveTo>
                  <a:pt x="3543375" y="0"/>
                </a:moveTo>
                <a:lnTo>
                  <a:pt x="9250379" y="9525"/>
                </a:lnTo>
                <a:lnTo>
                  <a:pt x="9250379" y="6867525"/>
                </a:lnTo>
                <a:lnTo>
                  <a:pt x="0" y="6867525"/>
                </a:lnTo>
                <a:lnTo>
                  <a:pt x="354337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29">
            <a:extLst>
              <a:ext uri="{FF2B5EF4-FFF2-40B4-BE49-F238E27FC236}">
                <a16:creationId xmlns:a16="http://schemas.microsoft.com/office/drawing/2014/main" id="{CD748DC3-7325-4527-BB52-978F1D02BE26}"/>
              </a:ext>
            </a:extLst>
          </p:cNvPr>
          <p:cNvSpPr/>
          <p:nvPr/>
        </p:nvSpPr>
        <p:spPr>
          <a:xfrm>
            <a:off x="1551623" y="-803"/>
            <a:ext cx="3192822" cy="6319013"/>
          </a:xfrm>
          <a:prstGeom prst="parallelogram">
            <a:avLst>
              <a:gd name="adj" fmla="val 9641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ítulo 1"/>
          <p:cNvSpPr>
            <a:spLocks noGrp="1"/>
          </p:cNvSpPr>
          <p:nvPr>
            <p:ph type="ctrTitle"/>
          </p:nvPr>
        </p:nvSpPr>
        <p:spPr>
          <a:xfrm>
            <a:off x="3947093" y="2532700"/>
            <a:ext cx="5580698" cy="1350586"/>
          </a:xfrm>
        </p:spPr>
        <p:txBody>
          <a:bodyPr/>
          <a:lstStyle/>
          <a:p>
            <a:pPr algn="l">
              <a:lnSpc>
                <a:spcPts val="4500"/>
              </a:lnSpc>
            </a:pPr>
            <a:r>
              <a:rPr lang="pt-BR" sz="3200">
                <a:solidFill>
                  <a:schemeClr val="bg1"/>
                </a:solidFill>
                <a:latin typeface="Montserrat"/>
              </a:rPr>
              <a:t>Plano de</a:t>
            </a:r>
            <a:br>
              <a:rPr lang="pt-BR">
                <a:solidFill>
                  <a:schemeClr val="bg1"/>
                </a:solidFill>
                <a:latin typeface="HelveticaNeue" panose="00000400000000000000" pitchFamily="2" charset="0"/>
              </a:rPr>
            </a:br>
            <a:r>
              <a:rPr lang="pt-BR" b="1">
                <a:solidFill>
                  <a:srgbClr val="FFEC01"/>
                </a:solidFill>
                <a:latin typeface="HelveticaNeue" panose="00000400000000000000" pitchFamily="2" charset="0"/>
              </a:rPr>
              <a:t>Mobilidade Ativa</a:t>
            </a:r>
            <a:br>
              <a:rPr lang="pt-BR" b="1">
                <a:solidFill>
                  <a:srgbClr val="FFEC01"/>
                </a:solidFill>
                <a:latin typeface="HelveticaNeue" panose="00000400000000000000" pitchFamily="2" charset="0"/>
              </a:rPr>
            </a:br>
            <a:r>
              <a:rPr lang="pt-BR" b="1">
                <a:solidFill>
                  <a:schemeClr val="bg1"/>
                </a:solidFill>
                <a:latin typeface="HelveticaNeue" panose="00000400000000000000" pitchFamily="2" charset="0"/>
              </a:rPr>
              <a:t>do Distrito Federal</a:t>
            </a:r>
            <a:br>
              <a:rPr lang="pt-BR" sz="4800" b="1">
                <a:solidFill>
                  <a:schemeClr val="bg1"/>
                </a:solidFill>
              </a:rPr>
            </a:br>
            <a:endParaRPr lang="pt-BR" sz="4800" b="1" dirty="0">
              <a:solidFill>
                <a:schemeClr val="bg1"/>
              </a:solidFill>
            </a:endParaRPr>
          </a:p>
        </p:txBody>
      </p:sp>
      <p:sp>
        <p:nvSpPr>
          <p:cNvPr id="21" name="Subtítulo 2"/>
          <p:cNvSpPr>
            <a:spLocks noGrp="1"/>
          </p:cNvSpPr>
          <p:nvPr>
            <p:ph type="subTitle" idx="1"/>
          </p:nvPr>
        </p:nvSpPr>
        <p:spPr>
          <a:xfrm>
            <a:off x="4009962" y="4319530"/>
            <a:ext cx="3600450" cy="638214"/>
          </a:xfrm>
        </p:spPr>
        <p:txBody>
          <a:bodyPr>
            <a:noAutofit/>
          </a:bodyPr>
          <a:lstStyle/>
          <a:p>
            <a:pPr algn="l"/>
            <a:r>
              <a:rPr lang="pt-BR" sz="1600">
                <a:solidFill>
                  <a:schemeClr val="bg1"/>
                </a:solidFill>
                <a:latin typeface="HelveticaNeue" panose="00000400000000000000" pitchFamily="2" charset="0"/>
              </a:rPr>
              <a:t>PMA – DF / 2020</a:t>
            </a:r>
            <a:br>
              <a:rPr lang="pt-BR" sz="1600">
                <a:solidFill>
                  <a:schemeClr val="bg1"/>
                </a:solidFill>
                <a:latin typeface="HelveticaNeue" panose="00000400000000000000" pitchFamily="2" charset="0"/>
              </a:rPr>
            </a:br>
            <a:r>
              <a:rPr lang="pt-BR" sz="1600">
                <a:solidFill>
                  <a:schemeClr val="bg1"/>
                </a:solidFill>
                <a:latin typeface="HelveticaNeue" panose="00000400000000000000" pitchFamily="2" charset="0"/>
              </a:rPr>
              <a:t>Caderno 1</a:t>
            </a:r>
            <a:br>
              <a:rPr lang="pt-BR" sz="1800">
                <a:solidFill>
                  <a:schemeClr val="bg1"/>
                </a:solidFill>
                <a:latin typeface="HelveticaNeue" panose="00000400000000000000" pitchFamily="2" charset="0"/>
              </a:rPr>
            </a:br>
            <a:endParaRPr lang="pt-BR" sz="2400" dirty="0">
              <a:solidFill>
                <a:schemeClr val="bg1"/>
              </a:solidFill>
              <a:latin typeface="HelveticaNeue" panose="00000400000000000000" pitchFamily="2" charset="0"/>
            </a:endParaRP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356" y="5110735"/>
            <a:ext cx="2639182" cy="964728"/>
          </a:xfrm>
          <a:prstGeom prst="rect">
            <a:avLst/>
          </a:prstGeom>
        </p:spPr>
      </p:pic>
      <p:pic>
        <p:nvPicPr>
          <p:cNvPr id="12" name="Picture 4" descr="Resultado de imagem para ciclistas png"/>
          <p:cNvPicPr>
            <a:picLocks noChangeAspect="1" noChangeArrowheads="1"/>
          </p:cNvPicPr>
          <p:nvPr/>
        </p:nvPicPr>
        <p:blipFill>
          <a:blip r:embed="rId6" cstate="print">
            <a:duotone>
              <a:schemeClr val="accent5">
                <a:shade val="45000"/>
                <a:satMod val="135000"/>
              </a:schemeClr>
              <a:prstClr val="white"/>
            </a:duotone>
          </a:blip>
          <a:srcRect/>
          <a:stretch>
            <a:fillRect/>
          </a:stretch>
        </p:blipFill>
        <p:spPr bwMode="auto">
          <a:xfrm>
            <a:off x="5882495" y="3990193"/>
            <a:ext cx="969723" cy="953790"/>
          </a:xfrm>
          <a:prstGeom prst="rect">
            <a:avLst/>
          </a:prstGeom>
          <a:noFill/>
        </p:spPr>
      </p:pic>
      <p:pic>
        <p:nvPicPr>
          <p:cNvPr id="14" name="Picture 24" descr="Imagem relacionada"/>
          <p:cNvPicPr>
            <a:picLocks noChangeAspect="1" noChangeArrowheads="1"/>
          </p:cNvPicPr>
          <p:nvPr/>
        </p:nvPicPr>
        <p:blipFill>
          <a:blip r:embed="rId7" cstate="print">
            <a:duotone>
              <a:schemeClr val="accent5">
                <a:shade val="45000"/>
                <a:satMod val="135000"/>
              </a:schemeClr>
              <a:prstClr val="white"/>
            </a:duotone>
          </a:blip>
          <a:srcRect/>
          <a:stretch>
            <a:fillRect/>
          </a:stretch>
        </p:blipFill>
        <p:spPr bwMode="auto">
          <a:xfrm flipH="1">
            <a:off x="6977885" y="3990193"/>
            <a:ext cx="583023" cy="953790"/>
          </a:xfrm>
          <a:prstGeom prst="rect">
            <a:avLst/>
          </a:prstGeom>
          <a:noFill/>
        </p:spPr>
      </p:pic>
    </p:spTree>
    <p:extLst>
      <p:ext uri="{BB962C8B-B14F-4D97-AF65-F5344CB8AC3E}">
        <p14:creationId xmlns:p14="http://schemas.microsoft.com/office/powerpoint/2010/main" val="200715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have direita 44"/>
          <p:cNvSpPr/>
          <p:nvPr/>
        </p:nvSpPr>
        <p:spPr>
          <a:xfrm>
            <a:off x="12896009" y="4744926"/>
            <a:ext cx="202524" cy="1019688"/>
          </a:xfrm>
          <a:prstGeom prst="rightBrace">
            <a:avLst>
              <a:gd name="adj1" fmla="val 53310"/>
              <a:gd name="adj2" fmla="val 43764"/>
            </a:avLst>
          </a:prstGeom>
          <a:ln w="6350">
            <a:solidFill>
              <a:schemeClr val="tx1">
                <a:lumMod val="50000"/>
                <a:lumOff val="50000"/>
                <a:alpha val="78000"/>
              </a:schemeClr>
            </a:solidFill>
            <a:prstDash val="sysDash"/>
          </a:ln>
          <a:effectLst/>
        </p:spPr>
        <p:style>
          <a:lnRef idx="1">
            <a:schemeClr val="accent1"/>
          </a:lnRef>
          <a:fillRef idx="0">
            <a:schemeClr val="accent1"/>
          </a:fillRef>
          <a:effectRef idx="0">
            <a:schemeClr val="accent1"/>
          </a:effectRef>
          <a:fontRef idx="minor">
            <a:schemeClr val="tx1"/>
          </a:fontRef>
        </p:style>
        <p:txBody>
          <a:bodyPr lIns="101133" tIns="50566" rIns="101133" bIns="50566" rtlCol="0" anchor="ctr"/>
          <a:lstStyle/>
          <a:p>
            <a:pPr algn="ctr"/>
            <a:endParaRPr lang="pt-BR"/>
          </a:p>
        </p:txBody>
      </p:sp>
      <p:sp>
        <p:nvSpPr>
          <p:cNvPr id="16" name="CaixaDeTexto 15"/>
          <p:cNvSpPr txBox="1"/>
          <p:nvPr/>
        </p:nvSpPr>
        <p:spPr>
          <a:xfrm>
            <a:off x="-6510672" y="1617275"/>
            <a:ext cx="2604367" cy="332952"/>
          </a:xfrm>
          <a:prstGeom prst="rect">
            <a:avLst/>
          </a:prstGeom>
          <a:noFill/>
        </p:spPr>
        <p:txBody>
          <a:bodyPr wrap="square" lIns="101133" tIns="50566" rIns="101133" bIns="50566" rtlCol="0">
            <a:spAutoFit/>
          </a:bodyPr>
          <a:lstStyle/>
          <a:p>
            <a:r>
              <a:rPr lang="pt-BR"/>
              <a:t>Fonte: Olhar Capital</a:t>
            </a:r>
          </a:p>
        </p:txBody>
      </p:sp>
      <p:sp>
        <p:nvSpPr>
          <p:cNvPr id="17" name="Espaço Reservado para Número de Slide 21"/>
          <p:cNvSpPr>
            <a:spLocks noGrp="1"/>
          </p:cNvSpPr>
          <p:nvPr>
            <p:ph type="sldNum" sz="quarter" idx="12"/>
          </p:nvPr>
        </p:nvSpPr>
        <p:spPr>
          <a:prstGeom prst="rect">
            <a:avLst/>
          </a:prstGeom>
        </p:spPr>
        <p:txBody>
          <a:bodyPr/>
          <a:lstStyle/>
          <a:p>
            <a:fld id="{D6E1D08F-14AB-491A-B1EF-6DDDE7B477B6}" type="slidenum">
              <a:rPr lang="pt-BR" smtClean="0"/>
              <a:pPr/>
              <a:t>9</a:t>
            </a:fld>
            <a:endParaRPr lang="pt-BR"/>
          </a:p>
        </p:txBody>
      </p:sp>
      <p:pic>
        <p:nvPicPr>
          <p:cNvPr id="2" name="Picture 4" descr="https://upload.wikimedia.org/wikipedia/commons/7/71/Nossa_Bras%C3%ADlia_-_Faixa_de_pedestre_%2816384453613%29.jpg"/>
          <p:cNvPicPr>
            <a:picLocks noChangeAspect="1" noChangeArrowheads="1"/>
          </p:cNvPicPr>
          <p:nvPr/>
        </p:nvPicPr>
        <p:blipFill>
          <a:blip r:embed="rId2" cstate="print"/>
          <a:srcRect l="6597" r="1010" b="2322"/>
          <a:stretch>
            <a:fillRect/>
          </a:stretch>
        </p:blipFill>
        <p:spPr bwMode="auto">
          <a:xfrm>
            <a:off x="0" y="1"/>
            <a:ext cx="9720263" cy="6300788"/>
          </a:xfrm>
          <a:prstGeom prst="rect">
            <a:avLst/>
          </a:prstGeom>
          <a:noFill/>
        </p:spPr>
      </p:pic>
      <p:sp>
        <p:nvSpPr>
          <p:cNvPr id="8" name="CaixaDeTexto 7"/>
          <p:cNvSpPr txBox="1"/>
          <p:nvPr/>
        </p:nvSpPr>
        <p:spPr>
          <a:xfrm>
            <a:off x="5075238" y="5692024"/>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a:rPr>
              <a:t>Fonte: Ao vivo de Brasília</a:t>
            </a:r>
          </a:p>
          <a:p>
            <a:pPr algn="r"/>
            <a:r>
              <a:rPr lang="pt-BR" sz="800" dirty="0">
                <a:solidFill>
                  <a:schemeClr val="bg1"/>
                </a:solidFill>
                <a:latin typeface="Montserrat"/>
              </a:rPr>
              <a:t>Abril de 2018</a:t>
            </a:r>
          </a:p>
        </p:txBody>
      </p:sp>
    </p:spTree>
    <p:extLst>
      <p:ext uri="{BB962C8B-B14F-4D97-AF65-F5344CB8AC3E}">
        <p14:creationId xmlns:p14="http://schemas.microsoft.com/office/powerpoint/2010/main" val="407422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 y="-8771"/>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p:cNvCxnSpPr/>
          <p:nvPr/>
        </p:nvCxnSpPr>
        <p:spPr>
          <a:xfrm>
            <a:off x="0" y="5242058"/>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4" name="CaixaDeTexto 23"/>
          <p:cNvSpPr txBox="1"/>
          <p:nvPr/>
        </p:nvSpPr>
        <p:spPr>
          <a:xfrm>
            <a:off x="5860263" y="4656290"/>
            <a:ext cx="3431098" cy="547166"/>
          </a:xfrm>
          <a:prstGeom prst="rect">
            <a:avLst/>
          </a:prstGeom>
          <a:noFill/>
          <a:ln>
            <a:noFill/>
          </a:ln>
        </p:spPr>
        <p:txBody>
          <a:bodyPr wrap="square" lIns="101118" tIns="50560" rIns="101118" bIns="50560" rtlCol="0">
            <a:spAutoFit/>
          </a:bodyPr>
          <a:lstStyle/>
          <a:p>
            <a:pPr algn="r">
              <a:lnSpc>
                <a:spcPct val="150000"/>
              </a:lnSpc>
            </a:pPr>
            <a:r>
              <a:rPr lang="pt-BR" sz="2200" b="1" i="1" dirty="0">
                <a:solidFill>
                  <a:srgbClr val="FFEC01"/>
                </a:solidFill>
                <a:latin typeface="Montserrat ExtraBold" pitchFamily="50" charset="0"/>
              </a:rPr>
              <a:t>1. INTRODUÇÃO</a:t>
            </a:r>
            <a:endParaRPr lang="pt-BR" sz="3500" b="1" i="1" dirty="0">
              <a:solidFill>
                <a:srgbClr val="FFEC01"/>
              </a:solidFill>
              <a:latin typeface="Montserrat ExtraBold" pitchFamily="50" charset="0"/>
            </a:endParaRPr>
          </a:p>
        </p:txBody>
      </p:sp>
    </p:spTree>
    <p:extLst>
      <p:ext uri="{BB962C8B-B14F-4D97-AF65-F5344CB8AC3E}">
        <p14:creationId xmlns:p14="http://schemas.microsoft.com/office/powerpoint/2010/main" val="3488827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oso\Desktop\PMA - Final\fotos\25650908846_a6a129f5b5_c.jpg"/>
          <p:cNvPicPr>
            <a:picLocks noChangeAspect="1" noChangeArrowheads="1"/>
          </p:cNvPicPr>
          <p:nvPr/>
        </p:nvPicPr>
        <p:blipFill>
          <a:blip r:embed="rId3" cstate="print"/>
          <a:srcRect/>
          <a:stretch>
            <a:fillRect/>
          </a:stretch>
        </p:blipFill>
        <p:spPr bwMode="auto">
          <a:xfrm>
            <a:off x="6733434" y="1350963"/>
            <a:ext cx="2447079" cy="1624249"/>
          </a:xfrm>
          <a:prstGeom prst="rect">
            <a:avLst/>
          </a:prstGeom>
          <a:noFill/>
        </p:spPr>
      </p:pic>
      <p:sp>
        <p:nvSpPr>
          <p:cNvPr id="16" name="CaixaDeTexto 15"/>
          <p:cNvSpPr txBox="1"/>
          <p:nvPr/>
        </p:nvSpPr>
        <p:spPr>
          <a:xfrm>
            <a:off x="414235" y="3057124"/>
            <a:ext cx="8644279" cy="236146"/>
          </a:xfrm>
          <a:prstGeom prst="rect">
            <a:avLst/>
          </a:prstGeom>
          <a:noFill/>
        </p:spPr>
        <p:txBody>
          <a:bodyPr wrap="square" lIns="81462" tIns="40731" rIns="81462" bIns="40731" rtlCol="0">
            <a:spAutoFit/>
          </a:bodyPr>
          <a:lstStyle/>
          <a:p>
            <a:pPr algn="ctr"/>
            <a:r>
              <a:rPr lang="pt-BR" sz="1000" dirty="0">
                <a:solidFill>
                  <a:schemeClr val="tx1">
                    <a:lumMod val="65000"/>
                    <a:lumOff val="35000"/>
                  </a:schemeClr>
                </a:solidFill>
                <a:latin typeface="Montserrat"/>
              </a:rPr>
              <a:t>A expressão </a:t>
            </a:r>
            <a:r>
              <a:rPr lang="pt-BR" sz="1000" b="1" dirty="0">
                <a:solidFill>
                  <a:schemeClr val="tx1">
                    <a:lumMod val="65000"/>
                    <a:lumOff val="35000"/>
                  </a:schemeClr>
                </a:solidFill>
                <a:latin typeface="Montserrat"/>
              </a:rPr>
              <a:t>mobilidade ativa </a:t>
            </a:r>
            <a:r>
              <a:rPr lang="pt-BR" sz="1000" dirty="0">
                <a:solidFill>
                  <a:schemeClr val="tx1">
                    <a:lumMod val="65000"/>
                    <a:lumOff val="35000"/>
                  </a:schemeClr>
                </a:solidFill>
                <a:latin typeface="Montserrat"/>
              </a:rPr>
              <a:t>está sendo utilizada como referência para os modos não motorizados de transporte.</a:t>
            </a:r>
          </a:p>
        </p:txBody>
      </p:sp>
      <p:pic>
        <p:nvPicPr>
          <p:cNvPr id="27" name="Imagem 26" descr="25633749754_6038b7bde0_o.jpg"/>
          <p:cNvPicPr>
            <a:picLocks noChangeAspect="1"/>
          </p:cNvPicPr>
          <p:nvPr/>
        </p:nvPicPr>
        <p:blipFill>
          <a:blip r:embed="rId4" cstate="print">
            <a:lum/>
          </a:blip>
          <a:stretch>
            <a:fillRect/>
          </a:stretch>
        </p:blipFill>
        <p:spPr>
          <a:xfrm>
            <a:off x="4547847" y="1350966"/>
            <a:ext cx="2413702" cy="1626398"/>
          </a:xfrm>
          <a:prstGeom prst="rect">
            <a:avLst/>
          </a:prstGeom>
          <a:ln w="57150">
            <a:solidFill>
              <a:srgbClr val="FFFFFF"/>
            </a:solidFill>
          </a:ln>
        </p:spPr>
      </p:pic>
      <p:pic>
        <p:nvPicPr>
          <p:cNvPr id="36" name="Imagem 35" descr="18932988364_9264bf28cd_o.jpg"/>
          <p:cNvPicPr>
            <a:picLocks noChangeAspect="1"/>
          </p:cNvPicPr>
          <p:nvPr/>
        </p:nvPicPr>
        <p:blipFill>
          <a:blip r:embed="rId5" cstate="print"/>
          <a:stretch>
            <a:fillRect/>
          </a:stretch>
        </p:blipFill>
        <p:spPr>
          <a:xfrm>
            <a:off x="2635612" y="1350966"/>
            <a:ext cx="2416705" cy="1626398"/>
          </a:xfrm>
          <a:prstGeom prst="rect">
            <a:avLst/>
          </a:prstGeom>
          <a:ln w="57150">
            <a:solidFill>
              <a:srgbClr val="FFFFFF"/>
            </a:solidFill>
          </a:ln>
        </p:spPr>
      </p:pic>
      <p:pic>
        <p:nvPicPr>
          <p:cNvPr id="37" name="Imagem 36" descr="23354517730_97539af5f1_o.jpg"/>
          <p:cNvPicPr>
            <a:picLocks noChangeAspect="1"/>
          </p:cNvPicPr>
          <p:nvPr/>
        </p:nvPicPr>
        <p:blipFill>
          <a:blip r:embed="rId6" cstate="print"/>
          <a:stretch>
            <a:fillRect/>
          </a:stretch>
        </p:blipFill>
        <p:spPr>
          <a:xfrm>
            <a:off x="539750" y="1350963"/>
            <a:ext cx="2416416" cy="1626399"/>
          </a:xfrm>
          <a:prstGeom prst="rect">
            <a:avLst/>
          </a:prstGeom>
          <a:ln w="57150">
            <a:solidFill>
              <a:srgbClr val="FFFFFF"/>
            </a:solidFill>
          </a:ln>
        </p:spPr>
      </p:pic>
      <p:sp>
        <p:nvSpPr>
          <p:cNvPr id="19" name="Igual 18"/>
          <p:cNvSpPr/>
          <p:nvPr/>
        </p:nvSpPr>
        <p:spPr bwMode="auto">
          <a:xfrm>
            <a:off x="6381607" y="3469157"/>
            <a:ext cx="336010" cy="502119"/>
          </a:xfrm>
          <a:prstGeom prst="mathEqual">
            <a:avLst/>
          </a:prstGeom>
          <a:solidFill>
            <a:srgbClr val="006BB6"/>
          </a:solidFill>
          <a:ln w="9525" cap="flat" cmpd="sng" algn="ctr">
            <a:noFill/>
            <a:prstDash val="solid"/>
            <a:round/>
            <a:headEnd type="none" w="med" len="med"/>
            <a:tailEnd type="none" w="med" len="med"/>
          </a:ln>
          <a:effectLst/>
        </p:spPr>
        <p:txBody>
          <a:bodyPr vert="horz" wrap="square" lIns="81462" tIns="40731" rIns="81462" bIns="40731" numCol="1" rtlCol="0" anchor="t" anchorCtr="0" compatLnSpc="1">
            <a:prstTxWarp prst="textNoShape">
              <a:avLst/>
            </a:prstTxWarp>
            <a:spAutoFit/>
          </a:bodyPr>
          <a:lstStyle/>
          <a:p>
            <a:pPr marL="305484" indent="-305484" algn="r" defTabSz="814623" fontAlgn="base">
              <a:spcBef>
                <a:spcPct val="20000"/>
              </a:spcBef>
              <a:spcAft>
                <a:spcPct val="0"/>
              </a:spcAft>
            </a:pPr>
            <a:endParaRPr lang="pt-BR" sz="1400">
              <a:solidFill>
                <a:schemeClr val="accent1"/>
              </a:solidFill>
              <a:latin typeface="Arial" pitchFamily="34" charset="0"/>
              <a:ea typeface="ヒラギノ角ゴ Pro W3" pitchFamily="1" charset="-128"/>
            </a:endParaRPr>
          </a:p>
        </p:txBody>
      </p:sp>
      <p:sp>
        <p:nvSpPr>
          <p:cNvPr id="6" name="Retângulo 5"/>
          <p:cNvSpPr/>
          <p:nvPr/>
        </p:nvSpPr>
        <p:spPr bwMode="auto">
          <a:xfrm>
            <a:off x="3976531" y="3439480"/>
            <a:ext cx="1983997" cy="543922"/>
          </a:xfrm>
          <a:prstGeom prst="rect">
            <a:avLst/>
          </a:prstGeom>
          <a:ln w="28575">
            <a:solidFill>
              <a:srgbClr val="006BB6"/>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1462" tIns="40731" rIns="81462" bIns="40731" numCol="1" rtlCol="0" anchor="t" anchorCtr="0" compatLnSpc="1">
            <a:prstTxWarp prst="textNoShape">
              <a:avLst/>
            </a:prstTxWarp>
            <a:spAutoFit/>
          </a:bodyPr>
          <a:lstStyle/>
          <a:p>
            <a:pPr marL="305484" indent="-305484" algn="r"/>
            <a:endParaRPr lang="pt-BR" dirty="0">
              <a:solidFill>
                <a:schemeClr val="accent1"/>
              </a:solidFill>
              <a:latin typeface="Montserrat"/>
              <a:ea typeface="ヒラギノ角ゴ Pro W3" pitchFamily="1" charset="-128"/>
            </a:endParaRPr>
          </a:p>
          <a:p>
            <a:pPr marL="305484" indent="-305484" algn="r"/>
            <a:endParaRPr lang="pt-BR" dirty="0">
              <a:solidFill>
                <a:schemeClr val="accent1"/>
              </a:solidFill>
              <a:latin typeface="Montserrat"/>
              <a:ea typeface="ヒラギノ角ゴ Pro W3" pitchFamily="1" charset="-128"/>
            </a:endParaRPr>
          </a:p>
        </p:txBody>
      </p:sp>
      <p:sp>
        <p:nvSpPr>
          <p:cNvPr id="10" name="CaixaDeTexto 9"/>
          <p:cNvSpPr txBox="1"/>
          <p:nvPr/>
        </p:nvSpPr>
        <p:spPr>
          <a:xfrm>
            <a:off x="4067756" y="3506294"/>
            <a:ext cx="1292441" cy="420812"/>
          </a:xfrm>
          <a:prstGeom prst="rect">
            <a:avLst/>
          </a:prstGeom>
          <a:noFill/>
          <a:ln w="12700">
            <a:noFill/>
          </a:ln>
        </p:spPr>
        <p:txBody>
          <a:bodyPr wrap="square" lIns="81462" tIns="40731" rIns="81462" bIns="40731" rtlCol="0">
            <a:spAutoFit/>
          </a:bodyPr>
          <a:lstStyle/>
          <a:p>
            <a:pPr algn="ctr"/>
            <a:r>
              <a:rPr lang="pt-BR" sz="1200" b="1" dirty="0">
                <a:solidFill>
                  <a:schemeClr val="tx1">
                    <a:lumMod val="65000"/>
                    <a:lumOff val="35000"/>
                  </a:schemeClr>
                </a:solidFill>
                <a:latin typeface="Montserrat"/>
              </a:rPr>
              <a:t>Ciclista</a:t>
            </a:r>
          </a:p>
          <a:p>
            <a:pPr algn="ctr"/>
            <a:r>
              <a:rPr lang="pt-BR" sz="1000" dirty="0">
                <a:solidFill>
                  <a:schemeClr val="tx1">
                    <a:lumMod val="65000"/>
                    <a:lumOff val="35000"/>
                  </a:schemeClr>
                </a:solidFill>
                <a:latin typeface="Montserrat"/>
              </a:rPr>
              <a:t>Modo </a:t>
            </a:r>
            <a:r>
              <a:rPr lang="pt-BR" sz="1000" dirty="0" err="1">
                <a:solidFill>
                  <a:schemeClr val="tx1">
                    <a:lumMod val="65000"/>
                    <a:lumOff val="35000"/>
                  </a:schemeClr>
                </a:solidFill>
                <a:latin typeface="Montserrat"/>
              </a:rPr>
              <a:t>cicloviário</a:t>
            </a:r>
            <a:endParaRPr lang="pt-BR" sz="1000" dirty="0">
              <a:solidFill>
                <a:schemeClr val="tx1">
                  <a:lumMod val="65000"/>
                  <a:lumOff val="35000"/>
                </a:schemeClr>
              </a:solidFill>
              <a:latin typeface="Montserrat"/>
            </a:endParaRPr>
          </a:p>
        </p:txBody>
      </p:sp>
      <p:sp>
        <p:nvSpPr>
          <p:cNvPr id="18" name="Mais 17"/>
          <p:cNvSpPr/>
          <p:nvPr/>
        </p:nvSpPr>
        <p:spPr bwMode="auto">
          <a:xfrm>
            <a:off x="3264443" y="3541188"/>
            <a:ext cx="336010" cy="340505"/>
          </a:xfrm>
          <a:prstGeom prst="mathPlus">
            <a:avLst/>
          </a:prstGeom>
          <a:solidFill>
            <a:srgbClr val="2781C0"/>
          </a:solidFill>
          <a:ln w="9525" cap="flat" cmpd="sng" algn="ctr">
            <a:noFill/>
            <a:prstDash val="solid"/>
            <a:round/>
            <a:headEnd type="none" w="med" len="med"/>
            <a:tailEnd type="none" w="med" len="med"/>
          </a:ln>
          <a:effectLst/>
        </p:spPr>
        <p:txBody>
          <a:bodyPr vert="horz" wrap="square" lIns="81462" tIns="40731" rIns="81462" bIns="40731" numCol="1" rtlCol="0" anchor="t" anchorCtr="0" compatLnSpc="1">
            <a:prstTxWarp prst="textNoShape">
              <a:avLst/>
            </a:prstTxWarp>
            <a:spAutoFit/>
          </a:bodyPr>
          <a:lstStyle/>
          <a:p>
            <a:pPr marL="305484" indent="-305484" algn="r" defTabSz="814623" fontAlgn="base">
              <a:spcBef>
                <a:spcPct val="20000"/>
              </a:spcBef>
              <a:spcAft>
                <a:spcPct val="0"/>
              </a:spcAft>
            </a:pPr>
            <a:endParaRPr lang="pt-BR" sz="1400">
              <a:solidFill>
                <a:schemeClr val="accent1"/>
              </a:solidFill>
              <a:latin typeface="Arial" pitchFamily="34" charset="0"/>
              <a:ea typeface="ヒラギノ角ゴ Pro W3" pitchFamily="1" charset="-128"/>
            </a:endParaRPr>
          </a:p>
        </p:txBody>
      </p:sp>
      <p:pic>
        <p:nvPicPr>
          <p:cNvPr id="25" name="Picture 21" descr="C:\Users\bruno.amaral\AppData\Local\Microsoft\Windows\Temporary Internet Files\Content.IE5\LH17G588\Bicycle_with_Rider.svg[1].png"/>
          <p:cNvPicPr>
            <a:picLocks noChangeAspect="1" noChangeArrowheads="1"/>
          </p:cNvPicPr>
          <p:nvPr/>
        </p:nvPicPr>
        <p:blipFill>
          <a:blip r:embed="rId7" cstate="print">
            <a:biLevel thresh="50000"/>
          </a:blip>
          <a:srcRect/>
          <a:stretch>
            <a:fillRect/>
          </a:stretch>
        </p:blipFill>
        <p:spPr bwMode="auto">
          <a:xfrm>
            <a:off x="5313557" y="3507402"/>
            <a:ext cx="481134" cy="396943"/>
          </a:xfrm>
          <a:prstGeom prst="rect">
            <a:avLst/>
          </a:prstGeom>
          <a:noFill/>
          <a:ln>
            <a:noFill/>
          </a:ln>
        </p:spPr>
      </p:pic>
      <p:sp>
        <p:nvSpPr>
          <p:cNvPr id="7" name="Retângulo 6"/>
          <p:cNvSpPr/>
          <p:nvPr/>
        </p:nvSpPr>
        <p:spPr bwMode="auto">
          <a:xfrm>
            <a:off x="913551" y="3439480"/>
            <a:ext cx="1974815" cy="543922"/>
          </a:xfrm>
          <a:prstGeom prst="rect">
            <a:avLst/>
          </a:prstGeom>
          <a:ln w="28575">
            <a:solidFill>
              <a:srgbClr val="006BB6"/>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1462" tIns="40731" rIns="81462" bIns="40731" numCol="1" rtlCol="0" anchor="t" anchorCtr="0" compatLnSpc="1">
            <a:prstTxWarp prst="textNoShape">
              <a:avLst/>
            </a:prstTxWarp>
            <a:spAutoFit/>
          </a:bodyPr>
          <a:lstStyle/>
          <a:p>
            <a:pPr marL="305484" indent="-305484" algn="r"/>
            <a:endParaRPr lang="pt-BR">
              <a:solidFill>
                <a:schemeClr val="accent1"/>
              </a:solidFill>
              <a:latin typeface="Arial" pitchFamily="34" charset="0"/>
              <a:ea typeface="ヒラギノ角ゴ Pro W3" pitchFamily="1" charset="-128"/>
            </a:endParaRPr>
          </a:p>
          <a:p>
            <a:pPr marL="305484" indent="-305484" algn="r"/>
            <a:endParaRPr lang="pt-BR">
              <a:solidFill>
                <a:schemeClr val="accent1"/>
              </a:solidFill>
              <a:latin typeface="Arial" pitchFamily="34" charset="0"/>
              <a:ea typeface="ヒラギノ角ゴ Pro W3" pitchFamily="1" charset="-128"/>
            </a:endParaRPr>
          </a:p>
        </p:txBody>
      </p:sp>
      <p:sp>
        <p:nvSpPr>
          <p:cNvPr id="8" name="CaixaDeTexto 7"/>
          <p:cNvSpPr txBox="1"/>
          <p:nvPr/>
        </p:nvSpPr>
        <p:spPr>
          <a:xfrm>
            <a:off x="1185439" y="3502683"/>
            <a:ext cx="913192" cy="420812"/>
          </a:xfrm>
          <a:prstGeom prst="rect">
            <a:avLst/>
          </a:prstGeom>
          <a:noFill/>
        </p:spPr>
        <p:txBody>
          <a:bodyPr wrap="square" lIns="81462" tIns="40731" rIns="81462" bIns="40731" rtlCol="0">
            <a:spAutoFit/>
          </a:bodyPr>
          <a:lstStyle/>
          <a:p>
            <a:pPr algn="ctr"/>
            <a:r>
              <a:rPr lang="pt-BR" sz="1100" b="1" dirty="0">
                <a:solidFill>
                  <a:schemeClr val="tx1">
                    <a:lumMod val="65000"/>
                    <a:lumOff val="35000"/>
                  </a:schemeClr>
                </a:solidFill>
                <a:latin typeface="Montserrat"/>
              </a:rPr>
              <a:t>Pedestres</a:t>
            </a:r>
          </a:p>
          <a:p>
            <a:pPr algn="ctr"/>
            <a:r>
              <a:rPr lang="pt-BR" sz="1000" dirty="0">
                <a:solidFill>
                  <a:schemeClr val="tx1">
                    <a:lumMod val="65000"/>
                    <a:lumOff val="35000"/>
                  </a:schemeClr>
                </a:solidFill>
                <a:latin typeface="Montserrat"/>
              </a:rPr>
              <a:t>Modo a pé</a:t>
            </a:r>
          </a:p>
        </p:txBody>
      </p:sp>
      <p:pic>
        <p:nvPicPr>
          <p:cNvPr id="26" name="Picture 4" descr="C:\Users\bruno.amaral\AppData\Local\Microsoft\Windows\Temporary Internet Files\Content.IE5\3ONLYDDE\PngMedium-man-silhouette-walking-13260[1].gif"/>
          <p:cNvPicPr>
            <a:picLocks noChangeAspect="1" noChangeArrowheads="1"/>
          </p:cNvPicPr>
          <p:nvPr/>
        </p:nvPicPr>
        <p:blipFill>
          <a:blip r:embed="rId8" cstate="print">
            <a:biLevel thresh="50000"/>
          </a:blip>
          <a:srcRect/>
          <a:stretch>
            <a:fillRect/>
          </a:stretch>
        </p:blipFill>
        <p:spPr bwMode="auto">
          <a:xfrm flipH="1">
            <a:off x="2186117" y="3506294"/>
            <a:ext cx="240545" cy="370978"/>
          </a:xfrm>
          <a:prstGeom prst="rect">
            <a:avLst/>
          </a:prstGeom>
          <a:noFill/>
          <a:ln>
            <a:noFill/>
          </a:ln>
        </p:spPr>
      </p:pic>
      <p:sp>
        <p:nvSpPr>
          <p:cNvPr id="24" name="Retângulo 23"/>
          <p:cNvSpPr/>
          <p:nvPr/>
        </p:nvSpPr>
        <p:spPr bwMode="auto">
          <a:xfrm>
            <a:off x="7069784" y="3439480"/>
            <a:ext cx="1988730" cy="543922"/>
          </a:xfrm>
          <a:prstGeom prst="rect">
            <a:avLst/>
          </a:prstGeom>
          <a:ln w="28575">
            <a:solidFill>
              <a:srgbClr val="006BB6"/>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1462" tIns="40731" rIns="81462" bIns="40731" numCol="1" rtlCol="0" anchor="t" anchorCtr="0" compatLnSpc="1">
            <a:prstTxWarp prst="textNoShape">
              <a:avLst/>
            </a:prstTxWarp>
            <a:spAutoFit/>
          </a:bodyPr>
          <a:lstStyle/>
          <a:p>
            <a:pPr marL="305484" indent="-305484" algn="r"/>
            <a:endParaRPr lang="pt-BR" dirty="0">
              <a:solidFill>
                <a:schemeClr val="accent1"/>
              </a:solidFill>
              <a:latin typeface="Montserrat"/>
              <a:ea typeface="ヒラギノ角ゴ Pro W3" pitchFamily="1" charset="-128"/>
            </a:endParaRPr>
          </a:p>
          <a:p>
            <a:pPr marL="305484" indent="-305484" algn="r"/>
            <a:endParaRPr lang="pt-BR" dirty="0">
              <a:solidFill>
                <a:schemeClr val="accent1"/>
              </a:solidFill>
              <a:latin typeface="Montserrat"/>
              <a:ea typeface="ヒラギノ角ゴ Pro W3" pitchFamily="1" charset="-128"/>
            </a:endParaRPr>
          </a:p>
        </p:txBody>
      </p:sp>
      <p:sp>
        <p:nvSpPr>
          <p:cNvPr id="3" name="Retângulo 2"/>
          <p:cNvSpPr/>
          <p:nvPr/>
        </p:nvSpPr>
        <p:spPr>
          <a:xfrm>
            <a:off x="7297619" y="3556997"/>
            <a:ext cx="1705916" cy="307777"/>
          </a:xfrm>
          <a:prstGeom prst="rect">
            <a:avLst/>
          </a:prstGeom>
        </p:spPr>
        <p:txBody>
          <a:bodyPr wrap="none">
            <a:spAutoFit/>
          </a:bodyPr>
          <a:lstStyle/>
          <a:p>
            <a:pPr algn="r"/>
            <a:r>
              <a:rPr lang="pt-BR" sz="1400" b="1" dirty="0">
                <a:solidFill>
                  <a:schemeClr val="tx1">
                    <a:lumMod val="65000"/>
                    <a:lumOff val="35000"/>
                  </a:schemeClr>
                </a:solidFill>
                <a:latin typeface="Montserrat"/>
              </a:rPr>
              <a:t>Mobilidade ATIVA</a:t>
            </a:r>
          </a:p>
        </p:txBody>
      </p:sp>
      <p:sp>
        <p:nvSpPr>
          <p:cNvPr id="29" name="Título 3"/>
          <p:cNvSpPr>
            <a:spLocks noGrp="1"/>
          </p:cNvSpPr>
          <p:nvPr>
            <p:ph type="title"/>
          </p:nvPr>
        </p:nvSpPr>
        <p:spPr>
          <a:xfrm>
            <a:off x="880632" y="388469"/>
            <a:ext cx="7230093" cy="545349"/>
          </a:xfrm>
        </p:spPr>
        <p:txBody>
          <a:bodyPr/>
          <a:lstStyle/>
          <a:p>
            <a:r>
              <a:rPr lang="pt-BR" b="1" dirty="0"/>
              <a:t>1.1 O que é Mobilidade Ativa?</a:t>
            </a:r>
          </a:p>
        </p:txBody>
      </p:sp>
      <p:sp>
        <p:nvSpPr>
          <p:cNvPr id="38" name="Retângulo 37"/>
          <p:cNvSpPr/>
          <p:nvPr/>
        </p:nvSpPr>
        <p:spPr>
          <a:xfrm>
            <a:off x="944870" y="110858"/>
            <a:ext cx="942887" cy="323165"/>
          </a:xfrm>
          <a:prstGeom prst="rect">
            <a:avLst/>
          </a:prstGeom>
        </p:spPr>
        <p:txBody>
          <a:bodyPr wrap="none">
            <a:spAutoFit/>
          </a:bodyPr>
          <a:lstStyle/>
          <a:p>
            <a:pPr>
              <a:lnSpc>
                <a:spcPct val="150000"/>
              </a:lnSpc>
            </a:pPr>
            <a:r>
              <a:rPr lang="pt-BR" sz="1000" dirty="0">
                <a:solidFill>
                  <a:schemeClr val="tx1">
                    <a:lumMod val="65000"/>
                    <a:lumOff val="35000"/>
                  </a:schemeClr>
                </a:solidFill>
                <a:latin typeface="Montserrat"/>
              </a:rPr>
              <a:t>1. Introdução</a:t>
            </a:r>
          </a:p>
        </p:txBody>
      </p:sp>
      <p:sp>
        <p:nvSpPr>
          <p:cNvPr id="23" name="Retângulo 22"/>
          <p:cNvSpPr/>
          <p:nvPr/>
        </p:nvSpPr>
        <p:spPr>
          <a:xfrm>
            <a:off x="548129" y="4221964"/>
            <a:ext cx="4131821" cy="1769715"/>
          </a:xfrm>
          <a:prstGeom prst="rect">
            <a:avLst/>
          </a:prstGeom>
        </p:spPr>
        <p:txBody>
          <a:bodyPr wrap="square" lIns="0" tIns="0" rIns="0" bIns="0">
            <a:spAutoFit/>
          </a:bodyPr>
          <a:lstStyle/>
          <a:p>
            <a:pPr indent="450000">
              <a:spcAft>
                <a:spcPts val="600"/>
              </a:spcAft>
            </a:pPr>
            <a:r>
              <a:rPr lang="pt-BR" sz="1000" b="1" dirty="0">
                <a:solidFill>
                  <a:schemeClr val="tx1">
                    <a:lumMod val="65000"/>
                    <a:lumOff val="35000"/>
                  </a:schemeClr>
                </a:solidFill>
                <a:latin typeface="Montserrat"/>
              </a:rPr>
              <a:t>Uso do termo mobilidade ativa</a:t>
            </a:r>
          </a:p>
          <a:p>
            <a:pPr indent="450000" algn="just">
              <a:spcAft>
                <a:spcPts val="600"/>
              </a:spcAft>
            </a:pPr>
            <a:r>
              <a:rPr lang="pt-BR" sz="1000" dirty="0">
                <a:solidFill>
                  <a:schemeClr val="tx1">
                    <a:lumMod val="65000"/>
                    <a:lumOff val="35000"/>
                  </a:schemeClr>
                </a:solidFill>
                <a:latin typeface="Montserrat"/>
              </a:rPr>
              <a:t>A Lei Nacional de Mobilidade Urbana (Lei Federal nº 12.587/2012) menciona os “modos não motorizados”, sendo este termo durante longo período aceito e adotado por planejadores urbanos e de transportes. Entretanto, na última década, a expressão “Transportes Ativos” ou “Mobilidade Ativa” tem sido utilizada, uma vez que, presume-se que o termo “Transporte não Motorizado” reflete a crença que andar a pé e/ou de bicicleta seja uma negação das modalidades “principais” de transporte e por </a:t>
            </a:r>
            <a:r>
              <a:rPr lang="pt-BR" sz="1000" dirty="0" err="1">
                <a:solidFill>
                  <a:schemeClr val="tx1">
                    <a:lumMod val="65000"/>
                    <a:lumOff val="35000"/>
                  </a:schemeClr>
                </a:solidFill>
                <a:latin typeface="Montserrat"/>
              </a:rPr>
              <a:t>consequência</a:t>
            </a:r>
            <a:r>
              <a:rPr lang="pt-BR" sz="1000" dirty="0">
                <a:solidFill>
                  <a:schemeClr val="tx1">
                    <a:lumMod val="65000"/>
                    <a:lumOff val="35000"/>
                  </a:schemeClr>
                </a:solidFill>
                <a:latin typeface="Montserrat"/>
              </a:rPr>
              <a:t> menos relevantes e prioritárias que as formas de deslocamento motorizado. </a:t>
            </a:r>
          </a:p>
        </p:txBody>
      </p:sp>
      <p:sp>
        <p:nvSpPr>
          <p:cNvPr id="39" name="Retângulo 38"/>
          <p:cNvSpPr/>
          <p:nvPr/>
        </p:nvSpPr>
        <p:spPr>
          <a:xfrm>
            <a:off x="5066256" y="4436278"/>
            <a:ext cx="4128196" cy="615553"/>
          </a:xfrm>
          <a:prstGeom prst="rect">
            <a:avLst/>
          </a:prstGeom>
        </p:spPr>
        <p:txBody>
          <a:bodyPr wrap="square" lIns="0" tIns="0" rIns="0" bIns="0">
            <a:spAutoFit/>
          </a:bodyPr>
          <a:lstStyle/>
          <a:p>
            <a:pPr indent="450000" algn="just">
              <a:spcAft>
                <a:spcPts val="600"/>
              </a:spcAft>
            </a:pPr>
            <a:r>
              <a:rPr lang="pt-BR" sz="1000" dirty="0">
                <a:solidFill>
                  <a:schemeClr val="tx1">
                    <a:lumMod val="65000"/>
                    <a:lumOff val="35000"/>
                  </a:schemeClr>
                </a:solidFill>
                <a:latin typeface="Montserrat"/>
              </a:rPr>
              <a:t>Assim, utilizar a expressão </a:t>
            </a:r>
            <a:r>
              <a:rPr lang="pt-BR" sz="1000" b="1" dirty="0">
                <a:solidFill>
                  <a:schemeClr val="tx1">
                    <a:lumMod val="65000"/>
                    <a:lumOff val="35000"/>
                  </a:schemeClr>
                </a:solidFill>
                <a:latin typeface="Montserrat"/>
              </a:rPr>
              <a:t>Mobilidade Ativa </a:t>
            </a:r>
            <a:r>
              <a:rPr lang="pt-BR" sz="1000" dirty="0">
                <a:solidFill>
                  <a:schemeClr val="tx1">
                    <a:lumMod val="65000"/>
                    <a:lumOff val="35000"/>
                  </a:schemeClr>
                </a:solidFill>
                <a:latin typeface="Montserrat"/>
              </a:rPr>
              <a:t>no presente plano demonstra uma posição política afirmativa, considerando que as cidades devem ter um planejamento voltado para o deslocamento de pessoas e não veículos motorizados. </a:t>
            </a:r>
          </a:p>
        </p:txBody>
      </p:sp>
    </p:spTree>
    <p:extLst>
      <p:ext uri="{BB962C8B-B14F-4D97-AF65-F5344CB8AC3E}">
        <p14:creationId xmlns:p14="http://schemas.microsoft.com/office/powerpoint/2010/main" val="2108405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993122" y="5329576"/>
            <a:ext cx="2192507" cy="772534"/>
          </a:xfrm>
          <a:prstGeom prst="rect">
            <a:avLst/>
          </a:prstGeom>
          <a:noFill/>
          <a:ln w="9525">
            <a:noFill/>
            <a:miter lim="800000"/>
            <a:headEnd/>
            <a:tailEnd/>
          </a:ln>
          <a:effectLst/>
        </p:spPr>
      </p:pic>
      <p:sp>
        <p:nvSpPr>
          <p:cNvPr id="39" name="Retângulo 38"/>
          <p:cNvSpPr/>
          <p:nvPr/>
        </p:nvSpPr>
        <p:spPr>
          <a:xfrm>
            <a:off x="5201182" y="2131837"/>
            <a:ext cx="4158516" cy="256008"/>
          </a:xfrm>
          <a:prstGeom prst="rect">
            <a:avLst/>
          </a:prstGeom>
        </p:spPr>
        <p:txBody>
          <a:bodyPr wrap="square" lIns="101133" tIns="50566" rIns="101133" bIns="50566">
            <a:spAutoFit/>
          </a:bodyPr>
          <a:lstStyle/>
          <a:p>
            <a:pPr algn="ctr"/>
            <a:r>
              <a:rPr lang="pt-BR" sz="1000" b="1" dirty="0">
                <a:solidFill>
                  <a:schemeClr val="tx1">
                    <a:lumMod val="65000"/>
                    <a:lumOff val="35000"/>
                  </a:schemeClr>
                </a:solidFill>
                <a:latin typeface="Montserrat"/>
              </a:rPr>
              <a:t>Matrizes modais de cidades no mundo</a:t>
            </a:r>
          </a:p>
        </p:txBody>
      </p:sp>
      <p:pic>
        <p:nvPicPr>
          <p:cNvPr id="1026" name="Picture 2" descr="Imagem relacionada"/>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1828595" y="3792289"/>
            <a:ext cx="1389214" cy="1407794"/>
          </a:xfrm>
          <a:prstGeom prst="rect">
            <a:avLst/>
          </a:prstGeom>
          <a:noFill/>
        </p:spPr>
      </p:pic>
      <p:sp>
        <p:nvSpPr>
          <p:cNvPr id="19" name="Retângulo 18"/>
          <p:cNvSpPr/>
          <p:nvPr/>
        </p:nvSpPr>
        <p:spPr>
          <a:xfrm>
            <a:off x="459728" y="5381445"/>
            <a:ext cx="3257395" cy="840783"/>
          </a:xfrm>
          <a:prstGeom prst="rect">
            <a:avLst/>
          </a:prstGeom>
        </p:spPr>
        <p:txBody>
          <a:bodyPr wrap="square" lIns="101133" tIns="50566" rIns="101133" bIns="50566" numCol="1">
            <a:spAutoFit/>
          </a:bodyPr>
          <a:lstStyle/>
          <a:p>
            <a:r>
              <a:rPr lang="pt-BR" sz="800" dirty="0">
                <a:solidFill>
                  <a:schemeClr val="tx1">
                    <a:lumMod val="65000"/>
                    <a:lumOff val="35000"/>
                  </a:schemeClr>
                </a:solidFill>
                <a:latin typeface="Montserrat"/>
              </a:rPr>
              <a:t>Fontes: </a:t>
            </a:r>
          </a:p>
          <a:p>
            <a:r>
              <a:rPr lang="pt-BR" sz="800" dirty="0">
                <a:solidFill>
                  <a:schemeClr val="tx1">
                    <a:lumMod val="65000"/>
                    <a:lumOff val="35000"/>
                  </a:schemeClr>
                </a:solidFill>
                <a:latin typeface="Montserrat"/>
              </a:rPr>
              <a:t>CODEPLAN  - 2015</a:t>
            </a:r>
          </a:p>
          <a:p>
            <a:r>
              <a:rPr lang="pt-BR" sz="800" dirty="0">
                <a:solidFill>
                  <a:schemeClr val="tx1">
                    <a:lumMod val="65000"/>
                    <a:lumOff val="35000"/>
                  </a:schemeClr>
                </a:solidFill>
                <a:latin typeface="Montserrat"/>
              </a:rPr>
              <a:t>ECOMOBILITY - 2015</a:t>
            </a:r>
          </a:p>
          <a:p>
            <a:r>
              <a:rPr lang="pt-BR" sz="800" dirty="0">
                <a:solidFill>
                  <a:schemeClr val="tx1">
                    <a:lumMod val="65000"/>
                    <a:lumOff val="35000"/>
                  </a:schemeClr>
                </a:solidFill>
                <a:latin typeface="Montserrat"/>
              </a:rPr>
              <a:t>INSTITUTE FOR TRANSPORT POLICY STUDIES  - 2010</a:t>
            </a:r>
          </a:p>
          <a:p>
            <a:r>
              <a:rPr lang="pt-BR" sz="800" dirty="0">
                <a:solidFill>
                  <a:schemeClr val="tx1">
                    <a:lumMod val="65000"/>
                    <a:lumOff val="35000"/>
                  </a:schemeClr>
                </a:solidFill>
                <a:latin typeface="Montserrat"/>
              </a:rPr>
              <a:t>AMSTERDAM ECONOMIC BOARD - 2018 </a:t>
            </a:r>
          </a:p>
          <a:p>
            <a:endParaRPr lang="pt-BR" sz="800" dirty="0">
              <a:solidFill>
                <a:schemeClr val="tx1">
                  <a:lumMod val="65000"/>
                  <a:lumOff val="35000"/>
                </a:schemeClr>
              </a:solidFill>
              <a:latin typeface="Montserrat"/>
            </a:endParaRPr>
          </a:p>
        </p:txBody>
      </p:sp>
      <p:sp>
        <p:nvSpPr>
          <p:cNvPr id="26" name="Retângulo 25"/>
          <p:cNvSpPr/>
          <p:nvPr/>
        </p:nvSpPr>
        <p:spPr>
          <a:xfrm>
            <a:off x="560233" y="1326208"/>
            <a:ext cx="4140000" cy="2077492"/>
          </a:xfrm>
          <a:prstGeom prst="rect">
            <a:avLst/>
          </a:prstGeom>
        </p:spPr>
        <p:txBody>
          <a:bodyPr wrap="square" lIns="0" tIns="0" rIns="0" bIns="0" numCol="1" spcCol="398160">
            <a:spAutoFit/>
          </a:bodyPr>
          <a:lstStyle/>
          <a:p>
            <a:pPr indent="450000" algn="just">
              <a:spcAft>
                <a:spcPts val="600"/>
              </a:spcAft>
            </a:pPr>
            <a:r>
              <a:rPr lang="pt-BR" sz="1000" dirty="0">
                <a:solidFill>
                  <a:schemeClr val="tx1">
                    <a:lumMod val="65000"/>
                    <a:lumOff val="35000"/>
                  </a:schemeClr>
                </a:solidFill>
                <a:latin typeface="Montserrat"/>
              </a:rPr>
              <a:t>A mobilidade urbana, com ênfase no transporte coletivo e nos deslocamentos ativos, vem se destacando nos últimos anos como pauta nas políticas públicas de diversas cidades pelo mundo. Este interesse se deve aos problemas ocasionados principalmente pelos modos de transportes motorizados individuais no meio urbano (carros e motos) resultando em congestionamentos, poluição, mortos e feridos pelo trânsito, entre outros. </a:t>
            </a:r>
          </a:p>
          <a:p>
            <a:pPr indent="450000" algn="just">
              <a:spcAft>
                <a:spcPts val="600"/>
              </a:spcAft>
            </a:pPr>
            <a:r>
              <a:rPr lang="pt-BR" sz="1000" dirty="0">
                <a:solidFill>
                  <a:schemeClr val="tx1">
                    <a:lumMod val="65000"/>
                    <a:lumOff val="35000"/>
                  </a:schemeClr>
                </a:solidFill>
                <a:latin typeface="Montserrat"/>
              </a:rPr>
              <a:t>Dessa forma, a mobilidade ativa tem sido vista como chave para a criação de cidades mais democráticas e sustentáveis. Diante da preocupação com a melhora na qualidade de vida, com a equidade social e o meio ambiente, que será discorrido a seguir, muitas cidades estão investindo na construção de um ambiente urbano mais </a:t>
            </a:r>
            <a:r>
              <a:rPr lang="pt-BR" sz="1000" dirty="0" err="1">
                <a:solidFill>
                  <a:schemeClr val="tx1">
                    <a:lumMod val="65000"/>
                    <a:lumOff val="35000"/>
                  </a:schemeClr>
                </a:solidFill>
                <a:latin typeface="Montserrat"/>
              </a:rPr>
              <a:t>caminhável</a:t>
            </a:r>
            <a:r>
              <a:rPr lang="pt-BR" sz="1000" dirty="0">
                <a:solidFill>
                  <a:schemeClr val="tx1">
                    <a:lumMod val="65000"/>
                    <a:lumOff val="35000"/>
                  </a:schemeClr>
                </a:solidFill>
                <a:latin typeface="Montserrat"/>
              </a:rPr>
              <a:t> e </a:t>
            </a:r>
            <a:r>
              <a:rPr lang="pt-BR" sz="1000" dirty="0" err="1">
                <a:solidFill>
                  <a:schemeClr val="tx1">
                    <a:lumMod val="65000"/>
                    <a:lumOff val="35000"/>
                  </a:schemeClr>
                </a:solidFill>
                <a:latin typeface="Montserrat"/>
              </a:rPr>
              <a:t>ciclável</a:t>
            </a:r>
            <a:r>
              <a:rPr lang="pt-BR" sz="1000" dirty="0">
                <a:solidFill>
                  <a:schemeClr val="tx1">
                    <a:lumMod val="65000"/>
                    <a:lumOff val="35000"/>
                  </a:schemeClr>
                </a:solidFill>
                <a:latin typeface="Montserrat"/>
              </a:rPr>
              <a:t>.</a:t>
            </a:r>
          </a:p>
        </p:txBody>
      </p:sp>
      <p:pic>
        <p:nvPicPr>
          <p:cNvPr id="32" name="Picture 21" descr="C:\Users\bruno.amaral\AppData\Local\Microsoft\Windows\Temporary Internet Files\Content.IE5\LH17G588\Bicycle_with_Rider.svg[1].png"/>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3717123" y="4243686"/>
            <a:ext cx="861071" cy="710399"/>
          </a:xfrm>
          <a:prstGeom prst="rect">
            <a:avLst/>
          </a:prstGeom>
          <a:noFill/>
          <a:ln>
            <a:noFill/>
          </a:ln>
        </p:spPr>
      </p:pic>
      <p:pic>
        <p:nvPicPr>
          <p:cNvPr id="34" name="Picture 4" descr="C:\Users\bruno.amaral\AppData\Local\Microsoft\Windows\Temporary Internet Files\Content.IE5\3ONLYDDE\PngMedium-man-silhouette-walking-13260[1].gif"/>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flipH="1">
            <a:off x="865712" y="3797964"/>
            <a:ext cx="430496" cy="663928"/>
          </a:xfrm>
          <a:prstGeom prst="rect">
            <a:avLst/>
          </a:prstGeom>
          <a:noFill/>
          <a:ln>
            <a:noFill/>
          </a:ln>
        </p:spPr>
      </p:pic>
      <p:sp>
        <p:nvSpPr>
          <p:cNvPr id="4" name="Título 3"/>
          <p:cNvSpPr>
            <a:spLocks noGrp="1"/>
          </p:cNvSpPr>
          <p:nvPr>
            <p:ph type="title"/>
          </p:nvPr>
        </p:nvSpPr>
        <p:spPr/>
        <p:txBody>
          <a:bodyPr/>
          <a:lstStyle/>
          <a:p>
            <a:r>
              <a:rPr lang="pt-BR" b="1" dirty="0"/>
              <a:t>1.2 Por que falar de Mobilidade Ativa?</a:t>
            </a:r>
          </a:p>
        </p:txBody>
      </p:sp>
      <p:sp>
        <p:nvSpPr>
          <p:cNvPr id="23" name="Retângulo 22"/>
          <p:cNvSpPr/>
          <p:nvPr/>
        </p:nvSpPr>
        <p:spPr>
          <a:xfrm>
            <a:off x="5040513" y="1318289"/>
            <a:ext cx="4140000" cy="615553"/>
          </a:xfrm>
          <a:prstGeom prst="rect">
            <a:avLst/>
          </a:prstGeom>
        </p:spPr>
        <p:txBody>
          <a:bodyPr wrap="square" lIns="0" tIns="0" rIns="0" bIns="0" numCol="1" spcCol="398160">
            <a:spAutoFit/>
          </a:bodyPr>
          <a:lstStyle/>
          <a:p>
            <a:pPr indent="450000" algn="just">
              <a:spcAft>
                <a:spcPts val="600"/>
              </a:spcAft>
            </a:pPr>
            <a:r>
              <a:rPr lang="pt-BR" sz="1000" dirty="0">
                <a:solidFill>
                  <a:schemeClr val="tx1">
                    <a:lumMod val="65000"/>
                    <a:lumOff val="35000"/>
                  </a:schemeClr>
                </a:solidFill>
                <a:latin typeface="Montserrat"/>
              </a:rPr>
              <a:t>As matrizes modais a seguir mostram a realidade de 4 capitais pelo mundo. Importante observar as diferenças dos modos ativos e dos transportes públicos de acordo com as escolhas dos modos de transportes pela população local.</a:t>
            </a:r>
          </a:p>
        </p:txBody>
      </p:sp>
      <p:pic>
        <p:nvPicPr>
          <p:cNvPr id="42" name="Imagem 41" descr="amsterdam.png"/>
          <p:cNvPicPr>
            <a:picLocks noChangeAspect="1"/>
          </p:cNvPicPr>
          <p:nvPr/>
        </p:nvPicPr>
        <p:blipFill>
          <a:blip r:embed="rId7" cstate="print"/>
          <a:stretch>
            <a:fillRect/>
          </a:stretch>
        </p:blipFill>
        <p:spPr>
          <a:xfrm>
            <a:off x="7308306" y="3680655"/>
            <a:ext cx="1537170" cy="1617412"/>
          </a:xfrm>
          <a:prstGeom prst="rect">
            <a:avLst/>
          </a:prstGeom>
        </p:spPr>
      </p:pic>
      <p:sp>
        <p:nvSpPr>
          <p:cNvPr id="36" name="CaixaDeTexto 35"/>
          <p:cNvSpPr txBox="1"/>
          <p:nvPr/>
        </p:nvSpPr>
        <p:spPr>
          <a:xfrm>
            <a:off x="5604363" y="5112710"/>
            <a:ext cx="1034932" cy="304419"/>
          </a:xfrm>
          <a:prstGeom prst="rect">
            <a:avLst/>
          </a:prstGeom>
          <a:noFill/>
        </p:spPr>
        <p:txBody>
          <a:bodyPr wrap="square" lIns="101133" tIns="50566" rIns="101133" bIns="50566" rtlCol="0">
            <a:spAutoFit/>
          </a:bodyPr>
          <a:lstStyle/>
          <a:p>
            <a:pPr algn="ctr">
              <a:lnSpc>
                <a:spcPct val="150000"/>
              </a:lnSpc>
            </a:pPr>
            <a:r>
              <a:rPr lang="pt-BR" sz="1000" b="1" dirty="0">
                <a:solidFill>
                  <a:schemeClr val="tx1">
                    <a:lumMod val="65000"/>
                    <a:lumOff val="35000"/>
                  </a:schemeClr>
                </a:solidFill>
                <a:latin typeface="Montserrat"/>
              </a:rPr>
              <a:t>Tóquio</a:t>
            </a:r>
          </a:p>
        </p:txBody>
      </p:sp>
      <p:sp>
        <p:nvSpPr>
          <p:cNvPr id="38" name="CaixaDeTexto 37"/>
          <p:cNvSpPr txBox="1"/>
          <p:nvPr/>
        </p:nvSpPr>
        <p:spPr>
          <a:xfrm>
            <a:off x="7185629" y="5041430"/>
            <a:ext cx="1782525" cy="304419"/>
          </a:xfrm>
          <a:prstGeom prst="rect">
            <a:avLst/>
          </a:prstGeom>
          <a:noFill/>
        </p:spPr>
        <p:txBody>
          <a:bodyPr wrap="square" lIns="101133" tIns="50566" rIns="101133" bIns="50566" rtlCol="0">
            <a:spAutoFit/>
          </a:bodyPr>
          <a:lstStyle/>
          <a:p>
            <a:pPr algn="ctr">
              <a:lnSpc>
                <a:spcPct val="150000"/>
              </a:lnSpc>
            </a:pPr>
            <a:r>
              <a:rPr lang="pt-BR" sz="1000" b="1" dirty="0">
                <a:solidFill>
                  <a:schemeClr val="tx1">
                    <a:lumMod val="65000"/>
                    <a:lumOff val="35000"/>
                  </a:schemeClr>
                </a:solidFill>
                <a:latin typeface="Montserrat"/>
              </a:rPr>
              <a:t>Amsterdam</a:t>
            </a:r>
          </a:p>
        </p:txBody>
      </p:sp>
      <p:sp>
        <p:nvSpPr>
          <p:cNvPr id="35" name="CaixaDeTexto 34"/>
          <p:cNvSpPr txBox="1"/>
          <p:nvPr/>
        </p:nvSpPr>
        <p:spPr>
          <a:xfrm>
            <a:off x="5604363" y="3568411"/>
            <a:ext cx="1034932" cy="304419"/>
          </a:xfrm>
          <a:prstGeom prst="rect">
            <a:avLst/>
          </a:prstGeom>
          <a:noFill/>
        </p:spPr>
        <p:txBody>
          <a:bodyPr wrap="square" lIns="101133" tIns="50566" rIns="101133" bIns="50566" rtlCol="0">
            <a:spAutoFit/>
          </a:bodyPr>
          <a:lstStyle/>
          <a:p>
            <a:pPr algn="ctr">
              <a:lnSpc>
                <a:spcPct val="150000"/>
              </a:lnSpc>
            </a:pPr>
            <a:r>
              <a:rPr lang="pt-BR" sz="1000" b="1" dirty="0">
                <a:solidFill>
                  <a:schemeClr val="tx1">
                    <a:lumMod val="65000"/>
                    <a:lumOff val="35000"/>
                  </a:schemeClr>
                </a:solidFill>
                <a:latin typeface="Montserrat"/>
              </a:rPr>
              <a:t>Brasília</a:t>
            </a:r>
          </a:p>
        </p:txBody>
      </p:sp>
      <p:sp>
        <p:nvSpPr>
          <p:cNvPr id="31" name="CaixaDeTexto 30"/>
          <p:cNvSpPr txBox="1"/>
          <p:nvPr/>
        </p:nvSpPr>
        <p:spPr>
          <a:xfrm>
            <a:off x="7559425" y="3574133"/>
            <a:ext cx="1034932" cy="304419"/>
          </a:xfrm>
          <a:prstGeom prst="rect">
            <a:avLst/>
          </a:prstGeom>
          <a:noFill/>
        </p:spPr>
        <p:txBody>
          <a:bodyPr wrap="square" lIns="101133" tIns="50566" rIns="101133" bIns="50566" rtlCol="0">
            <a:spAutoFit/>
          </a:bodyPr>
          <a:lstStyle/>
          <a:p>
            <a:pPr algn="ctr">
              <a:lnSpc>
                <a:spcPct val="150000"/>
              </a:lnSpc>
            </a:pPr>
            <a:r>
              <a:rPr lang="pt-BR" sz="1000" b="1" dirty="0">
                <a:solidFill>
                  <a:schemeClr val="tx1">
                    <a:lumMod val="65000"/>
                    <a:lumOff val="35000"/>
                  </a:schemeClr>
                </a:solidFill>
                <a:latin typeface="Montserrat"/>
              </a:rPr>
              <a:t>Bogotá</a:t>
            </a:r>
          </a:p>
        </p:txBody>
      </p:sp>
      <p:pic>
        <p:nvPicPr>
          <p:cNvPr id="30" name="Imagem 29" descr="bogota.png"/>
          <p:cNvPicPr>
            <a:picLocks noChangeAspect="1"/>
          </p:cNvPicPr>
          <p:nvPr/>
        </p:nvPicPr>
        <p:blipFill>
          <a:blip r:embed="rId8" cstate="print"/>
          <a:stretch>
            <a:fillRect/>
          </a:stretch>
        </p:blipFill>
        <p:spPr>
          <a:xfrm>
            <a:off x="7364257" y="2414261"/>
            <a:ext cx="1425269" cy="1360775"/>
          </a:xfrm>
          <a:prstGeom prst="rect">
            <a:avLst/>
          </a:prstGeom>
        </p:spPr>
      </p:pic>
      <p:pic>
        <p:nvPicPr>
          <p:cNvPr id="37" name="Imagem 36" descr="brasilia.png"/>
          <p:cNvPicPr>
            <a:picLocks noChangeAspect="1"/>
          </p:cNvPicPr>
          <p:nvPr/>
        </p:nvPicPr>
        <p:blipFill>
          <a:blip r:embed="rId9" cstate="print"/>
          <a:stretch>
            <a:fillRect/>
          </a:stretch>
        </p:blipFill>
        <p:spPr>
          <a:xfrm>
            <a:off x="5398865" y="2320511"/>
            <a:ext cx="1445928" cy="1360605"/>
          </a:xfrm>
          <a:prstGeom prst="rect">
            <a:avLst/>
          </a:prstGeom>
        </p:spPr>
      </p:pic>
      <p:pic>
        <p:nvPicPr>
          <p:cNvPr id="43" name="Imagem 42" descr="toquio.png"/>
          <p:cNvPicPr>
            <a:picLocks noChangeAspect="1"/>
          </p:cNvPicPr>
          <p:nvPr/>
        </p:nvPicPr>
        <p:blipFill>
          <a:blip r:embed="rId10" cstate="print"/>
          <a:stretch>
            <a:fillRect/>
          </a:stretch>
        </p:blipFill>
        <p:spPr>
          <a:xfrm>
            <a:off x="5379747" y="3712164"/>
            <a:ext cx="1484164" cy="1617412"/>
          </a:xfrm>
          <a:prstGeom prst="rect">
            <a:avLst/>
          </a:prstGeom>
        </p:spPr>
      </p:pic>
      <p:sp>
        <p:nvSpPr>
          <p:cNvPr id="3" name="Retângulo 2"/>
          <p:cNvSpPr/>
          <p:nvPr/>
        </p:nvSpPr>
        <p:spPr>
          <a:xfrm>
            <a:off x="944870" y="110858"/>
            <a:ext cx="926857" cy="294632"/>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5040313" y="4079088"/>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040313" y="1793072"/>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9750" y="4079088"/>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39750" y="1793072"/>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p:txBody>
          <a:bodyPr/>
          <a:lstStyle/>
          <a:p>
            <a:r>
              <a:rPr lang="pt-BR" b="1" dirty="0"/>
              <a:t>1.2 Por que falar de Mobilidade Ativa?</a:t>
            </a:r>
          </a:p>
        </p:txBody>
      </p:sp>
      <p:sp>
        <p:nvSpPr>
          <p:cNvPr id="9" name="Retângulo 8"/>
          <p:cNvSpPr/>
          <p:nvPr/>
        </p:nvSpPr>
        <p:spPr>
          <a:xfrm>
            <a:off x="539750" y="1864510"/>
            <a:ext cx="4109639" cy="2077492"/>
          </a:xfrm>
          <a:prstGeom prst="rect">
            <a:avLst/>
          </a:prstGeom>
        </p:spPr>
        <p:txBody>
          <a:bodyPr wrap="square" lIns="0" tIns="0" rIns="0" bIns="0" numCol="1" spcCol="318528">
            <a:spAutoFit/>
          </a:bodyPr>
          <a:lstStyle/>
          <a:p>
            <a:pPr indent="457200" algn="just"/>
            <a:r>
              <a:rPr lang="pt-BR" sz="1000" b="1" dirty="0">
                <a:solidFill>
                  <a:schemeClr val="tx1">
                    <a:lumMod val="65000"/>
                    <a:lumOff val="35000"/>
                  </a:schemeClr>
                </a:solidFill>
                <a:latin typeface="Montserrat"/>
              </a:rPr>
              <a:t>Melhora da Saúde</a:t>
            </a:r>
          </a:p>
          <a:p>
            <a:pPr indent="450000" algn="just" defTabSz="830482">
              <a:spcAft>
                <a:spcPts val="600"/>
              </a:spcAft>
            </a:pPr>
            <a:endParaRPr lang="pt-BR" sz="1000" dirty="0">
              <a:solidFill>
                <a:schemeClr val="tx1">
                  <a:lumMod val="65000"/>
                  <a:lumOff val="35000"/>
                </a:schemeClr>
              </a:solidFill>
              <a:latin typeface="Montserrat"/>
            </a:endParaRPr>
          </a:p>
          <a:p>
            <a:pPr indent="450000" algn="just" defTabSz="830482">
              <a:spcAft>
                <a:spcPts val="600"/>
              </a:spcAft>
            </a:pPr>
            <a:r>
              <a:rPr lang="pt-BR" sz="1000" dirty="0">
                <a:solidFill>
                  <a:schemeClr val="tx1">
                    <a:lumMod val="65000"/>
                    <a:lumOff val="35000"/>
                  </a:schemeClr>
                </a:solidFill>
                <a:latin typeface="Montserrat"/>
              </a:rPr>
              <a:t>O sobrepeso e a obesidade influenciam no risco de doenças como diabetes, pressão alta, doenças cardiovasculares, dores nas articulações e podem provocar algumas formas de câncer. Essas doenças trazem sofrimentos individuais e um alto custo para a sociedade. </a:t>
            </a:r>
          </a:p>
          <a:p>
            <a:pPr indent="450000" algn="just">
              <a:spcAft>
                <a:spcPts val="600"/>
              </a:spcAft>
            </a:pPr>
            <a:r>
              <a:rPr lang="pt-BR" sz="1000" dirty="0">
                <a:solidFill>
                  <a:schemeClr val="tx1">
                    <a:lumMod val="65000"/>
                    <a:lumOff val="35000"/>
                  </a:schemeClr>
                </a:solidFill>
                <a:latin typeface="Montserrat"/>
              </a:rPr>
              <a:t>Estudos apontam que em cidades desenvolvidas, como em alguns países da Europa, América do Norte e  Oceania, o nível de obesidade é baixo. Paralelamente, os países que são altamente dependentes de carros apresentam altas taxas de obesidade (</a:t>
            </a:r>
            <a:r>
              <a:rPr lang="en-US" sz="1000" dirty="0">
                <a:solidFill>
                  <a:schemeClr val="tx1">
                    <a:lumMod val="65000"/>
                    <a:lumOff val="35000"/>
                  </a:schemeClr>
                </a:solidFill>
                <a:latin typeface="Montserrat"/>
              </a:rPr>
              <a:t>2014, CLC).</a:t>
            </a:r>
          </a:p>
        </p:txBody>
      </p:sp>
      <p:sp>
        <p:nvSpPr>
          <p:cNvPr id="11" name="Retângulo 10"/>
          <p:cNvSpPr/>
          <p:nvPr/>
        </p:nvSpPr>
        <p:spPr>
          <a:xfrm>
            <a:off x="5040313" y="1864510"/>
            <a:ext cx="4140199" cy="2154436"/>
          </a:xfrm>
          <a:prstGeom prst="rect">
            <a:avLst/>
          </a:prstGeom>
        </p:spPr>
        <p:txBody>
          <a:bodyPr wrap="square" lIns="0" tIns="0" rIns="0" bIns="0">
            <a:spAutoFit/>
          </a:bodyPr>
          <a:lstStyle/>
          <a:p>
            <a:pPr indent="457200" algn="just"/>
            <a:r>
              <a:rPr lang="pt-BR" sz="1000" b="1" dirty="0">
                <a:solidFill>
                  <a:schemeClr val="tx1">
                    <a:lumMod val="65000"/>
                    <a:lumOff val="35000"/>
                  </a:schemeClr>
                </a:solidFill>
                <a:latin typeface="Montserrat"/>
              </a:rPr>
              <a:t>Congestionamentos</a:t>
            </a:r>
          </a:p>
          <a:p>
            <a:pPr indent="450000" algn="just">
              <a:spcAft>
                <a:spcPts val="600"/>
              </a:spcAft>
            </a:pPr>
            <a:endParaRPr lang="pt-BR" sz="1000" dirty="0">
              <a:solidFill>
                <a:schemeClr val="tx1">
                  <a:lumMod val="65000"/>
                  <a:lumOff val="35000"/>
                </a:schemeClr>
              </a:solidFill>
              <a:latin typeface="Montserrat"/>
            </a:endParaRPr>
          </a:p>
          <a:p>
            <a:pPr indent="450000" algn="just"/>
            <a:r>
              <a:rPr lang="pt-BR" sz="1000" dirty="0">
                <a:solidFill>
                  <a:schemeClr val="tx1">
                    <a:lumMod val="65000"/>
                    <a:lumOff val="35000"/>
                  </a:schemeClr>
                </a:solidFill>
                <a:latin typeface="Montserrat"/>
              </a:rPr>
              <a:t>O uso excessivo do transporte individual motorizado atingiu, em diversos países, a capacidade máxima das cidades acomodarem e suportarem o seu desempenho. O contínuo </a:t>
            </a:r>
            <a:r>
              <a:rPr lang="pt-BR" sz="1000" spc="50" dirty="0">
                <a:solidFill>
                  <a:schemeClr val="tx1">
                    <a:lumMod val="65000"/>
                    <a:lumOff val="35000"/>
                  </a:schemeClr>
                </a:solidFill>
                <a:latin typeface="Montserrat"/>
              </a:rPr>
              <a:t>crescimento da frota de automóveis acrescem </a:t>
            </a:r>
            <a:r>
              <a:rPr lang="pt-BR" sz="1000" dirty="0">
                <a:solidFill>
                  <a:schemeClr val="tx1">
                    <a:lumMod val="65000"/>
                    <a:lumOff val="35000"/>
                  </a:schemeClr>
                </a:solidFill>
                <a:latin typeface="Montserrat"/>
              </a:rPr>
              <a:t>significativamente os quilômetros de congestionamentos diários. Além disso, é preciso salientar que uma pessoa em um carro ocupa muito mais do espaço viário do que se estivesse em um ônibus ou utilizando modos ativos. No Brasil, segundo uma pesquisa desenvolvida pela Confederação Nacional da Indústria, um terço da população gasta mais de uma hora para se deslocar para o trabalho ou para escola (2015, CNI).</a:t>
            </a:r>
          </a:p>
        </p:txBody>
      </p:sp>
      <p:sp>
        <p:nvSpPr>
          <p:cNvPr id="13" name="CaixaDeTexto 12"/>
          <p:cNvSpPr txBox="1"/>
          <p:nvPr/>
        </p:nvSpPr>
        <p:spPr>
          <a:xfrm>
            <a:off x="430976" y="1240300"/>
            <a:ext cx="8830792" cy="409896"/>
          </a:xfrm>
          <a:prstGeom prst="rect">
            <a:avLst/>
          </a:prstGeom>
          <a:noFill/>
        </p:spPr>
        <p:txBody>
          <a:bodyPr wrap="square" lIns="101133" tIns="50566" rIns="101133" bIns="50566" rtlCol="0">
            <a:spAutoFit/>
          </a:bodyPr>
          <a:lstStyle/>
          <a:p>
            <a:pPr indent="450000" algn="just"/>
            <a:r>
              <a:rPr lang="pt-BR" sz="1000" dirty="0">
                <a:solidFill>
                  <a:schemeClr val="tx1">
                    <a:lumMod val="65000"/>
                    <a:lumOff val="35000"/>
                  </a:schemeClr>
                </a:solidFill>
                <a:latin typeface="Montserrat"/>
              </a:rPr>
              <a:t>Aqui são apresentados 4 aspectos que impactam diretamente a mobilidade ativa e, em seguida, abordaremos as responsabilidades do planejamento, gestão e execução da mobilidade urbana.</a:t>
            </a:r>
          </a:p>
        </p:txBody>
      </p:sp>
      <p:sp>
        <p:nvSpPr>
          <p:cNvPr id="2" name="Retângulo 1"/>
          <p:cNvSpPr/>
          <p:nvPr/>
        </p:nvSpPr>
        <p:spPr>
          <a:xfrm>
            <a:off x="539750" y="4097427"/>
            <a:ext cx="4140200" cy="1862048"/>
          </a:xfrm>
          <a:prstGeom prst="rect">
            <a:avLst/>
          </a:prstGeom>
        </p:spPr>
        <p:txBody>
          <a:bodyPr wrap="square">
            <a:spAutoFit/>
          </a:bodyPr>
          <a:lstStyle/>
          <a:p>
            <a:pPr indent="450000" algn="just">
              <a:spcAft>
                <a:spcPts val="200"/>
              </a:spcAft>
            </a:pPr>
            <a:r>
              <a:rPr lang="pt-BR" sz="1000" b="1" dirty="0">
                <a:solidFill>
                  <a:schemeClr val="tx1">
                    <a:lumMod val="65000"/>
                    <a:lumOff val="35000"/>
                  </a:schemeClr>
                </a:solidFill>
                <a:latin typeface="Montserrat"/>
              </a:rPr>
              <a:t>Meio Ambiente</a:t>
            </a:r>
          </a:p>
          <a:p>
            <a:pPr indent="450000" algn="just">
              <a:spcAft>
                <a:spcPts val="600"/>
              </a:spcAft>
            </a:pPr>
            <a:endParaRPr lang="pt-BR" sz="1000" dirty="0">
              <a:solidFill>
                <a:schemeClr val="tx1">
                  <a:lumMod val="65000"/>
                  <a:lumOff val="35000"/>
                </a:schemeClr>
              </a:solidFill>
              <a:latin typeface="Montserrat"/>
            </a:endParaRPr>
          </a:p>
          <a:p>
            <a:pPr indent="450000" algn="just">
              <a:spcAft>
                <a:spcPts val="600"/>
              </a:spcAft>
            </a:pPr>
            <a:r>
              <a:rPr lang="pt-BR" sz="1000" dirty="0">
                <a:solidFill>
                  <a:schemeClr val="tx1">
                    <a:lumMod val="65000"/>
                    <a:lumOff val="35000"/>
                  </a:schemeClr>
                </a:solidFill>
                <a:latin typeface="Montserrat"/>
              </a:rPr>
              <a:t>Os modos ativos representam um impacto muito menor para o meio ambiente quando comparados ao uso dos modos motorizados. </a:t>
            </a:r>
          </a:p>
          <a:p>
            <a:pPr indent="450000" algn="just">
              <a:spcAft>
                <a:spcPts val="600"/>
              </a:spcAft>
            </a:pPr>
            <a:r>
              <a:rPr lang="pt-BR" sz="1000" dirty="0">
                <a:solidFill>
                  <a:schemeClr val="tx1">
                    <a:lumMod val="65000"/>
                    <a:lumOff val="35000"/>
                  </a:schemeClr>
                </a:solidFill>
                <a:latin typeface="Montserrat"/>
              </a:rPr>
              <a:t>O transporte motorizado é um dos maiores responsáveis pela contaminação do ar, originando custos enormes a saúde pública. No Brasil, estima-se que mais de 50 mil pessoas venham a óbito, por ano, devido à poluição do ar (2018, OMS). </a:t>
            </a:r>
          </a:p>
        </p:txBody>
      </p:sp>
      <p:sp>
        <p:nvSpPr>
          <p:cNvPr id="3" name="Retângulo 2"/>
          <p:cNvSpPr/>
          <p:nvPr/>
        </p:nvSpPr>
        <p:spPr>
          <a:xfrm>
            <a:off x="5040313" y="4097427"/>
            <a:ext cx="4140200" cy="1938992"/>
          </a:xfrm>
          <a:prstGeom prst="rect">
            <a:avLst/>
          </a:prstGeom>
        </p:spPr>
        <p:txBody>
          <a:bodyPr wrap="square">
            <a:spAutoFit/>
          </a:bodyPr>
          <a:lstStyle/>
          <a:p>
            <a:pPr indent="450000" algn="just"/>
            <a:r>
              <a:rPr lang="pt-BR" sz="1000" b="1" dirty="0">
                <a:solidFill>
                  <a:schemeClr val="tx1">
                    <a:lumMod val="65000"/>
                    <a:lumOff val="35000"/>
                  </a:schemeClr>
                </a:solidFill>
                <a:latin typeface="Montserrat"/>
              </a:rPr>
              <a:t>Incentivo ao Transporte Público</a:t>
            </a:r>
          </a:p>
          <a:p>
            <a:pPr indent="450000" algn="just">
              <a:spcAft>
                <a:spcPts val="600"/>
              </a:spcAft>
            </a:pPr>
            <a:endParaRPr lang="pt-BR" sz="1000" dirty="0">
              <a:solidFill>
                <a:schemeClr val="tx1">
                  <a:lumMod val="65000"/>
                  <a:lumOff val="35000"/>
                </a:schemeClr>
              </a:solidFill>
              <a:latin typeface="Montserrat"/>
            </a:endParaRPr>
          </a:p>
          <a:p>
            <a:pPr indent="450000" algn="just">
              <a:spcAft>
                <a:spcPts val="600"/>
              </a:spcAft>
            </a:pPr>
            <a:r>
              <a:rPr lang="pt-BR" sz="1000" dirty="0">
                <a:solidFill>
                  <a:schemeClr val="tx1">
                    <a:lumMod val="65000"/>
                    <a:lumOff val="35000"/>
                  </a:schemeClr>
                </a:solidFill>
                <a:latin typeface="Montserrat"/>
              </a:rPr>
              <a:t>Naturalmente existem deslocamentos longos que não são realizados a pé ou por bicicleta. Assim o usuário dos modos ativos também é, normalmente, um usuário do sistema de transporte público. </a:t>
            </a:r>
          </a:p>
          <a:p>
            <a:pPr indent="450000" algn="just">
              <a:spcAft>
                <a:spcPts val="600"/>
              </a:spcAft>
            </a:pPr>
            <a:r>
              <a:rPr lang="pt-BR" sz="1000" dirty="0">
                <a:solidFill>
                  <a:schemeClr val="tx1">
                    <a:lumMod val="65000"/>
                    <a:lumOff val="35000"/>
                  </a:schemeClr>
                </a:solidFill>
                <a:latin typeface="Montserrat"/>
              </a:rPr>
              <a:t>Segundo estudo da ANTP, o transporte individual faz o país gastar até seis vezes mais para reparar impactos associados a acidentes e duas vezes mais para reparar impactos ambientais em comparação ao coletivo (2016, ANTP). </a:t>
            </a:r>
          </a:p>
        </p:txBody>
      </p:sp>
      <p:sp>
        <p:nvSpPr>
          <p:cNvPr id="10" name="Retângulo 9"/>
          <p:cNvSpPr/>
          <p:nvPr/>
        </p:nvSpPr>
        <p:spPr>
          <a:xfrm>
            <a:off x="944870" y="110858"/>
            <a:ext cx="926857" cy="294632"/>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aixaDeTexto 53"/>
          <p:cNvSpPr txBox="1"/>
          <p:nvPr/>
        </p:nvSpPr>
        <p:spPr>
          <a:xfrm>
            <a:off x="529274" y="3278448"/>
            <a:ext cx="4150676" cy="2693045"/>
          </a:xfrm>
          <a:prstGeom prst="rect">
            <a:avLst/>
          </a:prstGeom>
          <a:noFill/>
        </p:spPr>
        <p:txBody>
          <a:bodyPr wrap="square" lIns="0" tIns="0" rIns="0" bIns="0" numCol="1" spcCol="398160" rtlCol="0">
            <a:spAutoFit/>
          </a:bodyPr>
          <a:lstStyle/>
          <a:p>
            <a:pPr indent="450000" algn="just">
              <a:spcAft>
                <a:spcPts val="600"/>
              </a:spcAft>
            </a:pPr>
            <a:r>
              <a:rPr lang="pt-BR" sz="1000" dirty="0">
                <a:solidFill>
                  <a:schemeClr val="tx1">
                    <a:lumMod val="65000"/>
                    <a:lumOff val="35000"/>
                  </a:schemeClr>
                </a:solidFill>
                <a:latin typeface="Montserrat"/>
              </a:rPr>
              <a:t>A responsabilidade de planejar, coordenar, executar e avaliar a gestão e as políticas de mobilidade urbana do Distrito Federal requer proximidade e integração com o planejamento urbano territorial.</a:t>
            </a:r>
          </a:p>
          <a:p>
            <a:pPr indent="450000" algn="just">
              <a:spcAft>
                <a:spcPts val="600"/>
              </a:spcAft>
            </a:pPr>
            <a:r>
              <a:rPr lang="pt-BR" sz="1000" dirty="0">
                <a:solidFill>
                  <a:schemeClr val="tx1">
                    <a:lumMod val="65000"/>
                    <a:lumOff val="35000"/>
                  </a:schemeClr>
                </a:solidFill>
                <a:latin typeface="Montserrat"/>
              </a:rPr>
              <a:t>Para isso, se faz necessário que as ações de governo estejam incorporadas, articuladas e projetadas em conformidade com os planejamentos estratégicos de diversos órgãos governamentais, principalmente aqueles que detêm competência para planejar o território e a mobilidade urbana.</a:t>
            </a:r>
          </a:p>
          <a:p>
            <a:pPr indent="457200" algn="just">
              <a:spcAft>
                <a:spcPts val="600"/>
              </a:spcAft>
            </a:pPr>
            <a:r>
              <a:rPr lang="pt-BR" sz="1000" dirty="0">
                <a:solidFill>
                  <a:schemeClr val="tx1">
                    <a:lumMod val="65000"/>
                    <a:lumOff val="35000"/>
                  </a:schemeClr>
                </a:solidFill>
                <a:latin typeface="Montserrat"/>
              </a:rPr>
              <a:t>O Decreto Distrital  nº 38.047/2017, que regulamenta o art. 20, da Lei Complementar nº 803/2009, no que se refere às normas viárias e aos conceitos e parâmetros para o dimensionamento de sistema viário urbano do Distrito Federal, apresenta em seus artigos 33 e 38 as seguintes recomendações: </a:t>
            </a:r>
          </a:p>
          <a:p>
            <a:pPr algn="just">
              <a:spcAft>
                <a:spcPts val="600"/>
              </a:spcAft>
            </a:pPr>
            <a:endParaRPr lang="pt-BR" sz="1000" dirty="0">
              <a:solidFill>
                <a:schemeClr val="tx1">
                  <a:lumMod val="65000"/>
                  <a:lumOff val="35000"/>
                </a:schemeClr>
              </a:solidFill>
              <a:latin typeface="Montserrat"/>
            </a:endParaRPr>
          </a:p>
        </p:txBody>
      </p:sp>
      <p:sp>
        <p:nvSpPr>
          <p:cNvPr id="24" name="Retângulo 23"/>
          <p:cNvSpPr/>
          <p:nvPr/>
        </p:nvSpPr>
        <p:spPr>
          <a:xfrm>
            <a:off x="7515936" y="5134399"/>
            <a:ext cx="1664577" cy="225230"/>
          </a:xfrm>
          <a:prstGeom prst="rect">
            <a:avLst/>
          </a:prstGeom>
        </p:spPr>
        <p:txBody>
          <a:bodyPr wrap="none" lIns="101133" tIns="50566" rIns="101133" bIns="50566">
            <a:spAutoFit/>
          </a:bodyPr>
          <a:lstStyle/>
          <a:p>
            <a:pPr algn="r"/>
            <a:r>
              <a:rPr lang="pt-BR" sz="800" dirty="0">
                <a:solidFill>
                  <a:schemeClr val="tx1">
                    <a:lumMod val="65000"/>
                    <a:lumOff val="35000"/>
                  </a:schemeClr>
                </a:solidFill>
                <a:latin typeface="Montserrat"/>
              </a:rPr>
              <a:t>Decreto Distrital nº 38.047/2017</a:t>
            </a:r>
          </a:p>
        </p:txBody>
      </p:sp>
      <p:graphicFrame>
        <p:nvGraphicFramePr>
          <p:cNvPr id="25" name="Diagrama 24"/>
          <p:cNvGraphicFramePr/>
          <p:nvPr>
            <p:extLst>
              <p:ext uri="{D42A27DB-BD31-4B8C-83A1-F6EECF244321}">
                <p14:modId xmlns:p14="http://schemas.microsoft.com/office/powerpoint/2010/main" val="1940758111"/>
              </p:ext>
            </p:extLst>
          </p:nvPr>
        </p:nvGraphicFramePr>
        <p:xfrm>
          <a:off x="496620" y="303441"/>
          <a:ext cx="4268542" cy="3052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6"/>
          <p:cNvSpPr>
            <a:spLocks noGrp="1"/>
          </p:cNvSpPr>
          <p:nvPr>
            <p:ph type="title"/>
          </p:nvPr>
        </p:nvSpPr>
        <p:spPr/>
        <p:txBody>
          <a:bodyPr/>
          <a:lstStyle/>
          <a:p>
            <a:r>
              <a:rPr lang="pt-BR" b="1" dirty="0"/>
              <a:t>1.2 Por que falar de Mobilidade Ativa?</a:t>
            </a:r>
            <a:endParaRPr lang="pt-BR" dirty="0"/>
          </a:p>
        </p:txBody>
      </p:sp>
      <p:sp>
        <p:nvSpPr>
          <p:cNvPr id="8" name="Retângulo 7"/>
          <p:cNvSpPr/>
          <p:nvPr/>
        </p:nvSpPr>
        <p:spPr>
          <a:xfrm>
            <a:off x="944870" y="110858"/>
            <a:ext cx="926857" cy="294632"/>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
        <p:nvSpPr>
          <p:cNvPr id="9" name="Retângulo 8"/>
          <p:cNvSpPr/>
          <p:nvPr/>
        </p:nvSpPr>
        <p:spPr>
          <a:xfrm>
            <a:off x="5040313" y="1325085"/>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a:spLocks/>
          </p:cNvSpPr>
          <p:nvPr/>
        </p:nvSpPr>
        <p:spPr>
          <a:xfrm>
            <a:off x="5040313" y="1342337"/>
            <a:ext cx="4140200" cy="3700250"/>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9632" tIns="79632" rIns="79632" bIns="79632" numCol="1" spcCol="320718">
            <a:spAutoFit/>
          </a:bodyPr>
          <a:lstStyle/>
          <a:p>
            <a:pPr algn="just">
              <a:spcAft>
                <a:spcPts val="600"/>
              </a:spcAft>
            </a:pPr>
            <a:r>
              <a:rPr lang="pt-BR" sz="1000" b="1" dirty="0">
                <a:solidFill>
                  <a:schemeClr val="tx1">
                    <a:lumMod val="65000"/>
                    <a:lumOff val="35000"/>
                  </a:schemeClr>
                </a:solidFill>
                <a:latin typeface="Montserrat"/>
              </a:rPr>
              <a:t>Capítulo VII - Das Competências</a:t>
            </a:r>
          </a:p>
          <a:p>
            <a:pPr algn="just">
              <a:spcAft>
                <a:spcPts val="600"/>
              </a:spcAft>
            </a:pPr>
            <a:endParaRPr lang="pt-BR" sz="1000" dirty="0">
              <a:solidFill>
                <a:schemeClr val="tx1">
                  <a:lumMod val="65000"/>
                  <a:lumOff val="35000"/>
                </a:schemeClr>
              </a:solidFill>
              <a:latin typeface="Montserrat"/>
            </a:endParaRPr>
          </a:p>
          <a:p>
            <a:pPr algn="just">
              <a:spcAft>
                <a:spcPts val="600"/>
              </a:spcAft>
            </a:pPr>
            <a:r>
              <a:rPr lang="pt-BR" sz="1000" dirty="0">
                <a:solidFill>
                  <a:schemeClr val="tx1">
                    <a:lumMod val="65000"/>
                    <a:lumOff val="35000"/>
                  </a:schemeClr>
                </a:solidFill>
                <a:latin typeface="Montserrat"/>
              </a:rPr>
              <a:t>Art. 33. É de competência do órgão gestor do planejamento urbano territorial e do órgão responsável pela mobilidade o planejamento e a aprovação dos projetos do </a:t>
            </a:r>
            <a:r>
              <a:rPr lang="pt-BR" sz="1000" b="1" dirty="0">
                <a:solidFill>
                  <a:schemeClr val="tx1">
                    <a:lumMod val="65000"/>
                    <a:lumOff val="35000"/>
                  </a:schemeClr>
                </a:solidFill>
                <a:latin typeface="Montserrat"/>
              </a:rPr>
              <a:t>sistema </a:t>
            </a:r>
            <a:r>
              <a:rPr lang="pt-BR" sz="1000" b="1" dirty="0" err="1">
                <a:solidFill>
                  <a:schemeClr val="tx1">
                    <a:lumMod val="65000"/>
                    <a:lumOff val="35000"/>
                  </a:schemeClr>
                </a:solidFill>
                <a:latin typeface="Montserrat"/>
              </a:rPr>
              <a:t>cicloviário</a:t>
            </a:r>
            <a:r>
              <a:rPr lang="pt-BR" sz="1000" b="1" dirty="0">
                <a:solidFill>
                  <a:schemeClr val="tx1">
                    <a:lumMod val="65000"/>
                    <a:lumOff val="35000"/>
                  </a:schemeClr>
                </a:solidFill>
                <a:latin typeface="Montserrat"/>
              </a:rPr>
              <a:t> </a:t>
            </a:r>
            <a:r>
              <a:rPr lang="pt-BR" sz="1000" dirty="0">
                <a:solidFill>
                  <a:schemeClr val="tx1">
                    <a:lumMod val="65000"/>
                    <a:lumOff val="35000"/>
                  </a:schemeClr>
                </a:solidFill>
                <a:latin typeface="Montserrat"/>
              </a:rPr>
              <a:t>das áreas urbanas do Distrito Federal. </a:t>
            </a:r>
          </a:p>
          <a:p>
            <a:pPr marL="361950" algn="just">
              <a:spcAft>
                <a:spcPts val="600"/>
              </a:spcAft>
            </a:pPr>
            <a:r>
              <a:rPr lang="pt-BR" sz="1000" dirty="0">
                <a:solidFill>
                  <a:schemeClr val="tx1">
                    <a:lumMod val="65000"/>
                    <a:lumOff val="35000"/>
                  </a:schemeClr>
                </a:solidFill>
                <a:latin typeface="Montserrat"/>
              </a:rPr>
              <a:t>§1º É de competência do órgão responsável pelo trânsito a aprovação do projeto de sinalização do sistema </a:t>
            </a:r>
            <a:r>
              <a:rPr lang="pt-BR" sz="1000" dirty="0" err="1">
                <a:solidFill>
                  <a:schemeClr val="tx1">
                    <a:lumMod val="65000"/>
                    <a:lumOff val="35000"/>
                  </a:schemeClr>
                </a:solidFill>
                <a:latin typeface="Montserrat"/>
              </a:rPr>
              <a:t>cicloviário</a:t>
            </a:r>
            <a:r>
              <a:rPr lang="pt-BR" sz="1000" dirty="0">
                <a:solidFill>
                  <a:schemeClr val="tx1">
                    <a:lumMod val="65000"/>
                    <a:lumOff val="35000"/>
                  </a:schemeClr>
                </a:solidFill>
                <a:latin typeface="Montserrat"/>
              </a:rPr>
              <a:t>. </a:t>
            </a:r>
          </a:p>
          <a:p>
            <a:pPr marL="361950" algn="just">
              <a:spcAft>
                <a:spcPts val="600"/>
              </a:spcAft>
            </a:pPr>
            <a:r>
              <a:rPr lang="pt-BR" sz="1000" dirty="0">
                <a:solidFill>
                  <a:schemeClr val="tx1">
                    <a:lumMod val="65000"/>
                    <a:lumOff val="35000"/>
                  </a:schemeClr>
                </a:solidFill>
                <a:latin typeface="Montserrat"/>
              </a:rPr>
              <a:t>§2º É facultado às Administrações Regionais do Distrito Federal, à Secretaria de Infraestrutura e Serviços Públicos do Distrito Federal e à NOVACAP a elaboração de projetos </a:t>
            </a:r>
            <a:r>
              <a:rPr lang="pt-BR" sz="1000" dirty="0" err="1">
                <a:solidFill>
                  <a:schemeClr val="tx1">
                    <a:lumMod val="65000"/>
                    <a:lumOff val="35000"/>
                  </a:schemeClr>
                </a:solidFill>
                <a:latin typeface="Montserrat"/>
              </a:rPr>
              <a:t>cicloviários</a:t>
            </a:r>
            <a:r>
              <a:rPr lang="pt-BR" sz="1000" dirty="0">
                <a:solidFill>
                  <a:schemeClr val="tx1">
                    <a:lumMod val="65000"/>
                    <a:lumOff val="35000"/>
                  </a:schemeClr>
                </a:solidFill>
                <a:latin typeface="Montserrat"/>
              </a:rPr>
              <a:t>, desde que submetidos, obrigatoriamente, à análise e aprovação dos órgãos competentes identificados no caput. </a:t>
            </a:r>
          </a:p>
          <a:p>
            <a:pPr marL="361950" algn="just">
              <a:spcAft>
                <a:spcPts val="600"/>
              </a:spcAft>
            </a:pPr>
            <a:endParaRPr lang="pt-BR" sz="1000" dirty="0">
              <a:solidFill>
                <a:schemeClr val="tx1">
                  <a:lumMod val="65000"/>
                  <a:lumOff val="35000"/>
                </a:schemeClr>
              </a:solidFill>
              <a:latin typeface="Montserrat"/>
            </a:endParaRPr>
          </a:p>
          <a:p>
            <a:pPr algn="just">
              <a:spcAft>
                <a:spcPts val="600"/>
              </a:spcAft>
            </a:pPr>
            <a:r>
              <a:rPr lang="pt-BR" sz="1000" dirty="0">
                <a:solidFill>
                  <a:schemeClr val="tx1">
                    <a:lumMod val="65000"/>
                    <a:lumOff val="35000"/>
                  </a:schemeClr>
                </a:solidFill>
                <a:latin typeface="Montserrat"/>
              </a:rPr>
              <a:t>Art. 38. É de competência do órgão gestor do planejamento urbano territorial e do órgão responsável pela mobilidade o planejamento do </a:t>
            </a:r>
            <a:r>
              <a:rPr lang="pt-BR" sz="1000" b="1" dirty="0">
                <a:solidFill>
                  <a:schemeClr val="tx1">
                    <a:lumMod val="65000"/>
                    <a:lumOff val="35000"/>
                  </a:schemeClr>
                </a:solidFill>
                <a:latin typeface="Montserrat"/>
              </a:rPr>
              <a:t>sistema de circulação de pedestre</a:t>
            </a:r>
            <a:r>
              <a:rPr lang="pt-BR" sz="1000" dirty="0">
                <a:solidFill>
                  <a:schemeClr val="tx1">
                    <a:lumMod val="65000"/>
                    <a:lumOff val="35000"/>
                  </a:schemeClr>
                </a:solidFill>
                <a:latin typeface="Montserrat"/>
              </a:rPr>
              <a:t> e, no limite de suas competências, das Administrações Regionais. </a:t>
            </a:r>
          </a:p>
        </p:txBody>
      </p:sp>
    </p:spTree>
    <p:extLst>
      <p:ext uri="{BB962C8B-B14F-4D97-AF65-F5344CB8AC3E}">
        <p14:creationId xmlns:p14="http://schemas.microsoft.com/office/powerpoint/2010/main" val="4084271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5040313" y="1768413"/>
            <a:ext cx="4140200" cy="23277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39750" y="1765538"/>
            <a:ext cx="4140200" cy="23277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a:spLocks/>
          </p:cNvSpPr>
          <p:nvPr/>
        </p:nvSpPr>
        <p:spPr>
          <a:xfrm>
            <a:off x="539750" y="1733828"/>
            <a:ext cx="4140200" cy="2853864"/>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9632" tIns="79632" rIns="79632" bIns="79632" numCol="1" spcCol="398160">
            <a:spAutoFit/>
          </a:bodyPr>
          <a:lstStyle/>
          <a:p>
            <a:pPr marL="189624" indent="-189624" algn="just">
              <a:spcBef>
                <a:spcPts val="600"/>
              </a:spcBef>
            </a:pPr>
            <a:r>
              <a:rPr lang="pt-BR" sz="1000" b="1" dirty="0">
                <a:solidFill>
                  <a:schemeClr val="tx1">
                    <a:lumMod val="65000"/>
                    <a:lumOff val="35000"/>
                  </a:schemeClr>
                </a:solidFill>
                <a:latin typeface="Montserrat"/>
              </a:rPr>
              <a:t>Lei nº 10.257 de 10 de Julho 2001 – Estatuto da Cidade</a:t>
            </a:r>
          </a:p>
          <a:p>
            <a:pPr algn="just">
              <a:spcBef>
                <a:spcPts val="600"/>
              </a:spcBef>
            </a:pPr>
            <a:endParaRPr lang="pt-BR" sz="1000" dirty="0">
              <a:solidFill>
                <a:schemeClr val="tx1">
                  <a:lumMod val="65000"/>
                  <a:lumOff val="35000"/>
                </a:schemeClr>
              </a:solidFill>
              <a:latin typeface="Montserrat"/>
            </a:endParaRPr>
          </a:p>
          <a:p>
            <a:pPr algn="just">
              <a:spcBef>
                <a:spcPts val="600"/>
              </a:spcBef>
            </a:pPr>
            <a:r>
              <a:rPr lang="pt-BR" sz="1000" dirty="0">
                <a:solidFill>
                  <a:schemeClr val="tx1">
                    <a:lumMod val="65000"/>
                    <a:lumOff val="35000"/>
                  </a:schemeClr>
                </a:solidFill>
                <a:latin typeface="Montserrat"/>
              </a:rPr>
              <a:t>Art. 41 § 3</a:t>
            </a:r>
            <a:r>
              <a:rPr lang="pt-BR" sz="1000" b="1" dirty="0">
                <a:solidFill>
                  <a:schemeClr val="tx1">
                    <a:lumMod val="65000"/>
                    <a:lumOff val="35000"/>
                  </a:schemeClr>
                </a:solidFill>
                <a:latin typeface="Montserrat"/>
              </a:rPr>
              <a:t>º</a:t>
            </a:r>
            <a:r>
              <a:rPr lang="pt-BR" sz="1000" dirty="0">
                <a:solidFill>
                  <a:schemeClr val="tx1">
                    <a:lumMod val="65000"/>
                    <a:lumOff val="35000"/>
                  </a:schemeClr>
                </a:solidFill>
                <a:latin typeface="Montserrat"/>
              </a:rPr>
              <a:t>  As cidades de que trata o caput deste artigo devem elaborar plano de rotas acessíveis, compatível com o plano diretor no qual está inserido, que disponha sobre os passeios públicos a serem implantados ou reformados pelo poder público, com vistas a garantir acessibilidade da pessoa com deficiência ou com mobilidade reduzida a todas as rotas e vias existentes, inclusive as que concentrem os focos geradores de maior circulação de pedestres, como os órgãos públicos e os locais de prestação de serviços públicos e privados de saúde, educação, assistência social, esporte, cultura, correios e telégrafos, bancos, entre outros, sempre que possível de maneira integrada com os sistemas de transporte coletivo de passageiros. (Incluído pela Lei nº 13.146, de 2015)</a:t>
            </a:r>
          </a:p>
          <a:p>
            <a:pPr marL="189624" indent="-189624" algn="just">
              <a:spcBef>
                <a:spcPts val="600"/>
              </a:spcBef>
            </a:pPr>
            <a:endParaRPr lang="pt-BR" sz="1000" dirty="0">
              <a:solidFill>
                <a:schemeClr val="tx1">
                  <a:lumMod val="65000"/>
                  <a:lumOff val="35000"/>
                </a:schemeClr>
              </a:solidFill>
              <a:latin typeface="Montserrat"/>
            </a:endParaRPr>
          </a:p>
        </p:txBody>
      </p:sp>
      <p:sp>
        <p:nvSpPr>
          <p:cNvPr id="11" name="Retângulo 10"/>
          <p:cNvSpPr>
            <a:spLocks/>
          </p:cNvSpPr>
          <p:nvPr/>
        </p:nvSpPr>
        <p:spPr>
          <a:xfrm>
            <a:off x="5040313" y="1733838"/>
            <a:ext cx="4140200" cy="1776646"/>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9632" tIns="79632" rIns="79632" bIns="79632" numCol="1" spcCol="398160">
            <a:spAutoFit/>
          </a:bodyPr>
          <a:lstStyle/>
          <a:p>
            <a:pPr algn="just">
              <a:spcBef>
                <a:spcPts val="600"/>
              </a:spcBef>
            </a:pPr>
            <a:r>
              <a:rPr lang="pt-BR" sz="1000" b="1" dirty="0">
                <a:solidFill>
                  <a:schemeClr val="tx1">
                    <a:lumMod val="65000"/>
                    <a:lumOff val="35000"/>
                  </a:schemeClr>
                </a:solidFill>
                <a:latin typeface="Montserrat"/>
              </a:rPr>
              <a:t>Lei nº 12.587 de 3 de Janeiro 2012 – PNMU</a:t>
            </a:r>
          </a:p>
          <a:p>
            <a:pPr algn="just">
              <a:spcBef>
                <a:spcPts val="600"/>
              </a:spcBef>
            </a:pPr>
            <a:endParaRPr lang="pt-BR" sz="1000" dirty="0">
              <a:solidFill>
                <a:schemeClr val="tx1">
                  <a:lumMod val="65000"/>
                  <a:lumOff val="35000"/>
                </a:schemeClr>
              </a:solidFill>
              <a:latin typeface="Montserrat"/>
            </a:endParaRPr>
          </a:p>
          <a:p>
            <a:pPr algn="just">
              <a:spcBef>
                <a:spcPts val="600"/>
              </a:spcBef>
            </a:pPr>
            <a:r>
              <a:rPr lang="pt-BR" sz="1000" dirty="0">
                <a:solidFill>
                  <a:schemeClr val="tx1">
                    <a:lumMod val="65000"/>
                    <a:lumOff val="35000"/>
                  </a:schemeClr>
                </a:solidFill>
                <a:latin typeface="Montserrat"/>
              </a:rPr>
              <a:t>Art. 6º A Política Nacional de Mobilidade Urbana é orientada pelas seguintes diretrizes:</a:t>
            </a:r>
          </a:p>
          <a:p>
            <a:pPr indent="450000" algn="just">
              <a:spcBef>
                <a:spcPts val="600"/>
              </a:spcBef>
            </a:pPr>
            <a:r>
              <a:rPr lang="pt-BR" sz="1000" dirty="0">
                <a:solidFill>
                  <a:schemeClr val="tx1">
                    <a:lumMod val="65000"/>
                    <a:lumOff val="35000"/>
                  </a:schemeClr>
                </a:solidFill>
                <a:latin typeface="Montserrat"/>
              </a:rPr>
              <a:t>II - prioridade dos modos de transportes não motorizados sobre os motorizados e dos serviços de transporte público coletivo sobre o transporte individual motorizado; </a:t>
            </a:r>
          </a:p>
          <a:p>
            <a:pPr marL="189624" indent="-189624" algn="just"/>
            <a:endParaRPr lang="pt-BR" sz="1000" dirty="0">
              <a:solidFill>
                <a:schemeClr val="tx1">
                  <a:lumMod val="65000"/>
                  <a:lumOff val="35000"/>
                </a:schemeClr>
              </a:solidFill>
              <a:latin typeface="Montserrat"/>
            </a:endParaRPr>
          </a:p>
        </p:txBody>
      </p:sp>
      <p:sp>
        <p:nvSpPr>
          <p:cNvPr id="3" name="Título 2"/>
          <p:cNvSpPr>
            <a:spLocks noGrp="1"/>
          </p:cNvSpPr>
          <p:nvPr>
            <p:ph type="title"/>
          </p:nvPr>
        </p:nvSpPr>
        <p:spPr/>
        <p:txBody>
          <a:bodyPr/>
          <a:lstStyle/>
          <a:p>
            <a:r>
              <a:rPr lang="pt-BR" b="1" dirty="0"/>
              <a:t>1.3 Mobilidade Ativa no Estatuto da Cidade e PNMU</a:t>
            </a:r>
          </a:p>
        </p:txBody>
      </p:sp>
      <p:sp>
        <p:nvSpPr>
          <p:cNvPr id="12" name="Retângulo 11"/>
          <p:cNvSpPr/>
          <p:nvPr/>
        </p:nvSpPr>
        <p:spPr>
          <a:xfrm>
            <a:off x="539750" y="1350527"/>
            <a:ext cx="8640763" cy="153888"/>
          </a:xfrm>
          <a:prstGeom prst="rect">
            <a:avLst/>
          </a:prstGeom>
        </p:spPr>
        <p:txBody>
          <a:bodyPr wrap="square" lIns="0" tIns="0" rIns="0" bIns="0" numCol="1" spcCol="398160" anchor="ctr" anchorCtr="0">
            <a:spAutoFit/>
          </a:bodyPr>
          <a:lstStyle/>
          <a:p>
            <a:r>
              <a:rPr lang="pt-BR" sz="1000" dirty="0">
                <a:solidFill>
                  <a:schemeClr val="tx1">
                    <a:lumMod val="65000"/>
                    <a:lumOff val="35000"/>
                  </a:schemeClr>
                </a:solidFill>
                <a:latin typeface="Montserrat"/>
              </a:rPr>
              <a:t>No que tange a mobilidade ativa nas Leis nº 10.257/2001, e nº 12.587/2012, apresentaremos os textos a seguir:</a:t>
            </a:r>
          </a:p>
        </p:txBody>
      </p:sp>
      <p:sp>
        <p:nvSpPr>
          <p:cNvPr id="9" name="Retângulo 8"/>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Tree>
    <p:extLst>
      <p:ext uri="{BB962C8B-B14F-4D97-AF65-F5344CB8AC3E}">
        <p14:creationId xmlns:p14="http://schemas.microsoft.com/office/powerpoint/2010/main" val="408427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539749" y="1350963"/>
            <a:ext cx="8640763" cy="461665"/>
          </a:xfrm>
          <a:prstGeom prst="rect">
            <a:avLst/>
          </a:prstGeom>
        </p:spPr>
        <p:txBody>
          <a:bodyPr wrap="square" lIns="0" tIns="0" rIns="0" bIns="0" numCol="1" spcCol="398160" anchor="ctr" anchorCtr="0">
            <a:spAutoFit/>
          </a:bodyPr>
          <a:lstStyle/>
          <a:p>
            <a:pPr indent="457200" algn="just">
              <a:spcBef>
                <a:spcPts val="600"/>
              </a:spcBef>
            </a:pPr>
            <a:r>
              <a:rPr lang="pt-BR" sz="1000" dirty="0">
                <a:solidFill>
                  <a:schemeClr val="tx1">
                    <a:lumMod val="65000"/>
                    <a:lumOff val="35000"/>
                  </a:schemeClr>
                </a:solidFill>
                <a:latin typeface="Montserrat"/>
              </a:rPr>
              <a:t>Além das Leis citadas nas páginas anteriores, salienta-se que o Plano Diretor de Ordenamento Territorial do Distrito Federal – PDOT/2009, aprovado pela Lei Complementar nº 803, de 25 de abril de 2009, e atualizado pela Lei Complementar nº 854/2012, traz definições e diretrizes que também estão contempladas neste plano, conforme apresentaremos os textos a seguir:</a:t>
            </a:r>
          </a:p>
        </p:txBody>
      </p:sp>
      <p:sp>
        <p:nvSpPr>
          <p:cNvPr id="3" name="Título 2"/>
          <p:cNvSpPr>
            <a:spLocks noGrp="1"/>
          </p:cNvSpPr>
          <p:nvPr>
            <p:ph type="title"/>
          </p:nvPr>
        </p:nvSpPr>
        <p:spPr>
          <a:xfrm>
            <a:off x="949221" y="397157"/>
            <a:ext cx="8231292" cy="545349"/>
          </a:xfrm>
        </p:spPr>
        <p:txBody>
          <a:bodyPr>
            <a:noAutofit/>
          </a:bodyPr>
          <a:lstStyle/>
          <a:p>
            <a:r>
              <a:rPr lang="pt-BR" sz="1700" b="1" spc="-60" dirty="0"/>
              <a:t>1.4 Mobilidade Ativa no Plano Diretor de Ordenamento Territorial - PDOT</a:t>
            </a:r>
          </a:p>
        </p:txBody>
      </p:sp>
      <p:sp>
        <p:nvSpPr>
          <p:cNvPr id="7" name="Retângulo 6"/>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
        <p:nvSpPr>
          <p:cNvPr id="10" name="Retângulo 9"/>
          <p:cNvSpPr/>
          <p:nvPr/>
        </p:nvSpPr>
        <p:spPr>
          <a:xfrm>
            <a:off x="974785" y="2096218"/>
            <a:ext cx="6806241" cy="23277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037657" y="3114135"/>
            <a:ext cx="497845" cy="23277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a:spLocks/>
          </p:cNvSpPr>
          <p:nvPr/>
        </p:nvSpPr>
        <p:spPr>
          <a:xfrm>
            <a:off x="539750" y="2071278"/>
            <a:ext cx="8640763" cy="2930808"/>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9632" tIns="79632" rIns="79632" bIns="79632" numCol="1" spcCol="398160">
            <a:spAutoFit/>
          </a:bodyPr>
          <a:lstStyle/>
          <a:p>
            <a:pPr indent="457200" algn="just">
              <a:spcBef>
                <a:spcPts val="600"/>
              </a:spcBef>
            </a:pPr>
            <a:r>
              <a:rPr lang="pt-BR" sz="1000" dirty="0">
                <a:solidFill>
                  <a:schemeClr val="tx1">
                    <a:lumMod val="65000"/>
                    <a:lumOff val="35000"/>
                  </a:schemeClr>
                </a:solidFill>
                <a:latin typeface="Montserrat"/>
              </a:rPr>
              <a:t>Lei Complementar nº 803/2009, atualizada por meio da Lei Complementar nº 854/2012 (inciso II, art. 17), o sistema viário e de circulação é o conjunto de infraestrutura física que compõe uma malha definida e hierarquizada, necessária à circulação, estruturação e operação do sistema de transporte.</a:t>
            </a: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b="1" dirty="0">
                <a:solidFill>
                  <a:schemeClr val="tx1">
                    <a:lumMod val="65000"/>
                    <a:lumOff val="35000"/>
                  </a:schemeClr>
                </a:solidFill>
                <a:latin typeface="Montserrat"/>
              </a:rPr>
              <a:t>Em seu artigo 20, o PDOT estabelece diretrizes referentes ao sistema viário e de circulação:</a:t>
            </a:r>
          </a:p>
          <a:p>
            <a:pPr indent="457200" algn="just">
              <a:spcBef>
                <a:spcPts val="600"/>
              </a:spcBef>
            </a:pPr>
            <a:r>
              <a:rPr lang="pt-BR" sz="1000" dirty="0">
                <a:solidFill>
                  <a:schemeClr val="tx1">
                    <a:lumMod val="65000"/>
                    <a:lumOff val="35000"/>
                  </a:schemeClr>
                </a:solidFill>
                <a:latin typeface="Montserrat"/>
              </a:rPr>
              <a:t>Art. 20</a:t>
            </a:r>
          </a:p>
          <a:p>
            <a:pPr indent="457200" algn="just">
              <a:spcBef>
                <a:spcPts val="600"/>
              </a:spcBef>
            </a:pPr>
            <a:r>
              <a:rPr lang="pt-BR" sz="1000" dirty="0">
                <a:solidFill>
                  <a:schemeClr val="tx1">
                    <a:lumMod val="65000"/>
                    <a:lumOff val="35000"/>
                  </a:schemeClr>
                </a:solidFill>
                <a:latin typeface="Montserrat"/>
              </a:rPr>
              <a:t>I – garantir a segurança, a fluidez e o conforto na circulação de todos os modos de transporte;</a:t>
            </a:r>
          </a:p>
          <a:p>
            <a:pPr indent="457200" algn="just">
              <a:spcBef>
                <a:spcPts val="600"/>
              </a:spcBef>
            </a:pPr>
            <a:r>
              <a:rPr lang="pt-BR" sz="1000" dirty="0">
                <a:solidFill>
                  <a:schemeClr val="tx1">
                    <a:lumMod val="65000"/>
                    <a:lumOff val="35000"/>
                  </a:schemeClr>
                </a:solidFill>
                <a:latin typeface="Montserrat"/>
              </a:rPr>
              <a:t>II – destinar vias ou faixas, preferenciais ou exclusivas, priorizando os modos não motorizados e coletivos de transporte;</a:t>
            </a:r>
          </a:p>
          <a:p>
            <a:pPr indent="457200" algn="just">
              <a:spcBef>
                <a:spcPts val="600"/>
              </a:spcBef>
            </a:pPr>
            <a:r>
              <a:rPr lang="pt-BR" sz="1000" dirty="0">
                <a:solidFill>
                  <a:schemeClr val="tx1">
                    <a:lumMod val="65000"/>
                    <a:lumOff val="35000"/>
                  </a:schemeClr>
                </a:solidFill>
                <a:latin typeface="Montserrat"/>
              </a:rPr>
              <a:t>III – destinar espaços urbanos no sistema viário para a implantação de Infraestrutura de apoio a todos os modos de transporte;</a:t>
            </a:r>
          </a:p>
          <a:p>
            <a:pPr indent="457200" algn="just">
              <a:spcBef>
                <a:spcPts val="600"/>
              </a:spcBef>
            </a:pPr>
            <a:r>
              <a:rPr lang="pt-BR" sz="1000" dirty="0">
                <a:solidFill>
                  <a:schemeClr val="tx1">
                    <a:lumMod val="65000"/>
                    <a:lumOff val="35000"/>
                  </a:schemeClr>
                </a:solidFill>
                <a:latin typeface="Montserrat"/>
              </a:rPr>
              <a:t>IV – compartilhar a classificação hierárquica do sistema viário com o uso do solo;</a:t>
            </a:r>
          </a:p>
          <a:p>
            <a:pPr indent="457200" algn="just">
              <a:spcBef>
                <a:spcPts val="600"/>
              </a:spcBef>
            </a:pPr>
            <a:r>
              <a:rPr lang="pt-BR" sz="1000" dirty="0">
                <a:solidFill>
                  <a:schemeClr val="tx1">
                    <a:lumMod val="65000"/>
                    <a:lumOff val="35000"/>
                  </a:schemeClr>
                </a:solidFill>
                <a:latin typeface="Montserrat"/>
              </a:rPr>
              <a:t>V – promover a acessibilidade de pedestres e ciclistas ao sistema de transporte;</a:t>
            </a:r>
          </a:p>
          <a:p>
            <a:pPr indent="457200" algn="just">
              <a:spcBef>
                <a:spcPts val="600"/>
              </a:spcBef>
            </a:pPr>
            <a:r>
              <a:rPr lang="pt-BR" sz="1000" dirty="0">
                <a:solidFill>
                  <a:schemeClr val="tx1">
                    <a:lumMod val="65000"/>
                    <a:lumOff val="35000"/>
                  </a:schemeClr>
                </a:solidFill>
                <a:latin typeface="Montserrat"/>
              </a:rPr>
              <a:t>VI – promover a implantação do sistema viário de forma ambientalmente sustentável;</a:t>
            </a:r>
          </a:p>
          <a:p>
            <a:pPr indent="457200" algn="just">
              <a:spcBef>
                <a:spcPts val="600"/>
              </a:spcBef>
            </a:pPr>
            <a:r>
              <a:rPr lang="pt-BR" sz="1000" dirty="0">
                <a:solidFill>
                  <a:schemeClr val="tx1">
                    <a:lumMod val="65000"/>
                    <a:lumOff val="35000"/>
                  </a:schemeClr>
                </a:solidFill>
                <a:latin typeface="Montserrat"/>
              </a:rPr>
              <a:t>VII – promover medidas reguladoras para o transporte de cargas pesadas e cargas perigosas na rede viária do Distrito Federal.</a:t>
            </a:r>
          </a:p>
        </p:txBody>
      </p:sp>
    </p:spTree>
    <p:extLst>
      <p:ext uri="{BB962C8B-B14F-4D97-AF65-F5344CB8AC3E}">
        <p14:creationId xmlns:p14="http://schemas.microsoft.com/office/powerpoint/2010/main" val="4084271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539750" y="1307834"/>
            <a:ext cx="6024952" cy="236294"/>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39749" y="1350963"/>
            <a:ext cx="8678100" cy="156357"/>
          </a:xfrm>
          <a:prstGeom prst="rect">
            <a:avLst/>
          </a:prstGeom>
        </p:spPr>
        <p:txBody>
          <a:bodyPr wrap="square" lIns="0" tIns="0" rIns="0" bIns="0" numCol="1" spcCol="398160" anchor="ctr" anchorCtr="0">
            <a:spAutoFit/>
          </a:bodyPr>
          <a:lstStyle/>
          <a:p>
            <a:pPr indent="457200"/>
            <a:r>
              <a:rPr lang="pt-BR" sz="1000" dirty="0">
                <a:latin typeface="Montserrat"/>
              </a:rPr>
              <a:t>No que tange a mobilidade ativa na Lei nº 4.566/2011, apresentaremos o texto a seguir:</a:t>
            </a:r>
          </a:p>
        </p:txBody>
      </p:sp>
      <p:sp>
        <p:nvSpPr>
          <p:cNvPr id="6" name="Retângulo 5"/>
          <p:cNvSpPr/>
          <p:nvPr/>
        </p:nvSpPr>
        <p:spPr>
          <a:xfrm>
            <a:off x="539750" y="1863368"/>
            <a:ext cx="4140200" cy="3477875"/>
          </a:xfrm>
          <a:prstGeom prst="rect">
            <a:avLst/>
          </a:prstGeom>
        </p:spPr>
        <p:txBody>
          <a:bodyPr wrap="square">
            <a:spAutoFit/>
          </a:bodyPr>
          <a:lstStyle/>
          <a:p>
            <a:pPr marL="216000" indent="-189624" algn="just">
              <a:spcBef>
                <a:spcPts val="600"/>
              </a:spcBef>
            </a:pPr>
            <a:r>
              <a:rPr lang="pt-BR" sz="1000" b="1" dirty="0">
                <a:solidFill>
                  <a:schemeClr val="tx1">
                    <a:lumMod val="65000"/>
                    <a:lumOff val="35000"/>
                  </a:schemeClr>
                </a:solidFill>
                <a:latin typeface="Montserrat"/>
              </a:rPr>
              <a:t>Capítulo VI (do Transporte não motorizado)</a:t>
            </a:r>
          </a:p>
          <a:p>
            <a:pPr marL="216000" indent="-189624" algn="just">
              <a:spcBef>
                <a:spcPts val="600"/>
              </a:spcBef>
            </a:pPr>
            <a:r>
              <a:rPr lang="pt-BR" sz="1000" dirty="0">
                <a:solidFill>
                  <a:schemeClr val="tx1">
                    <a:lumMod val="65000"/>
                    <a:lumOff val="35000"/>
                  </a:schemeClr>
                </a:solidFill>
                <a:latin typeface="Montserrat"/>
              </a:rPr>
              <a:t>Art. 19. O transporte não motorizado tem por objetivo fundamental garantir acessibilidade às funções urbanas e aos sistemas de locomoção, assegurando-se maior inclusão social no conjunto das políticas de transporte e circulação.</a:t>
            </a:r>
          </a:p>
          <a:p>
            <a:pPr marL="216000" indent="-189624" algn="just">
              <a:spcBef>
                <a:spcPts val="600"/>
              </a:spcBef>
            </a:pPr>
            <a:endParaRPr lang="pt-BR" sz="1000" dirty="0">
              <a:solidFill>
                <a:schemeClr val="tx1">
                  <a:lumMod val="65000"/>
                  <a:lumOff val="35000"/>
                </a:schemeClr>
              </a:solidFill>
              <a:latin typeface="Montserrat"/>
            </a:endParaRPr>
          </a:p>
          <a:p>
            <a:pPr marL="216000" indent="-189624" algn="just">
              <a:spcBef>
                <a:spcPts val="600"/>
              </a:spcBef>
            </a:pPr>
            <a:r>
              <a:rPr lang="pt-BR" sz="1000" dirty="0">
                <a:solidFill>
                  <a:schemeClr val="tx1">
                    <a:lumMod val="65000"/>
                    <a:lumOff val="35000"/>
                  </a:schemeClr>
                </a:solidFill>
                <a:latin typeface="Montserrat"/>
              </a:rPr>
              <a:t>Art. 20. O transporte não motorizado, realizado a pé ou por bicicletas e, eventualmente, por outros veículos de propulsão humana deve ser incentivado para uso nas atividades diárias, por intermédio de diferentes ações:</a:t>
            </a:r>
          </a:p>
          <a:p>
            <a:pPr marL="174625" indent="6350" algn="just">
              <a:spcBef>
                <a:spcPts val="600"/>
              </a:spcBef>
            </a:pPr>
            <a:r>
              <a:rPr lang="pt-BR" sz="1000" dirty="0">
                <a:solidFill>
                  <a:schemeClr val="tx1">
                    <a:lumMod val="65000"/>
                    <a:lumOff val="35000"/>
                  </a:schemeClr>
                </a:solidFill>
                <a:latin typeface="Montserrat"/>
              </a:rPr>
              <a:t>I – criação e adequação de espaço viário seguro e confortável para o pedestre, o ciclista e a pessoa com deficiência ou mobilidade reduzida;</a:t>
            </a:r>
          </a:p>
          <a:p>
            <a:pPr marL="174625" indent="6350" algn="just">
              <a:spcBef>
                <a:spcPts val="600"/>
              </a:spcBef>
            </a:pPr>
            <a:r>
              <a:rPr lang="pt-BR" sz="1000" dirty="0">
                <a:solidFill>
                  <a:schemeClr val="tx1">
                    <a:lumMod val="65000"/>
                    <a:lumOff val="35000"/>
                  </a:schemeClr>
                </a:solidFill>
                <a:latin typeface="Montserrat"/>
              </a:rPr>
              <a:t>II – adoção de medidas de uso e ocupação do solo que favoreçam a redução das necessidades de deslocamentos motorizados;</a:t>
            </a:r>
          </a:p>
          <a:p>
            <a:pPr marL="174625" indent="6350" algn="just">
              <a:spcBef>
                <a:spcPts val="600"/>
              </a:spcBef>
            </a:pPr>
            <a:r>
              <a:rPr lang="pt-BR" sz="1000" dirty="0">
                <a:solidFill>
                  <a:schemeClr val="tx1">
                    <a:lumMod val="65000"/>
                    <a:lumOff val="35000"/>
                  </a:schemeClr>
                </a:solidFill>
                <a:latin typeface="Montserrat"/>
              </a:rPr>
              <a:t>III – realização de campanhas educativas, informativas e publicitárias.</a:t>
            </a:r>
          </a:p>
        </p:txBody>
      </p:sp>
      <p:sp>
        <p:nvSpPr>
          <p:cNvPr id="7" name="Retângulo 6"/>
          <p:cNvSpPr/>
          <p:nvPr/>
        </p:nvSpPr>
        <p:spPr>
          <a:xfrm>
            <a:off x="5040313" y="1863368"/>
            <a:ext cx="4140200" cy="3939540"/>
          </a:xfrm>
          <a:prstGeom prst="rect">
            <a:avLst/>
          </a:prstGeom>
        </p:spPr>
        <p:txBody>
          <a:bodyPr wrap="square">
            <a:spAutoFit/>
          </a:bodyPr>
          <a:lstStyle/>
          <a:p>
            <a:pPr marL="216000" indent="-189624" algn="just">
              <a:spcBef>
                <a:spcPts val="600"/>
              </a:spcBef>
            </a:pPr>
            <a:r>
              <a:rPr lang="pt-BR" sz="1000" dirty="0">
                <a:solidFill>
                  <a:schemeClr val="tx1">
                    <a:lumMod val="65000"/>
                    <a:lumOff val="35000"/>
                  </a:schemeClr>
                </a:solidFill>
                <a:latin typeface="Montserrat"/>
              </a:rPr>
              <a:t>Art. 21. Compõem o modo </a:t>
            </a:r>
            <a:r>
              <a:rPr lang="pt-BR" sz="1000" dirty="0" err="1">
                <a:solidFill>
                  <a:schemeClr val="tx1">
                    <a:lumMod val="65000"/>
                    <a:lumOff val="35000"/>
                  </a:schemeClr>
                </a:solidFill>
                <a:latin typeface="Montserrat"/>
              </a:rPr>
              <a:t>cicloviário</a:t>
            </a:r>
            <a:r>
              <a:rPr lang="pt-BR" sz="1000" dirty="0">
                <a:solidFill>
                  <a:schemeClr val="tx1">
                    <a:lumMod val="65000"/>
                    <a:lumOff val="35000"/>
                  </a:schemeClr>
                </a:solidFill>
                <a:latin typeface="Montserrat"/>
              </a:rPr>
              <a:t>:</a:t>
            </a:r>
          </a:p>
          <a:p>
            <a:pPr marL="174625" indent="6350" algn="just">
              <a:spcBef>
                <a:spcPts val="600"/>
              </a:spcBef>
            </a:pPr>
            <a:r>
              <a:rPr lang="pt-BR" sz="1000" dirty="0">
                <a:solidFill>
                  <a:schemeClr val="tx1">
                    <a:lumMod val="65000"/>
                    <a:lumOff val="35000"/>
                  </a:schemeClr>
                </a:solidFill>
                <a:latin typeface="Montserrat"/>
              </a:rPr>
              <a:t>I – rede viária para o transporte por bicicletas, formado por ciclovias, </a:t>
            </a:r>
            <a:r>
              <a:rPr lang="pt-BR" sz="1000" dirty="0" err="1">
                <a:solidFill>
                  <a:schemeClr val="tx1">
                    <a:lumMod val="65000"/>
                    <a:lumOff val="35000"/>
                  </a:schemeClr>
                </a:solidFill>
                <a:latin typeface="Montserrat"/>
              </a:rPr>
              <a:t>ciclofaixas</a:t>
            </a:r>
            <a:r>
              <a:rPr lang="pt-BR" sz="1000" dirty="0">
                <a:solidFill>
                  <a:schemeClr val="tx1">
                    <a:lumMod val="65000"/>
                    <a:lumOff val="35000"/>
                  </a:schemeClr>
                </a:solidFill>
                <a:latin typeface="Montserrat"/>
              </a:rPr>
              <a:t> e faixas ou áreas compartilhadas;</a:t>
            </a:r>
          </a:p>
          <a:p>
            <a:pPr marL="174625" indent="6350" algn="just">
              <a:spcBef>
                <a:spcPts val="600"/>
              </a:spcBef>
            </a:pPr>
            <a:r>
              <a:rPr lang="pt-BR" sz="1000" dirty="0">
                <a:solidFill>
                  <a:schemeClr val="tx1">
                    <a:lumMod val="65000"/>
                    <a:lumOff val="35000"/>
                  </a:schemeClr>
                </a:solidFill>
                <a:latin typeface="Montserrat"/>
              </a:rPr>
              <a:t>II – </a:t>
            </a:r>
            <a:r>
              <a:rPr lang="pt-BR" sz="1000" dirty="0" err="1">
                <a:solidFill>
                  <a:schemeClr val="tx1">
                    <a:lumMod val="65000"/>
                    <a:lumOff val="35000"/>
                  </a:schemeClr>
                </a:solidFill>
                <a:latin typeface="Montserrat"/>
              </a:rPr>
              <a:t>bicicletários</a:t>
            </a:r>
            <a:r>
              <a:rPr lang="pt-BR" sz="1000" dirty="0">
                <a:solidFill>
                  <a:schemeClr val="tx1">
                    <a:lumMod val="65000"/>
                    <a:lumOff val="35000"/>
                  </a:schemeClr>
                </a:solidFill>
                <a:latin typeface="Montserrat"/>
              </a:rPr>
              <a:t> e </a:t>
            </a:r>
            <a:r>
              <a:rPr lang="pt-BR" sz="1000" dirty="0" err="1">
                <a:solidFill>
                  <a:schemeClr val="tx1">
                    <a:lumMod val="65000"/>
                    <a:lumOff val="35000"/>
                  </a:schemeClr>
                </a:solidFill>
                <a:latin typeface="Montserrat"/>
              </a:rPr>
              <a:t>paraciclos</a:t>
            </a:r>
            <a:r>
              <a:rPr lang="pt-BR" sz="1000" dirty="0">
                <a:solidFill>
                  <a:schemeClr val="tx1">
                    <a:lumMod val="65000"/>
                    <a:lumOff val="35000"/>
                  </a:schemeClr>
                </a:solidFill>
                <a:latin typeface="Montserrat"/>
              </a:rPr>
              <a:t> para estacionamento de bicicletas.</a:t>
            </a:r>
          </a:p>
          <a:p>
            <a:pPr marL="216000" indent="-189624" algn="just">
              <a:spcBef>
                <a:spcPts val="600"/>
              </a:spcBef>
            </a:pPr>
            <a:endParaRPr lang="pt-BR" sz="1000" dirty="0">
              <a:solidFill>
                <a:schemeClr val="tx1">
                  <a:lumMod val="65000"/>
                  <a:lumOff val="35000"/>
                </a:schemeClr>
              </a:solidFill>
              <a:latin typeface="Montserrat"/>
            </a:endParaRPr>
          </a:p>
          <a:p>
            <a:pPr marL="216000" indent="-189624" algn="just">
              <a:spcBef>
                <a:spcPts val="600"/>
              </a:spcBef>
            </a:pPr>
            <a:r>
              <a:rPr lang="pt-BR" sz="1000" dirty="0">
                <a:solidFill>
                  <a:schemeClr val="tx1">
                    <a:lumMod val="65000"/>
                    <a:lumOff val="35000"/>
                  </a:schemeClr>
                </a:solidFill>
                <a:latin typeface="Montserrat"/>
              </a:rPr>
              <a:t>Art. 22. O modo </a:t>
            </a:r>
            <a:r>
              <a:rPr lang="pt-BR" sz="1000" dirty="0" err="1">
                <a:solidFill>
                  <a:schemeClr val="tx1">
                    <a:lumMod val="65000"/>
                    <a:lumOff val="35000"/>
                  </a:schemeClr>
                </a:solidFill>
                <a:latin typeface="Montserrat"/>
              </a:rPr>
              <a:t>cicloviário</a:t>
            </a:r>
            <a:r>
              <a:rPr lang="pt-BR" sz="1000" dirty="0">
                <a:solidFill>
                  <a:schemeClr val="tx1">
                    <a:lumMod val="65000"/>
                    <a:lumOff val="35000"/>
                  </a:schemeClr>
                </a:solidFill>
                <a:latin typeface="Montserrat"/>
              </a:rPr>
              <a:t> tem por fundamento:</a:t>
            </a:r>
          </a:p>
          <a:p>
            <a:pPr marL="174625" indent="6350" algn="just">
              <a:spcBef>
                <a:spcPts val="600"/>
              </a:spcBef>
            </a:pPr>
            <a:r>
              <a:rPr lang="pt-BR" sz="1000" dirty="0">
                <a:solidFill>
                  <a:schemeClr val="tx1">
                    <a:lumMod val="65000"/>
                    <a:lumOff val="35000"/>
                  </a:schemeClr>
                </a:solidFill>
                <a:latin typeface="Montserrat"/>
              </a:rPr>
              <a:t>I – a inclusão da bicicleta nos deslocamentos urbanos e rurais como elemento da mobilidade sustentável e como forma de redução do custo da mobilidade das pessoas e redução da poluição ambiental;</a:t>
            </a:r>
          </a:p>
          <a:p>
            <a:pPr marL="180000" algn="just">
              <a:spcBef>
                <a:spcPts val="600"/>
              </a:spcBef>
            </a:pPr>
            <a:r>
              <a:rPr lang="pt-BR" sz="1000" dirty="0">
                <a:solidFill>
                  <a:schemeClr val="tx1">
                    <a:lumMod val="65000"/>
                    <a:lumOff val="35000"/>
                  </a:schemeClr>
                </a:solidFill>
                <a:latin typeface="Montserrat"/>
              </a:rPr>
              <a:t>II – a integração aos modos coletivos de transporte com a construção de </a:t>
            </a:r>
            <a:r>
              <a:rPr lang="pt-BR" sz="1000" dirty="0" err="1">
                <a:solidFill>
                  <a:schemeClr val="tx1">
                    <a:lumMod val="65000"/>
                    <a:lumOff val="35000"/>
                  </a:schemeClr>
                </a:solidFill>
                <a:latin typeface="Montserrat"/>
              </a:rPr>
              <a:t>bicicletários</a:t>
            </a:r>
            <a:r>
              <a:rPr lang="pt-BR" sz="1000" dirty="0">
                <a:solidFill>
                  <a:schemeClr val="tx1">
                    <a:lumMod val="65000"/>
                    <a:lumOff val="35000"/>
                  </a:schemeClr>
                </a:solidFill>
                <a:latin typeface="Montserrat"/>
              </a:rPr>
              <a:t> e </a:t>
            </a:r>
            <a:r>
              <a:rPr lang="pt-BR" sz="1000" dirty="0" err="1">
                <a:solidFill>
                  <a:schemeClr val="tx1">
                    <a:lumMod val="65000"/>
                    <a:lumOff val="35000"/>
                  </a:schemeClr>
                </a:solidFill>
                <a:latin typeface="Montserrat"/>
              </a:rPr>
              <a:t>paraciclos</a:t>
            </a:r>
            <a:r>
              <a:rPr lang="pt-BR" sz="1000" dirty="0">
                <a:solidFill>
                  <a:schemeClr val="tx1">
                    <a:lumMod val="65000"/>
                    <a:lumOff val="35000"/>
                  </a:schemeClr>
                </a:solidFill>
                <a:latin typeface="Montserrat"/>
              </a:rPr>
              <a:t> junto às estações e terminais;</a:t>
            </a:r>
          </a:p>
          <a:p>
            <a:pPr marL="180000" algn="just">
              <a:spcBef>
                <a:spcPts val="600"/>
              </a:spcBef>
            </a:pPr>
            <a:r>
              <a:rPr lang="pt-BR" sz="1000" dirty="0">
                <a:solidFill>
                  <a:schemeClr val="tx1">
                    <a:lumMod val="65000"/>
                    <a:lumOff val="35000"/>
                  </a:schemeClr>
                </a:solidFill>
                <a:latin typeface="Montserrat"/>
              </a:rPr>
              <a:t>III – a construção e a incorporação de ciclovias e de sinalização específica;</a:t>
            </a:r>
          </a:p>
          <a:p>
            <a:pPr marL="180000" algn="just">
              <a:spcBef>
                <a:spcPts val="600"/>
              </a:spcBef>
            </a:pPr>
            <a:r>
              <a:rPr lang="pt-BR" sz="1000" dirty="0">
                <a:solidFill>
                  <a:schemeClr val="tx1">
                    <a:lumMod val="65000"/>
                    <a:lumOff val="35000"/>
                  </a:schemeClr>
                </a:solidFill>
                <a:latin typeface="Montserrat"/>
              </a:rPr>
              <a:t>IV – promoção de campanhas de educação para o trânsito, voltadas para a presença de ciclistas nas vias;</a:t>
            </a:r>
          </a:p>
          <a:p>
            <a:pPr marL="180000" algn="just">
              <a:spcBef>
                <a:spcPts val="600"/>
              </a:spcBef>
            </a:pPr>
            <a:r>
              <a:rPr lang="pt-BR" sz="1000" dirty="0">
                <a:solidFill>
                  <a:schemeClr val="tx1">
                    <a:lumMod val="65000"/>
                    <a:lumOff val="35000"/>
                  </a:schemeClr>
                </a:solidFill>
                <a:latin typeface="Montserrat"/>
              </a:rPr>
              <a:t>V – a uniformização dos projetos </a:t>
            </a:r>
            <a:r>
              <a:rPr lang="pt-BR" sz="1000" dirty="0" err="1">
                <a:solidFill>
                  <a:schemeClr val="tx1">
                    <a:lumMod val="65000"/>
                    <a:lumOff val="35000"/>
                  </a:schemeClr>
                </a:solidFill>
                <a:latin typeface="Montserrat"/>
              </a:rPr>
              <a:t>cicloviários</a:t>
            </a:r>
            <a:r>
              <a:rPr lang="pt-BR" sz="1000" dirty="0">
                <a:solidFill>
                  <a:schemeClr val="tx1">
                    <a:lumMod val="65000"/>
                    <a:lumOff val="35000"/>
                  </a:schemeClr>
                </a:solidFill>
                <a:latin typeface="Montserrat"/>
              </a:rPr>
              <a:t>;</a:t>
            </a:r>
          </a:p>
          <a:p>
            <a:pPr marL="180000" algn="just">
              <a:spcBef>
                <a:spcPts val="600"/>
              </a:spcBef>
            </a:pPr>
            <a:r>
              <a:rPr lang="pt-BR" sz="1000" dirty="0">
                <a:solidFill>
                  <a:schemeClr val="tx1">
                    <a:lumMod val="65000"/>
                    <a:lumOff val="35000"/>
                  </a:schemeClr>
                </a:solidFill>
                <a:latin typeface="Montserrat"/>
              </a:rPr>
              <a:t>VI – implantação do Sistema de Bicicletas Públicas.</a:t>
            </a:r>
          </a:p>
        </p:txBody>
      </p:sp>
      <p:sp>
        <p:nvSpPr>
          <p:cNvPr id="9" name="Retângulo 8"/>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
        <p:nvSpPr>
          <p:cNvPr id="12" name="Título 5"/>
          <p:cNvSpPr>
            <a:spLocks noGrp="1"/>
          </p:cNvSpPr>
          <p:nvPr>
            <p:ph type="title"/>
          </p:nvPr>
        </p:nvSpPr>
        <p:spPr/>
        <p:txBody>
          <a:bodyPr/>
          <a:lstStyle/>
          <a:p>
            <a:r>
              <a:rPr lang="pt-BR" b="1" dirty="0"/>
              <a:t>1.5 Mobilidade Ativa no PDTU</a:t>
            </a:r>
          </a:p>
        </p:txBody>
      </p:sp>
    </p:spTree>
    <p:extLst>
      <p:ext uri="{BB962C8B-B14F-4D97-AF65-F5344CB8AC3E}">
        <p14:creationId xmlns:p14="http://schemas.microsoft.com/office/powerpoint/2010/main" val="4084271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539749" y="1307833"/>
            <a:ext cx="5622926" cy="24474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9750" y="1293006"/>
            <a:ext cx="8640763" cy="2092881"/>
          </a:xfrm>
          <a:prstGeom prst="rect">
            <a:avLst/>
          </a:prstGeom>
        </p:spPr>
        <p:txBody>
          <a:bodyPr wrap="square">
            <a:spAutoFit/>
          </a:bodyPr>
          <a:lstStyle/>
          <a:p>
            <a:pPr marL="216000" indent="216000" algn="just">
              <a:spcBef>
                <a:spcPts val="600"/>
              </a:spcBef>
            </a:pPr>
            <a:r>
              <a:rPr lang="pt-BR" sz="1000" dirty="0">
                <a:solidFill>
                  <a:schemeClr val="tx1">
                    <a:lumMod val="65000"/>
                    <a:lumOff val="35000"/>
                  </a:schemeClr>
                </a:solidFill>
                <a:latin typeface="Montserrat"/>
              </a:rPr>
              <a:t>Art. 23. O PDTU/DF apresenta os seguintes fundamentos para os pedestres:</a:t>
            </a:r>
          </a:p>
          <a:p>
            <a:pPr marL="216000" indent="-189624" algn="just">
              <a:spcBef>
                <a:spcPts val="600"/>
              </a:spcBef>
            </a:pPr>
            <a:endParaRPr lang="pt-BR" sz="1000" dirty="0">
              <a:solidFill>
                <a:schemeClr val="tx1">
                  <a:lumMod val="65000"/>
                  <a:lumOff val="35000"/>
                </a:schemeClr>
              </a:solidFill>
              <a:latin typeface="Montserrat"/>
            </a:endParaRPr>
          </a:p>
          <a:p>
            <a:pPr marL="628650" indent="-447675" algn="just">
              <a:spcBef>
                <a:spcPts val="600"/>
              </a:spcBef>
            </a:pPr>
            <a:r>
              <a:rPr lang="pt-BR" sz="1000" dirty="0">
                <a:solidFill>
                  <a:schemeClr val="tx1">
                    <a:lumMod val="65000"/>
                    <a:lumOff val="35000"/>
                  </a:schemeClr>
                </a:solidFill>
                <a:latin typeface="Montserrat"/>
              </a:rPr>
              <a:t>I – requalificar e padronizar os espaços públicos de calçadas, passeios, travessias e pontos de parada, mantendo-os livres e acessíveis, destinando-os ao uso primordial pelos usuários e respeitando seus desejos de deslocamento, de acesso, de espera pelo transporte coletivo e de permanência;</a:t>
            </a:r>
          </a:p>
          <a:p>
            <a:pPr marL="628650" indent="-447675" algn="just">
              <a:spcBef>
                <a:spcPts val="600"/>
              </a:spcBef>
            </a:pPr>
            <a:r>
              <a:rPr lang="pt-BR" sz="1000" dirty="0">
                <a:solidFill>
                  <a:schemeClr val="tx1">
                    <a:lumMod val="65000"/>
                    <a:lumOff val="35000"/>
                  </a:schemeClr>
                </a:solidFill>
                <a:latin typeface="Montserrat"/>
              </a:rPr>
              <a:t>II – definir áreas prioritárias para implantação de calçadas e travessias, observando-se normas técnicas de acessibilidade;</a:t>
            </a:r>
          </a:p>
          <a:p>
            <a:pPr marL="628650" indent="-447675" algn="just">
              <a:spcBef>
                <a:spcPts val="600"/>
              </a:spcBef>
            </a:pPr>
            <a:r>
              <a:rPr lang="pt-BR" sz="1000" dirty="0">
                <a:solidFill>
                  <a:schemeClr val="tx1">
                    <a:lumMod val="65000"/>
                    <a:lumOff val="35000"/>
                  </a:schemeClr>
                </a:solidFill>
                <a:latin typeface="Montserrat"/>
              </a:rPr>
              <a:t>III – tratar locais críticos para pedestres, com medidas moderadoras de tráfego voltadas à redução de velocidade dos veículos e à melhoria ambiental do espaço urbano;</a:t>
            </a:r>
          </a:p>
          <a:p>
            <a:pPr marL="628650" indent="-447675" algn="just">
              <a:spcBef>
                <a:spcPts val="600"/>
              </a:spcBef>
            </a:pPr>
            <a:r>
              <a:rPr lang="pt-BR" sz="1000" dirty="0">
                <a:solidFill>
                  <a:schemeClr val="tx1">
                    <a:lumMod val="65000"/>
                    <a:lumOff val="35000"/>
                  </a:schemeClr>
                </a:solidFill>
                <a:latin typeface="Montserrat"/>
              </a:rPr>
              <a:t>IV – implantar passarelas, semáforos de pedestres ou faixas de pedestres;</a:t>
            </a:r>
          </a:p>
          <a:p>
            <a:pPr marL="628650" indent="-447675" algn="just">
              <a:spcBef>
                <a:spcPts val="600"/>
              </a:spcBef>
            </a:pPr>
            <a:r>
              <a:rPr lang="pt-BR" sz="1000" dirty="0">
                <a:solidFill>
                  <a:schemeClr val="tx1">
                    <a:lumMod val="65000"/>
                    <a:lumOff val="35000"/>
                  </a:schemeClr>
                </a:solidFill>
                <a:latin typeface="Montserrat"/>
              </a:rPr>
              <a:t>V – lançar programas educativos voltados à segurança de pedestres.</a:t>
            </a:r>
          </a:p>
        </p:txBody>
      </p:sp>
      <p:sp>
        <p:nvSpPr>
          <p:cNvPr id="6" name="Título 5"/>
          <p:cNvSpPr>
            <a:spLocks noGrp="1"/>
          </p:cNvSpPr>
          <p:nvPr>
            <p:ph type="title"/>
          </p:nvPr>
        </p:nvSpPr>
        <p:spPr/>
        <p:txBody>
          <a:bodyPr/>
          <a:lstStyle/>
          <a:p>
            <a:r>
              <a:rPr lang="pt-BR" b="1" dirty="0"/>
              <a:t>1.5 Mobilidade Ativa no PDTU</a:t>
            </a:r>
          </a:p>
        </p:txBody>
      </p:sp>
      <p:sp>
        <p:nvSpPr>
          <p:cNvPr id="8" name="Retângulo 7"/>
          <p:cNvSpPr/>
          <p:nvPr/>
        </p:nvSpPr>
        <p:spPr>
          <a:xfrm>
            <a:off x="5220018" y="3599483"/>
            <a:ext cx="3960495" cy="360606"/>
          </a:xfrm>
          <a:prstGeom prst="rect">
            <a:avLst/>
          </a:prstGeom>
        </p:spPr>
        <p:txBody>
          <a:bodyPr wrap="square" lIns="101133" tIns="50566" rIns="101133" bIns="50566">
            <a:spAutoFit/>
          </a:bodyPr>
          <a:lstStyle/>
          <a:p>
            <a:pPr algn="r"/>
            <a:r>
              <a:rPr lang="pt-BR" sz="800" dirty="0">
                <a:solidFill>
                  <a:schemeClr val="tx1">
                    <a:lumMod val="65000"/>
                    <a:lumOff val="35000"/>
                  </a:schemeClr>
                </a:solidFill>
                <a:latin typeface="Century Gothic" pitchFamily="34" charset="0"/>
              </a:rPr>
              <a:t>Lei nº 4.566/2011 - Plano Diretor de Transporte Urbano e Mobilidade do Distrito Federal – PDTU/DF</a:t>
            </a:r>
          </a:p>
        </p:txBody>
      </p:sp>
      <p:sp>
        <p:nvSpPr>
          <p:cNvPr id="9" name="Retângulo 8"/>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Tree>
    <p:extLst>
      <p:ext uri="{BB962C8B-B14F-4D97-AF65-F5344CB8AC3E}">
        <p14:creationId xmlns:p14="http://schemas.microsoft.com/office/powerpoint/2010/main" val="103482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descr="33805321913_2262caa5e4_o.jpg"/>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Lst>
          </a:blip>
          <a:srcRect l="255" t="17396" r="18531" b="40804"/>
          <a:stretch/>
        </p:blipFill>
        <p:spPr>
          <a:xfrm>
            <a:off x="0" y="0"/>
            <a:ext cx="9720263" cy="6327789"/>
          </a:xfrm>
          <a:prstGeom prst="rect">
            <a:avLst/>
          </a:prstGeom>
          <a:blipFill dpi="0" rotWithShape="1">
            <a:blip r:embed="rId5"/>
            <a:srcRect/>
            <a:tile tx="0" ty="0" sx="100000" sy="100000" flip="none" algn="tl"/>
          </a:blipFill>
          <a:ln>
            <a:noFill/>
          </a:ln>
          <a:effectLst>
            <a:glow rad="127000">
              <a:schemeClr val="accent1"/>
            </a:glow>
            <a:reflection endPos="65000" dist="50800" dir="5400000" sy="-100000" algn="bl" rotWithShape="0"/>
          </a:effectLst>
          <a:scene3d>
            <a:camera prst="orthographicFront">
              <a:rot lat="0" lon="10800000" rev="0"/>
            </a:camera>
            <a:lightRig rig="threePt" dir="t"/>
          </a:scene3d>
        </p:spPr>
      </p:pic>
      <p:sp>
        <p:nvSpPr>
          <p:cNvPr id="2" name="Retângulo 1"/>
          <p:cNvSpPr/>
          <p:nvPr/>
        </p:nvSpPr>
        <p:spPr>
          <a:xfrm>
            <a:off x="0" y="-17252"/>
            <a:ext cx="9720263" cy="6327789"/>
          </a:xfrm>
          <a:prstGeom prst="rect">
            <a:avLst/>
          </a:prstGeom>
          <a:solidFill>
            <a:schemeClr val="bg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Título 1"/>
          <p:cNvSpPr>
            <a:spLocks noGrp="1"/>
          </p:cNvSpPr>
          <p:nvPr>
            <p:ph type="ctrTitle"/>
          </p:nvPr>
        </p:nvSpPr>
        <p:spPr>
          <a:xfrm>
            <a:off x="3922903" y="2435776"/>
            <a:ext cx="5580698" cy="1350586"/>
          </a:xfrm>
        </p:spPr>
        <p:txBody>
          <a:bodyPr/>
          <a:lstStyle/>
          <a:p>
            <a:pPr algn="l">
              <a:lnSpc>
                <a:spcPts val="4500"/>
              </a:lnSpc>
            </a:pPr>
            <a:r>
              <a:rPr lang="pt-BR" sz="3200" dirty="0">
                <a:solidFill>
                  <a:schemeClr val="accent1">
                    <a:lumMod val="75000"/>
                  </a:schemeClr>
                </a:solidFill>
                <a:latin typeface="Montserrat"/>
              </a:rPr>
              <a:t>Plano de</a:t>
            </a:r>
            <a:br>
              <a:rPr lang="pt-BR" dirty="0">
                <a:solidFill>
                  <a:schemeClr val="accent1">
                    <a:lumMod val="75000"/>
                  </a:schemeClr>
                </a:solidFill>
                <a:latin typeface="HelveticaNeue" panose="00000400000000000000" pitchFamily="2" charset="0"/>
              </a:rPr>
            </a:br>
            <a:r>
              <a:rPr lang="pt-BR" b="1" dirty="0">
                <a:solidFill>
                  <a:schemeClr val="accent1">
                    <a:lumMod val="75000"/>
                  </a:schemeClr>
                </a:solidFill>
                <a:latin typeface="HelveticaNeue" panose="00000400000000000000" pitchFamily="2" charset="0"/>
              </a:rPr>
              <a:t>Mobilidade Ativa</a:t>
            </a:r>
            <a:br>
              <a:rPr lang="pt-BR" b="1" dirty="0">
                <a:solidFill>
                  <a:schemeClr val="accent1">
                    <a:lumMod val="75000"/>
                  </a:schemeClr>
                </a:solidFill>
                <a:latin typeface="HelveticaNeue" panose="00000400000000000000" pitchFamily="2" charset="0"/>
              </a:rPr>
            </a:br>
            <a:r>
              <a:rPr lang="pt-BR" b="1" dirty="0">
                <a:solidFill>
                  <a:schemeClr val="accent1">
                    <a:lumMod val="75000"/>
                  </a:schemeClr>
                </a:solidFill>
                <a:latin typeface="HelveticaNeue" panose="00000400000000000000" pitchFamily="2" charset="0"/>
              </a:rPr>
              <a:t>do Distrito Federal</a:t>
            </a:r>
            <a:br>
              <a:rPr lang="pt-BR" sz="4800" b="1" dirty="0">
                <a:solidFill>
                  <a:schemeClr val="accent1">
                    <a:lumMod val="75000"/>
                  </a:schemeClr>
                </a:solidFill>
              </a:rPr>
            </a:br>
            <a:endParaRPr lang="pt-BR" sz="4800" b="1" dirty="0">
              <a:solidFill>
                <a:schemeClr val="accent1">
                  <a:lumMod val="75000"/>
                </a:schemeClr>
              </a:solidFill>
            </a:endParaRPr>
          </a:p>
        </p:txBody>
      </p:sp>
      <p:sp>
        <p:nvSpPr>
          <p:cNvPr id="21" name="Subtítulo 2"/>
          <p:cNvSpPr>
            <a:spLocks noGrp="1"/>
          </p:cNvSpPr>
          <p:nvPr>
            <p:ph type="subTitle" idx="1"/>
          </p:nvPr>
        </p:nvSpPr>
        <p:spPr>
          <a:xfrm>
            <a:off x="3985772" y="4472597"/>
            <a:ext cx="3600450" cy="638214"/>
          </a:xfrm>
        </p:spPr>
        <p:txBody>
          <a:bodyPr>
            <a:noAutofit/>
          </a:bodyPr>
          <a:lstStyle/>
          <a:p>
            <a:pPr algn="l"/>
            <a:r>
              <a:rPr lang="pt-BR" sz="1600" dirty="0">
                <a:solidFill>
                  <a:schemeClr val="accent1">
                    <a:lumMod val="75000"/>
                  </a:schemeClr>
                </a:solidFill>
                <a:latin typeface="HelveticaNeue" panose="00000400000000000000" pitchFamily="2" charset="0"/>
              </a:rPr>
              <a:t>PMA – DF / 2020</a:t>
            </a:r>
            <a:br>
              <a:rPr lang="pt-BR" sz="1600" dirty="0">
                <a:solidFill>
                  <a:schemeClr val="accent1">
                    <a:lumMod val="75000"/>
                  </a:schemeClr>
                </a:solidFill>
                <a:latin typeface="HelveticaNeue" panose="00000400000000000000" pitchFamily="2" charset="0"/>
              </a:rPr>
            </a:br>
            <a:r>
              <a:rPr lang="pt-BR" sz="1600" dirty="0">
                <a:solidFill>
                  <a:schemeClr val="accent1">
                    <a:lumMod val="75000"/>
                  </a:schemeClr>
                </a:solidFill>
                <a:latin typeface="HelveticaNeue" panose="00000400000000000000" pitchFamily="2" charset="0"/>
              </a:rPr>
              <a:t>Caderno 1</a:t>
            </a:r>
            <a:br>
              <a:rPr lang="pt-BR" sz="1800" dirty="0">
                <a:solidFill>
                  <a:schemeClr val="accent1">
                    <a:lumMod val="75000"/>
                  </a:schemeClr>
                </a:solidFill>
                <a:latin typeface="HelveticaNeue" panose="00000400000000000000" pitchFamily="2" charset="0"/>
              </a:rPr>
            </a:br>
            <a:endParaRPr lang="pt-BR" sz="2400" dirty="0">
              <a:solidFill>
                <a:schemeClr val="accent1">
                  <a:lumMod val="75000"/>
                </a:schemeClr>
              </a:solidFill>
              <a:latin typeface="HelveticaNeue" panose="00000400000000000000" pitchFamily="2" charset="0"/>
            </a:endParaRPr>
          </a:p>
        </p:txBody>
      </p:sp>
      <p:pic>
        <p:nvPicPr>
          <p:cNvPr id="27" name="Imagem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0356" y="5110811"/>
            <a:ext cx="2639182" cy="964577"/>
          </a:xfrm>
          <a:prstGeom prst="rect">
            <a:avLst/>
          </a:prstGeom>
        </p:spPr>
      </p:pic>
      <p:sp>
        <p:nvSpPr>
          <p:cNvPr id="35" name="Retângulo 34"/>
          <p:cNvSpPr/>
          <p:nvPr/>
        </p:nvSpPr>
        <p:spPr>
          <a:xfrm>
            <a:off x="3985773" y="3747925"/>
            <a:ext cx="5034339" cy="45719"/>
          </a:xfrm>
          <a:prstGeom prst="rect">
            <a:avLst/>
          </a:prstGeom>
          <a:solidFill>
            <a:srgbClr val="2781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pic>
        <p:nvPicPr>
          <p:cNvPr id="8" name="Picture 4" descr="Resultado de imagem para ciclistas png"/>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5882495" y="3990193"/>
            <a:ext cx="969723" cy="953790"/>
          </a:xfrm>
          <a:prstGeom prst="rect">
            <a:avLst/>
          </a:prstGeom>
          <a:noFill/>
        </p:spPr>
      </p:pic>
      <p:pic>
        <p:nvPicPr>
          <p:cNvPr id="10" name="Picture 24" descr="Imagem relacionada"/>
          <p:cNvPicPr>
            <a:picLocks noChangeAspect="1" noChangeArrowheads="1"/>
          </p:cNvPicPr>
          <p:nvPr/>
        </p:nvPicPr>
        <p:blipFill>
          <a:blip r:embed="rId8" cstate="print">
            <a:duotone>
              <a:schemeClr val="accent1">
                <a:shade val="45000"/>
                <a:satMod val="135000"/>
              </a:schemeClr>
              <a:prstClr val="white"/>
            </a:duotone>
          </a:blip>
          <a:srcRect/>
          <a:stretch>
            <a:fillRect/>
          </a:stretch>
        </p:blipFill>
        <p:spPr bwMode="auto">
          <a:xfrm flipH="1">
            <a:off x="6977885" y="3990193"/>
            <a:ext cx="583023" cy="953790"/>
          </a:xfrm>
          <a:prstGeom prst="rect">
            <a:avLst/>
          </a:prstGeom>
          <a:noFill/>
        </p:spPr>
      </p:pic>
    </p:spTree>
    <p:extLst>
      <p:ext uri="{BB962C8B-B14F-4D97-AF65-F5344CB8AC3E}">
        <p14:creationId xmlns:p14="http://schemas.microsoft.com/office/powerpoint/2010/main" val="286473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b="1" dirty="0"/>
              <a:t>1.6 Mobilidade Ativa no Distrito Federal</a:t>
            </a:r>
          </a:p>
        </p:txBody>
      </p:sp>
      <p:sp>
        <p:nvSpPr>
          <p:cNvPr id="4" name="Retângulo 3"/>
          <p:cNvSpPr/>
          <p:nvPr/>
        </p:nvSpPr>
        <p:spPr>
          <a:xfrm>
            <a:off x="5066388" y="1350963"/>
            <a:ext cx="4114125" cy="3924151"/>
          </a:xfrm>
          <a:prstGeom prst="rect">
            <a:avLst/>
          </a:prstGeom>
        </p:spPr>
        <p:txBody>
          <a:bodyPr wrap="square" lIns="0" tIns="0" rIns="0" bIns="0" numCol="1" spcCol="398160" anchor="ctr" anchorCtr="0">
            <a:spAutoFit/>
          </a:bodyPr>
          <a:lstStyle/>
          <a:p>
            <a:pPr indent="450000" algn="just">
              <a:spcBef>
                <a:spcPts val="600"/>
              </a:spcBef>
            </a:pPr>
            <a:r>
              <a:rPr lang="pt-BR" sz="1000" dirty="0">
                <a:solidFill>
                  <a:schemeClr val="tx1">
                    <a:lumMod val="65000"/>
                    <a:lumOff val="35000"/>
                  </a:schemeClr>
                </a:solidFill>
                <a:latin typeface="Montserrat"/>
              </a:rPr>
              <a:t>Este Plano dispõe sobre a Mobilidade Ativa no âmbito do Distrito Federal, em conformidade com o Estatuto da Cidade, Lei Federal nº 10.257, de 10 de julho de 2001, artigo 41, parágrafo 3º, com a Política Nacional de Mobilidade Urbana, Lei Federal nº 12.587, de 03 de janeiro de 2012, artigo 6º, inciso II, e com a Lei Distrital n.º 4.566, de 4 de maio de 2011, artigos 19 a 23, mostrados anteriormente.</a:t>
            </a:r>
          </a:p>
          <a:p>
            <a:pPr indent="450000" algn="just">
              <a:spcBef>
                <a:spcPts val="600"/>
              </a:spcBef>
            </a:pPr>
            <a:r>
              <a:rPr lang="pt-BR" sz="1000" dirty="0">
                <a:solidFill>
                  <a:schemeClr val="tx1">
                    <a:lumMod val="65000"/>
                    <a:lumOff val="35000"/>
                  </a:schemeClr>
                </a:solidFill>
                <a:latin typeface="Montserrat"/>
              </a:rPr>
              <a:t>Os objetivos do Plano de Mobilidade Ativa são fomentar e sistematizar as ações de governo de forma eficiente e sustentável, fortalecendo e assegurando o direito do cidadão de se deslocar a pé e por bicicleta de forma segura e contínua, reforçando a liberdade e autonomia das pessoas.</a:t>
            </a:r>
          </a:p>
          <a:p>
            <a:pPr indent="450000" algn="just">
              <a:spcBef>
                <a:spcPts val="600"/>
              </a:spcBef>
            </a:pPr>
            <a:r>
              <a:rPr lang="pt-BR" sz="1000" dirty="0">
                <a:solidFill>
                  <a:schemeClr val="tx1">
                    <a:lumMod val="65000"/>
                    <a:lumOff val="35000"/>
                  </a:schemeClr>
                </a:solidFill>
                <a:latin typeface="Montserrat"/>
              </a:rPr>
              <a:t>O Plano de Mobilidade Ativa também introduz um normativo estratégico, visando criar uma cidade mais </a:t>
            </a:r>
            <a:r>
              <a:rPr lang="pt-BR" sz="1000" dirty="0" err="1">
                <a:solidFill>
                  <a:schemeClr val="tx1">
                    <a:lumMod val="65000"/>
                    <a:lumOff val="35000"/>
                  </a:schemeClr>
                </a:solidFill>
                <a:latin typeface="Montserrat"/>
              </a:rPr>
              <a:t>caminhável</a:t>
            </a:r>
            <a:r>
              <a:rPr lang="pt-BR" sz="1000" dirty="0">
                <a:solidFill>
                  <a:schemeClr val="tx1">
                    <a:lumMod val="65000"/>
                    <a:lumOff val="35000"/>
                  </a:schemeClr>
                </a:solidFill>
                <a:latin typeface="Montserrat"/>
              </a:rPr>
              <a:t>, </a:t>
            </a:r>
            <a:r>
              <a:rPr lang="pt-BR" sz="1000" dirty="0" err="1">
                <a:solidFill>
                  <a:schemeClr val="tx1">
                    <a:lumMod val="65000"/>
                    <a:lumOff val="35000"/>
                  </a:schemeClr>
                </a:solidFill>
                <a:latin typeface="Montserrat"/>
              </a:rPr>
              <a:t>ciclável</a:t>
            </a:r>
            <a:r>
              <a:rPr lang="pt-BR" sz="1000" dirty="0">
                <a:solidFill>
                  <a:schemeClr val="tx1">
                    <a:lumMod val="65000"/>
                    <a:lumOff val="35000"/>
                  </a:schemeClr>
                </a:solidFill>
                <a:latin typeface="Montserrat"/>
              </a:rPr>
              <a:t> e confortável, com a redução de barreiras físicas, sociais e institucionais que limitam a mobilidade ativa e incentivando  melhores condições de acesso ao transporte público.</a:t>
            </a:r>
          </a:p>
          <a:p>
            <a:pPr indent="450000" algn="just">
              <a:spcBef>
                <a:spcPts val="600"/>
              </a:spcBef>
            </a:pPr>
            <a:r>
              <a:rPr lang="pt-BR" sz="1000" spc="-90" dirty="0">
                <a:solidFill>
                  <a:schemeClr val="tx1">
                    <a:lumMod val="65000"/>
                    <a:lumOff val="35000"/>
                  </a:schemeClr>
                </a:solidFill>
                <a:latin typeface="Montserrat"/>
              </a:rPr>
              <a:t>Além disso, o transporte desempenha um papel </a:t>
            </a:r>
            <a:r>
              <a:rPr lang="pt-BR" sz="1000" dirty="0">
                <a:solidFill>
                  <a:schemeClr val="tx1">
                    <a:lumMod val="65000"/>
                    <a:lumOff val="35000"/>
                  </a:schemeClr>
                </a:solidFill>
                <a:latin typeface="Montserrat"/>
              </a:rPr>
              <a:t>importante em vários Objetivos de Desenvolvimento Sustentável (ODS), bem como no processo HABITAT III e na Nova Agenda Urbana – o transporte é a chave para o acesso a serviços de saúde, educação, trabalho e vida social, bem como a luta contra a pobreza extrema.</a:t>
            </a:r>
          </a:p>
        </p:txBody>
      </p:sp>
      <p:pic>
        <p:nvPicPr>
          <p:cNvPr id="124934" name="Picture 6" descr="Resultado de imagem para habitat III png"/>
          <p:cNvPicPr>
            <a:picLocks noChangeAspect="1" noChangeArrowheads="1"/>
          </p:cNvPicPr>
          <p:nvPr/>
        </p:nvPicPr>
        <p:blipFill>
          <a:blip r:embed="rId2" cstate="print"/>
          <a:srcRect/>
          <a:stretch>
            <a:fillRect/>
          </a:stretch>
        </p:blipFill>
        <p:spPr bwMode="auto">
          <a:xfrm>
            <a:off x="2931305" y="4229722"/>
            <a:ext cx="1405157" cy="1300067"/>
          </a:xfrm>
          <a:prstGeom prst="rect">
            <a:avLst/>
          </a:prstGeom>
          <a:noFill/>
        </p:spPr>
      </p:pic>
      <p:pic>
        <p:nvPicPr>
          <p:cNvPr id="124936" name="Picture 8" descr="Resultado de imagem para onu png"/>
          <p:cNvPicPr>
            <a:picLocks noChangeAspect="1" noChangeArrowheads="1"/>
          </p:cNvPicPr>
          <p:nvPr/>
        </p:nvPicPr>
        <p:blipFill>
          <a:blip r:embed="rId3" cstate="print"/>
          <a:srcRect/>
          <a:stretch>
            <a:fillRect/>
          </a:stretch>
        </p:blipFill>
        <p:spPr bwMode="auto">
          <a:xfrm>
            <a:off x="880632" y="4293402"/>
            <a:ext cx="1437914" cy="1236387"/>
          </a:xfrm>
          <a:prstGeom prst="rect">
            <a:avLst/>
          </a:prstGeom>
          <a:noFill/>
        </p:spPr>
      </p:pic>
      <p:pic>
        <p:nvPicPr>
          <p:cNvPr id="124938" name="Picture 10" descr="Resultado de imagem para agenda 2030 png"/>
          <p:cNvPicPr>
            <a:picLocks noChangeAspect="1" noChangeArrowheads="1"/>
          </p:cNvPicPr>
          <p:nvPr/>
        </p:nvPicPr>
        <p:blipFill>
          <a:blip r:embed="rId4" cstate="print"/>
          <a:srcRect/>
          <a:stretch>
            <a:fillRect/>
          </a:stretch>
        </p:blipFill>
        <p:spPr bwMode="auto">
          <a:xfrm>
            <a:off x="539750" y="1333445"/>
            <a:ext cx="4140200" cy="2531329"/>
          </a:xfrm>
          <a:prstGeom prst="rect">
            <a:avLst/>
          </a:prstGeom>
          <a:noFill/>
        </p:spPr>
      </p:pic>
      <p:sp>
        <p:nvSpPr>
          <p:cNvPr id="8" name="Retângulo 7"/>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Tree>
    <p:extLst>
      <p:ext uri="{BB962C8B-B14F-4D97-AF65-F5344CB8AC3E}">
        <p14:creationId xmlns:p14="http://schemas.microsoft.com/office/powerpoint/2010/main" val="4084271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1.6 Mobilidade Ativa no Distrito Federal</a:t>
            </a:r>
          </a:p>
        </p:txBody>
      </p:sp>
      <p:sp>
        <p:nvSpPr>
          <p:cNvPr id="4" name="Retângulo 3"/>
          <p:cNvSpPr/>
          <p:nvPr/>
        </p:nvSpPr>
        <p:spPr>
          <a:xfrm>
            <a:off x="507712" y="1364444"/>
            <a:ext cx="4172237" cy="3385542"/>
          </a:xfrm>
          <a:prstGeom prst="rect">
            <a:avLst/>
          </a:prstGeom>
        </p:spPr>
        <p:txBody>
          <a:bodyPr wrap="square" lIns="0" tIns="0" rIns="0" bIns="0" numCol="1" spcCol="398160" anchor="ctr" anchorCtr="0">
            <a:spAutoFit/>
          </a:bodyPr>
          <a:lstStyle/>
          <a:p>
            <a:pPr indent="457200" algn="just">
              <a:spcBef>
                <a:spcPts val="600"/>
              </a:spcBef>
            </a:pPr>
            <a:r>
              <a:rPr lang="pt-BR" sz="1000" b="1" dirty="0">
                <a:solidFill>
                  <a:schemeClr val="tx1">
                    <a:lumMod val="65000"/>
                    <a:lumOff val="35000"/>
                  </a:schemeClr>
                </a:solidFill>
                <a:latin typeface="Montserrat"/>
              </a:rPr>
              <a:t>Diante do exposto, qual é a definição de mobilidade ativa adotada por este plano?</a:t>
            </a:r>
          </a:p>
          <a:p>
            <a:pPr indent="457200" algn="just">
              <a:spcBef>
                <a:spcPts val="600"/>
              </a:spcBef>
            </a:pPr>
            <a:r>
              <a:rPr lang="pt-BR" sz="1000" dirty="0">
                <a:solidFill>
                  <a:schemeClr val="tx1">
                    <a:lumMod val="65000"/>
                    <a:lumOff val="35000"/>
                  </a:schemeClr>
                </a:solidFill>
                <a:latin typeface="Montserrat"/>
              </a:rPr>
              <a:t>A mobilidade ativa corresponde aos meios de locomoção a propulsão humana, tais como o uso da bicicleta e o andar a pé. Portanto, não necessitam de combustíveis geradores de poluentes para operar e, por isso, são considerados meios de locomoção sustentáveis. Diante disso, a mobilidade ativa relaciona-se aos Objetivos de Desenvolvimento Sustentável da ONU, mais especificamente nos objetivos 11, 12 e 13. </a:t>
            </a:r>
          </a:p>
          <a:p>
            <a:pPr indent="457200" algn="just">
              <a:spcBef>
                <a:spcPts val="600"/>
              </a:spcBef>
            </a:pPr>
            <a:r>
              <a:rPr lang="pt-BR" sz="1000" dirty="0">
                <a:solidFill>
                  <a:schemeClr val="tx1">
                    <a:lumMod val="65000"/>
                    <a:lumOff val="35000"/>
                  </a:schemeClr>
                </a:solidFill>
                <a:latin typeface="Montserrat"/>
              </a:rPr>
              <a:t>A introdução e fomento da mobilidade ativa nas cidades contribui para o alcance desses objetivos, sobretudo, nos quesitos sustentabilidade e acessibilidade, pois constitui-se como medida de redução de impactos ambientais,  principalmente quando se trata de qualidade do ar.</a:t>
            </a:r>
          </a:p>
          <a:p>
            <a:pPr indent="457200" algn="just">
              <a:spcBef>
                <a:spcPts val="600"/>
              </a:spcBef>
            </a:pPr>
            <a:r>
              <a:rPr lang="pt-BR" sz="1000" dirty="0">
                <a:solidFill>
                  <a:schemeClr val="tx1">
                    <a:lumMod val="65000"/>
                    <a:lumOff val="35000"/>
                  </a:schemeClr>
                </a:solidFill>
                <a:latin typeface="Montserrat"/>
              </a:rPr>
              <a:t>É necessário ainda que as pessoas tenham consciência do quanto podem contribuir com o desenvolvimento sustentável, observando a escolha que fazem quanto ao meio de transporte, preferindo, por exemplo, uma bicicleta ou uma pequena caminhada aos meios de transporte motorizados individuais. </a:t>
            </a:r>
          </a:p>
          <a:p>
            <a:pPr indent="457200" algn="just">
              <a:spcBef>
                <a:spcPts val="600"/>
              </a:spcBef>
            </a:pPr>
            <a:endParaRPr lang="pt-BR" sz="1000" dirty="0">
              <a:solidFill>
                <a:schemeClr val="tx1">
                  <a:lumMod val="65000"/>
                  <a:lumOff val="35000"/>
                </a:schemeClr>
              </a:solidFill>
              <a:latin typeface="Montserrat"/>
            </a:endParaRPr>
          </a:p>
        </p:txBody>
      </p:sp>
      <p:sp>
        <p:nvSpPr>
          <p:cNvPr id="15" name="Retângulo 14"/>
          <p:cNvSpPr/>
          <p:nvPr/>
        </p:nvSpPr>
        <p:spPr>
          <a:xfrm>
            <a:off x="539750" y="4636442"/>
            <a:ext cx="4140200" cy="348341"/>
          </a:xfrm>
          <a:prstGeom prst="rect">
            <a:avLst/>
          </a:prstGeom>
        </p:spPr>
        <p:txBody>
          <a:bodyPr wrap="square" lIns="101133" tIns="50566" rIns="101133" bIns="50566">
            <a:spAutoFit/>
          </a:bodyPr>
          <a:lstStyle/>
          <a:p>
            <a:pPr algn="r"/>
            <a:r>
              <a:rPr lang="pt-BR" sz="800" dirty="0">
                <a:solidFill>
                  <a:schemeClr val="tx1">
                    <a:lumMod val="65000"/>
                    <a:lumOff val="35000"/>
                  </a:schemeClr>
                </a:solidFill>
                <a:latin typeface="Montserrat"/>
              </a:rPr>
              <a:t>Fonte: Momento de ação global para as pessoas e o planeta. ONU. Disponível em: nacoesunidas.org/pos2015/</a:t>
            </a:r>
          </a:p>
        </p:txBody>
      </p:sp>
      <p:grpSp>
        <p:nvGrpSpPr>
          <p:cNvPr id="31" name="Grupo 30"/>
          <p:cNvGrpSpPr/>
          <p:nvPr/>
        </p:nvGrpSpPr>
        <p:grpSpPr>
          <a:xfrm>
            <a:off x="5040313" y="1355652"/>
            <a:ext cx="4140201" cy="4675261"/>
            <a:chOff x="539750" y="1355652"/>
            <a:chExt cx="4140201" cy="4675261"/>
          </a:xfrm>
        </p:grpSpPr>
        <p:grpSp>
          <p:nvGrpSpPr>
            <p:cNvPr id="27" name="Grupo 26"/>
            <p:cNvGrpSpPr/>
            <p:nvPr/>
          </p:nvGrpSpPr>
          <p:grpSpPr>
            <a:xfrm>
              <a:off x="539751" y="3364708"/>
              <a:ext cx="4140200" cy="1680768"/>
              <a:chOff x="539751" y="3364708"/>
              <a:chExt cx="4140200" cy="1680768"/>
            </a:xfrm>
          </p:grpSpPr>
          <p:sp>
            <p:nvSpPr>
              <p:cNvPr id="37" name="Retângulo 36"/>
              <p:cNvSpPr/>
              <p:nvPr/>
            </p:nvSpPr>
            <p:spPr>
              <a:xfrm>
                <a:off x="539751" y="3413587"/>
                <a:ext cx="4140200" cy="1631889"/>
              </a:xfrm>
              <a:prstGeom prst="rect">
                <a:avLst/>
              </a:prstGeom>
              <a:solidFill>
                <a:srgbClr val="CDA643">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rgbClr val="CC9900"/>
                  </a:solidFill>
                  <a:latin typeface="Montserrat" pitchFamily="50" charset="0"/>
                </a:endParaRPr>
              </a:p>
            </p:txBody>
          </p:sp>
          <p:pic>
            <p:nvPicPr>
              <p:cNvPr id="1030" name="Picture 6" descr="Resultado de imagem para ods onu"/>
              <p:cNvPicPr>
                <a:picLocks noChangeArrowheads="1"/>
              </p:cNvPicPr>
              <p:nvPr/>
            </p:nvPicPr>
            <p:blipFill>
              <a:blip r:embed="rId2" cstate="print"/>
              <a:srcRect l="84852" t="44259" b="28026"/>
              <a:stretch>
                <a:fillRect/>
              </a:stretch>
            </p:blipFill>
            <p:spPr bwMode="auto">
              <a:xfrm>
                <a:off x="539751" y="3364708"/>
                <a:ext cx="532800" cy="540000"/>
              </a:xfrm>
              <a:prstGeom prst="rect">
                <a:avLst/>
              </a:prstGeom>
              <a:noFill/>
            </p:spPr>
          </p:pic>
          <p:sp>
            <p:nvSpPr>
              <p:cNvPr id="24" name="Retângulo 23"/>
              <p:cNvSpPr/>
              <p:nvPr/>
            </p:nvSpPr>
            <p:spPr>
              <a:xfrm>
                <a:off x="1263346" y="3436146"/>
                <a:ext cx="3287864"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000" b="1" dirty="0">
                    <a:solidFill>
                      <a:srgbClr val="CC9900"/>
                    </a:solidFill>
                    <a:latin typeface="Montserrat" pitchFamily="50" charset="0"/>
                  </a:rPr>
                  <a:t>ASSEGURAR PADRÕES DE PRODUÇÃO E DE CONSUMO SUSTENTÁVEIS</a:t>
                </a:r>
              </a:p>
            </p:txBody>
          </p:sp>
          <p:sp>
            <p:nvSpPr>
              <p:cNvPr id="39" name="CaixaDeTexto 38"/>
              <p:cNvSpPr txBox="1"/>
              <p:nvPr/>
            </p:nvSpPr>
            <p:spPr>
              <a:xfrm>
                <a:off x="739724" y="3984360"/>
                <a:ext cx="3811485" cy="380480"/>
              </a:xfrm>
              <a:prstGeom prst="rect">
                <a:avLst/>
              </a:prstGeom>
              <a:noFill/>
            </p:spPr>
            <p:txBody>
              <a:bodyPr wrap="square" lIns="36000" tIns="36000" rIns="36000" bIns="36000" rtlCol="0">
                <a:spAutoFit/>
              </a:bodyPr>
              <a:lstStyle/>
              <a:p>
                <a:pPr algn="just"/>
                <a:r>
                  <a:rPr lang="pt-BR" sz="1000" b="1" dirty="0">
                    <a:solidFill>
                      <a:srgbClr val="CC9900"/>
                    </a:solidFill>
                    <a:latin typeface="Montserrat" pitchFamily="50" charset="0"/>
                  </a:rPr>
                  <a:t>12.2</a:t>
                </a:r>
                <a:r>
                  <a:rPr lang="pt-BR" sz="1000" dirty="0">
                    <a:solidFill>
                      <a:srgbClr val="CC9900"/>
                    </a:solidFill>
                    <a:latin typeface="Montserrat" pitchFamily="50" charset="0"/>
                  </a:rPr>
                  <a:t> Alcançar a gestão sustentável e o uso eficiente dos recursos naturais.</a:t>
                </a:r>
              </a:p>
            </p:txBody>
          </p:sp>
          <p:sp>
            <p:nvSpPr>
              <p:cNvPr id="41" name="CaixaDeTexto 40"/>
              <p:cNvSpPr txBox="1"/>
              <p:nvPr/>
            </p:nvSpPr>
            <p:spPr>
              <a:xfrm>
                <a:off x="739722" y="4364840"/>
                <a:ext cx="3811487" cy="585664"/>
              </a:xfrm>
              <a:prstGeom prst="rect">
                <a:avLst/>
              </a:prstGeom>
              <a:noFill/>
            </p:spPr>
            <p:txBody>
              <a:bodyPr wrap="square" lIns="36000" tIns="36000" rIns="36000" bIns="36000" rtlCol="0">
                <a:spAutoFit/>
              </a:bodyPr>
              <a:lstStyle/>
              <a:p>
                <a:pPr algn="just">
                  <a:lnSpc>
                    <a:spcPts val="995"/>
                  </a:lnSpc>
                </a:pPr>
                <a:r>
                  <a:rPr lang="pt-BR" sz="1000" b="1" dirty="0">
                    <a:solidFill>
                      <a:srgbClr val="CC9900"/>
                    </a:solidFill>
                    <a:latin typeface="Montserrat" pitchFamily="50" charset="0"/>
                  </a:rPr>
                  <a:t>12.8</a:t>
                </a:r>
                <a:r>
                  <a:rPr lang="pt-BR" sz="1000" dirty="0">
                    <a:solidFill>
                      <a:srgbClr val="CC9900"/>
                    </a:solidFill>
                    <a:latin typeface="Montserrat" pitchFamily="50" charset="0"/>
                  </a:rPr>
                  <a:t> Garantir que as pessoas, em todos os lugares, tenham informação relevante e conscientização para o desenvolvimento sustentável e estilos de vida em harmonia com a natureza.</a:t>
                </a:r>
              </a:p>
            </p:txBody>
          </p:sp>
        </p:grpSp>
        <p:grpSp>
          <p:nvGrpSpPr>
            <p:cNvPr id="26" name="Grupo 25"/>
            <p:cNvGrpSpPr/>
            <p:nvPr/>
          </p:nvGrpSpPr>
          <p:grpSpPr>
            <a:xfrm>
              <a:off x="539751" y="1355652"/>
              <a:ext cx="4140200" cy="2057936"/>
              <a:chOff x="539751" y="1355652"/>
              <a:chExt cx="4140200" cy="2057936"/>
            </a:xfrm>
          </p:grpSpPr>
          <p:sp>
            <p:nvSpPr>
              <p:cNvPr id="35" name="Retângulo 34"/>
              <p:cNvSpPr/>
              <p:nvPr/>
            </p:nvSpPr>
            <p:spPr>
              <a:xfrm>
                <a:off x="539751" y="1355652"/>
                <a:ext cx="4140200" cy="2057936"/>
              </a:xfrm>
              <a:prstGeom prst="rect">
                <a:avLst/>
              </a:prstGeom>
              <a:solidFill>
                <a:srgbClr val="FFC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rgbClr val="EE9C08"/>
                  </a:solidFill>
                  <a:latin typeface="Montserrat" pitchFamily="50" charset="0"/>
                </a:endParaRPr>
              </a:p>
            </p:txBody>
          </p:sp>
          <p:sp>
            <p:nvSpPr>
              <p:cNvPr id="29" name="CaixaDeTexto 28"/>
              <p:cNvSpPr txBox="1"/>
              <p:nvPr/>
            </p:nvSpPr>
            <p:spPr>
              <a:xfrm>
                <a:off x="739724" y="2907284"/>
                <a:ext cx="3811486" cy="457424"/>
              </a:xfrm>
              <a:prstGeom prst="rect">
                <a:avLst/>
              </a:prstGeom>
              <a:noFill/>
            </p:spPr>
            <p:txBody>
              <a:bodyPr wrap="square" lIns="36000" tIns="36000" rIns="36000" bIns="36000" rtlCol="0">
                <a:spAutoFit/>
              </a:bodyPr>
              <a:lstStyle/>
              <a:p>
                <a:pPr algn="just">
                  <a:lnSpc>
                    <a:spcPts val="995"/>
                  </a:lnSpc>
                </a:pPr>
                <a:r>
                  <a:rPr lang="pt-BR" sz="1000" b="1" dirty="0">
                    <a:solidFill>
                      <a:srgbClr val="EE9C08"/>
                    </a:solidFill>
                    <a:latin typeface="Montserrat" pitchFamily="50" charset="0"/>
                  </a:rPr>
                  <a:t>11.3</a:t>
                </a:r>
                <a:r>
                  <a:rPr lang="pt-BR" sz="1000" dirty="0">
                    <a:solidFill>
                      <a:srgbClr val="EE9C08"/>
                    </a:solidFill>
                    <a:latin typeface="Montserrat" pitchFamily="50" charset="0"/>
                  </a:rPr>
                  <a:t> Reduzir o impacto ambiental negativo per capita das cidades, inclusive prestando especial atenção à qualidade do ar, gestão de resíduos municipais e outros. </a:t>
                </a:r>
              </a:p>
            </p:txBody>
          </p:sp>
          <p:pic>
            <p:nvPicPr>
              <p:cNvPr id="121862" name="Picture 6" descr="Resultado de imagem para ods 11 onu png"/>
              <p:cNvPicPr>
                <a:picLocks noChangeAspect="1" noChangeArrowheads="1"/>
              </p:cNvPicPr>
              <p:nvPr/>
            </p:nvPicPr>
            <p:blipFill>
              <a:blip r:embed="rId3" cstate="print"/>
              <a:srcRect/>
              <a:stretch>
                <a:fillRect/>
              </a:stretch>
            </p:blipFill>
            <p:spPr bwMode="auto">
              <a:xfrm>
                <a:off x="539752" y="1364445"/>
                <a:ext cx="534166" cy="541310"/>
              </a:xfrm>
              <a:prstGeom prst="rect">
                <a:avLst/>
              </a:prstGeom>
              <a:noFill/>
            </p:spPr>
          </p:pic>
          <p:sp>
            <p:nvSpPr>
              <p:cNvPr id="22" name="Retângulo 21"/>
              <p:cNvSpPr/>
              <p:nvPr/>
            </p:nvSpPr>
            <p:spPr>
              <a:xfrm>
                <a:off x="1263345" y="1392207"/>
                <a:ext cx="3287864" cy="51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000" b="1" spc="-90" dirty="0">
                    <a:solidFill>
                      <a:srgbClr val="EE9C08"/>
                    </a:solidFill>
                    <a:latin typeface="Montserrat" pitchFamily="50" charset="0"/>
                  </a:rPr>
                  <a:t>TORNAR AS CIDADES E OS ASSENTAMENTOS HUMANOS INCLUSIVOS, SEGUROS, RESILIENTES E SUSTENTÁVEIS</a:t>
                </a:r>
                <a:r>
                  <a:rPr lang="pt-BR" sz="1000" spc="-90" dirty="0">
                    <a:solidFill>
                      <a:srgbClr val="EE9C08"/>
                    </a:solidFill>
                    <a:latin typeface="Montserrat" pitchFamily="50" charset="0"/>
                  </a:rPr>
                  <a:t>.</a:t>
                </a:r>
              </a:p>
            </p:txBody>
          </p:sp>
          <p:sp>
            <p:nvSpPr>
              <p:cNvPr id="28" name="CaixaDeTexto 27"/>
              <p:cNvSpPr txBox="1"/>
              <p:nvPr/>
            </p:nvSpPr>
            <p:spPr>
              <a:xfrm>
                <a:off x="739724" y="1935948"/>
                <a:ext cx="3811485" cy="970385"/>
              </a:xfrm>
              <a:prstGeom prst="rect">
                <a:avLst/>
              </a:prstGeom>
              <a:noFill/>
            </p:spPr>
            <p:txBody>
              <a:bodyPr wrap="square" lIns="36000" tIns="36000" rIns="36000" bIns="36000" rtlCol="0">
                <a:spAutoFit/>
              </a:bodyPr>
              <a:lstStyle/>
              <a:p>
                <a:pPr algn="just">
                  <a:lnSpc>
                    <a:spcPts val="995"/>
                  </a:lnSpc>
                </a:pPr>
                <a:r>
                  <a:rPr lang="pt-BR" sz="1000" b="1" dirty="0">
                    <a:solidFill>
                      <a:srgbClr val="EE9C08"/>
                    </a:solidFill>
                    <a:latin typeface="Montserrat" pitchFamily="50" charset="0"/>
                  </a:rPr>
                  <a:t>11.2</a:t>
                </a:r>
                <a:r>
                  <a:rPr lang="pt-BR" sz="1000" dirty="0">
                    <a:solidFill>
                      <a:srgbClr val="EE9C08"/>
                    </a:solidFill>
                    <a:latin typeface="Montserrat" pitchFamily="50" charset="0"/>
                  </a:rPr>
                  <a:t> Proporcionar o acesso a sistemas de transporte seguros, acessíveis, sustentáveis e a preço acessível para todos, melhorando a segurança rodoviária por meio da expansão dos transportes públicos, com especial atenção para as necessidades das pessoas em situação de vulnerabilidade, mulheres, crianças, pessoas com deficiência e idosos. </a:t>
                </a:r>
              </a:p>
            </p:txBody>
          </p:sp>
        </p:grpSp>
        <p:grpSp>
          <p:nvGrpSpPr>
            <p:cNvPr id="30" name="Grupo 29"/>
            <p:cNvGrpSpPr/>
            <p:nvPr/>
          </p:nvGrpSpPr>
          <p:grpSpPr>
            <a:xfrm>
              <a:off x="539750" y="4984783"/>
              <a:ext cx="4140200" cy="1046130"/>
              <a:chOff x="539750" y="4984783"/>
              <a:chExt cx="4140200" cy="1046130"/>
            </a:xfrm>
          </p:grpSpPr>
          <p:sp>
            <p:nvSpPr>
              <p:cNvPr id="44" name="Retângulo 43"/>
              <p:cNvSpPr/>
              <p:nvPr/>
            </p:nvSpPr>
            <p:spPr>
              <a:xfrm>
                <a:off x="539750" y="5045478"/>
                <a:ext cx="4140200" cy="985435"/>
              </a:xfrm>
              <a:prstGeom prst="rect">
                <a:avLst/>
              </a:prstGeom>
              <a:solidFill>
                <a:srgbClr val="A2FCA2">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rgbClr val="007A37"/>
                  </a:solidFill>
                  <a:latin typeface="Montserrat" pitchFamily="50" charset="0"/>
                </a:endParaRPr>
              </a:p>
            </p:txBody>
          </p:sp>
          <p:sp>
            <p:nvSpPr>
              <p:cNvPr id="25" name="Retângulo 24"/>
              <p:cNvSpPr/>
              <p:nvPr/>
            </p:nvSpPr>
            <p:spPr>
              <a:xfrm>
                <a:off x="1263346" y="5114116"/>
                <a:ext cx="3287863" cy="393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000" b="1" spc="-80" dirty="0">
                    <a:solidFill>
                      <a:srgbClr val="007A37"/>
                    </a:solidFill>
                    <a:latin typeface="Montserrat" pitchFamily="50" charset="0"/>
                  </a:rPr>
                  <a:t>TOMAR MEDIDAS URGENTES PARA COMBATER A MUDANÇA DO CLIMA E SEUS IMPACTOS.</a:t>
                </a:r>
              </a:p>
            </p:txBody>
          </p:sp>
          <p:sp>
            <p:nvSpPr>
              <p:cNvPr id="46" name="CaixaDeTexto 45"/>
              <p:cNvSpPr txBox="1"/>
              <p:nvPr/>
            </p:nvSpPr>
            <p:spPr>
              <a:xfrm>
                <a:off x="739724" y="5650724"/>
                <a:ext cx="3811485" cy="329184"/>
              </a:xfrm>
              <a:prstGeom prst="rect">
                <a:avLst/>
              </a:prstGeom>
              <a:noFill/>
            </p:spPr>
            <p:txBody>
              <a:bodyPr wrap="square" lIns="36000" tIns="36000" rIns="36000" bIns="36000" rtlCol="0">
                <a:spAutoFit/>
              </a:bodyPr>
              <a:lstStyle/>
              <a:p>
                <a:pPr algn="just">
                  <a:lnSpc>
                    <a:spcPts val="995"/>
                  </a:lnSpc>
                </a:pPr>
                <a:r>
                  <a:rPr lang="pt-BR" sz="1000" b="1" dirty="0">
                    <a:solidFill>
                      <a:srgbClr val="007A37"/>
                    </a:solidFill>
                    <a:latin typeface="Montserrat" pitchFamily="50" charset="0"/>
                  </a:rPr>
                  <a:t>13.2</a:t>
                </a:r>
                <a:r>
                  <a:rPr lang="pt-BR" sz="1000" dirty="0">
                    <a:solidFill>
                      <a:srgbClr val="007A37"/>
                    </a:solidFill>
                    <a:latin typeface="Montserrat" pitchFamily="50" charset="0"/>
                  </a:rPr>
                  <a:t> Integrar medidas da mudança do clima nas políticas, estratégias e planejamentos nacionais.</a:t>
                </a:r>
              </a:p>
            </p:txBody>
          </p:sp>
          <p:pic>
            <p:nvPicPr>
              <p:cNvPr id="1032" name="Picture 8" descr="Resultado de imagem para ods onu"/>
              <p:cNvPicPr>
                <a:picLocks noChangeArrowheads="1"/>
              </p:cNvPicPr>
              <p:nvPr/>
            </p:nvPicPr>
            <p:blipFill>
              <a:blip r:embed="rId4" cstate="print"/>
              <a:srcRect t="72099" r="84383"/>
              <a:stretch>
                <a:fillRect/>
              </a:stretch>
            </p:blipFill>
            <p:spPr bwMode="auto">
              <a:xfrm>
                <a:off x="539752" y="4984783"/>
                <a:ext cx="532800" cy="540000"/>
              </a:xfrm>
              <a:prstGeom prst="rect">
                <a:avLst/>
              </a:prstGeom>
              <a:noFill/>
            </p:spPr>
          </p:pic>
        </p:grpSp>
      </p:grpSp>
      <p:sp>
        <p:nvSpPr>
          <p:cNvPr id="48" name="Retângulo 47"/>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Tree>
    <p:extLst>
      <p:ext uri="{BB962C8B-B14F-4D97-AF65-F5344CB8AC3E}">
        <p14:creationId xmlns:p14="http://schemas.microsoft.com/office/powerpoint/2010/main" val="408427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5032128" y="1731158"/>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39750" y="1721634"/>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ctangle 2"/>
          <p:cNvSpPr>
            <a:spLocks noChangeArrowheads="1"/>
          </p:cNvSpPr>
          <p:nvPr/>
        </p:nvSpPr>
        <p:spPr bwMode="auto">
          <a:xfrm>
            <a:off x="449264" y="-140908"/>
            <a:ext cx="149288" cy="305446"/>
          </a:xfrm>
          <a:prstGeom prst="rect">
            <a:avLst/>
          </a:prstGeom>
          <a:noFill/>
          <a:ln w="9525">
            <a:noFill/>
            <a:miter lim="800000"/>
            <a:headEnd/>
            <a:tailEnd/>
          </a:ln>
          <a:effectLst/>
        </p:spPr>
        <p:txBody>
          <a:bodyPr vert="horz" wrap="none" lIns="73890" tIns="36946" rIns="73890" bIns="36946" numCol="1" anchor="ctr" anchorCtr="0" compatLnSpc="1">
            <a:prstTxWarp prst="textNoShape">
              <a:avLst/>
            </a:prstTxWarp>
            <a:spAutoFit/>
          </a:bodyPr>
          <a:lstStyle/>
          <a:p>
            <a:endParaRPr lang="pt-BR"/>
          </a:p>
        </p:txBody>
      </p:sp>
      <p:sp>
        <p:nvSpPr>
          <p:cNvPr id="4" name="Título 3"/>
          <p:cNvSpPr>
            <a:spLocks noGrp="1"/>
          </p:cNvSpPr>
          <p:nvPr>
            <p:ph type="title"/>
          </p:nvPr>
        </p:nvSpPr>
        <p:spPr/>
        <p:txBody>
          <a:bodyPr/>
          <a:lstStyle/>
          <a:p>
            <a:r>
              <a:rPr lang="pt-BR" b="1" dirty="0"/>
              <a:t>1.7 Princípios e Diretrizes do PMA/DF</a:t>
            </a:r>
          </a:p>
        </p:txBody>
      </p:sp>
      <p:sp>
        <p:nvSpPr>
          <p:cNvPr id="11" name="Retângulo 10"/>
          <p:cNvSpPr/>
          <p:nvPr/>
        </p:nvSpPr>
        <p:spPr>
          <a:xfrm>
            <a:off x="539750" y="1802858"/>
            <a:ext cx="4140200" cy="2834109"/>
          </a:xfrm>
          <a:prstGeom prst="rect">
            <a:avLst/>
          </a:prstGeom>
          <a:ln>
            <a:noFill/>
            <a:prstDash val="sysDot"/>
          </a:ln>
        </p:spPr>
        <p:txBody>
          <a:bodyPr wrap="square" lIns="108000" tIns="0" rIns="108000" bIns="0" numCol="1" spcCol="398160">
            <a:spAutoFit/>
          </a:bodyPr>
          <a:lstStyle/>
          <a:p>
            <a:pPr algn="just">
              <a:spcAft>
                <a:spcPts val="1070"/>
              </a:spcAft>
            </a:pPr>
            <a:r>
              <a:rPr lang="pt-BR" sz="1000" b="1" dirty="0">
                <a:solidFill>
                  <a:schemeClr val="tx1">
                    <a:lumMod val="65000"/>
                    <a:lumOff val="35000"/>
                  </a:schemeClr>
                </a:solidFill>
                <a:latin typeface="Montserrat"/>
              </a:rPr>
              <a:t>Princípios</a:t>
            </a:r>
            <a:r>
              <a:rPr lang="pt-BR" sz="1000" dirty="0">
                <a:solidFill>
                  <a:schemeClr val="tx1">
                    <a:lumMod val="65000"/>
                    <a:lumOff val="35000"/>
                  </a:schemeClr>
                </a:solidFill>
                <a:latin typeface="Montserrat"/>
              </a:rPr>
              <a:t>:</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direito de acesso à cidade e aos espaços públicos;</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mobilidade urbana sustentável como forma de reduzir os custos ambientais e socioeconômicos dos deslocamentos de pessoas;</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segurança, conforto e eficiência nos deslocamentos;</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participação social e gestão democrática da política de </a:t>
            </a:r>
            <a:r>
              <a:rPr lang="pt-BR" sz="1000" dirty="0" err="1">
                <a:solidFill>
                  <a:schemeClr val="tx1">
                    <a:lumMod val="65000"/>
                    <a:lumOff val="35000"/>
                  </a:schemeClr>
                </a:solidFill>
                <a:latin typeface="Montserrat"/>
              </a:rPr>
              <a:t>ciclomobilidade</a:t>
            </a:r>
            <a:r>
              <a:rPr lang="pt-BR" sz="1000" dirty="0">
                <a:solidFill>
                  <a:schemeClr val="tx1">
                    <a:lumMod val="65000"/>
                    <a:lumOff val="35000"/>
                  </a:schemeClr>
                </a:solidFill>
                <a:latin typeface="Montserrat"/>
              </a:rPr>
              <a:t> e de mobilidade a pé;</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integração entre os modos ativos e os demais modos de transporte;</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equidade no uso do espaço público de circulação, vias e logradouros;</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espaços públicos como lugar de encontro, estar e convivência das pessoas.</a:t>
            </a:r>
          </a:p>
        </p:txBody>
      </p:sp>
      <p:sp>
        <p:nvSpPr>
          <p:cNvPr id="12" name="Retângulo 11"/>
          <p:cNvSpPr/>
          <p:nvPr/>
        </p:nvSpPr>
        <p:spPr>
          <a:xfrm>
            <a:off x="5040313" y="1802858"/>
            <a:ext cx="4140200" cy="2654573"/>
          </a:xfrm>
          <a:prstGeom prst="rect">
            <a:avLst/>
          </a:prstGeom>
          <a:ln>
            <a:noFill/>
            <a:prstDash val="sysDot"/>
          </a:ln>
        </p:spPr>
        <p:txBody>
          <a:bodyPr wrap="square" lIns="108000" tIns="0" rIns="108000" bIns="0" numCol="1" spcCol="398160">
            <a:spAutoFit/>
          </a:bodyPr>
          <a:lstStyle/>
          <a:p>
            <a:pPr algn="just">
              <a:spcAft>
                <a:spcPts val="1070"/>
              </a:spcAft>
            </a:pPr>
            <a:r>
              <a:rPr lang="pt-BR" sz="1000" b="1" dirty="0">
                <a:solidFill>
                  <a:schemeClr val="tx1">
                    <a:lumMod val="65000"/>
                    <a:lumOff val="35000"/>
                  </a:schemeClr>
                </a:solidFill>
                <a:latin typeface="Montserrat"/>
              </a:rPr>
              <a:t>Diretrizes</a:t>
            </a:r>
            <a:r>
              <a:rPr lang="pt-BR" sz="1000" dirty="0">
                <a:solidFill>
                  <a:schemeClr val="tx1">
                    <a:lumMod val="65000"/>
                    <a:lumOff val="35000"/>
                  </a:schemeClr>
                </a:solidFill>
                <a:latin typeface="Montserrat"/>
              </a:rPr>
              <a:t>:</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consolidar e orientar as ações de mobilidade ativa no âmbito do Distrito Federal;</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requalificação dos espaços públicos em prol dos deslocamentos a pé e por bicicleta;</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implantação de uma rede de circulação para a mobilidade ativa e de dispositivos complementares, garantindo a integração com o Sistema de Transporte Público Coletivo do Distrito Federal – STPC/DF;</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promoção, por meio de campanhas educativas e incentivos diversos, dos deslocamentos a pé e por bicicleta; </a:t>
            </a:r>
          </a:p>
          <a:p>
            <a:pPr marL="356397" indent="-356397" algn="just">
              <a:spcAft>
                <a:spcPts val="700"/>
              </a:spcAft>
              <a:buFont typeface="+mj-lt"/>
              <a:buAutoNum type="romanUcPeriod"/>
            </a:pPr>
            <a:r>
              <a:rPr lang="pt-BR" sz="1000" dirty="0">
                <a:solidFill>
                  <a:schemeClr val="tx1">
                    <a:lumMod val="65000"/>
                    <a:lumOff val="35000"/>
                  </a:schemeClr>
                </a:solidFill>
                <a:latin typeface="Montserrat"/>
              </a:rPr>
              <a:t>fornecimento de informações úteis aos deslocamentos a pé e por bicicleta.</a:t>
            </a:r>
          </a:p>
        </p:txBody>
      </p:sp>
      <p:sp>
        <p:nvSpPr>
          <p:cNvPr id="15" name="Retângulo 14"/>
          <p:cNvSpPr/>
          <p:nvPr/>
        </p:nvSpPr>
        <p:spPr>
          <a:xfrm>
            <a:off x="539749" y="1332695"/>
            <a:ext cx="8640763" cy="153888"/>
          </a:xfrm>
          <a:prstGeom prst="rect">
            <a:avLst/>
          </a:prstGeom>
        </p:spPr>
        <p:txBody>
          <a:bodyPr wrap="square" lIns="0" tIns="0" rIns="0" bIns="0" numCol="1" spcCol="398160">
            <a:spAutoFit/>
          </a:bodyPr>
          <a:lstStyle/>
          <a:p>
            <a:pPr algn="just"/>
            <a:r>
              <a:rPr lang="pt-BR" sz="1000" b="1" dirty="0">
                <a:solidFill>
                  <a:schemeClr val="tx1">
                    <a:lumMod val="65000"/>
                    <a:lumOff val="35000"/>
                  </a:schemeClr>
                </a:solidFill>
                <a:latin typeface="Montserrat"/>
              </a:rPr>
              <a:t>O Plano de Mobilidade Ativa do Distrito Federal – PMA/DF está fundamentado e orientado conforme:</a:t>
            </a:r>
          </a:p>
        </p:txBody>
      </p:sp>
      <p:sp>
        <p:nvSpPr>
          <p:cNvPr id="19" name="Retângulo 18"/>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
        <p:nvSpPr>
          <p:cNvPr id="3" name="Retângulo 2"/>
          <p:cNvSpPr/>
          <p:nvPr/>
        </p:nvSpPr>
        <p:spPr>
          <a:xfrm>
            <a:off x="539749" y="5053506"/>
            <a:ext cx="4140200" cy="602729"/>
          </a:xfrm>
          <a:prstGeom prst="rect">
            <a:avLst/>
          </a:prstGeom>
          <a:solidFill>
            <a:srgbClr val="2781C0"/>
          </a:solidFill>
          <a:ln>
            <a:noFill/>
            <a:prstDash val="sysDot"/>
          </a:ln>
        </p:spPr>
        <p:txBody>
          <a:bodyPr wrap="square" lIns="108000" tIns="0" rIns="108000" bIns="0" numCol="1" spcCol="398160">
            <a:spAutoFit/>
          </a:bodyPr>
          <a:lstStyle/>
          <a:p>
            <a:pPr marL="85725" algn="just">
              <a:spcAft>
                <a:spcPts val="1070"/>
              </a:spcAft>
            </a:pPr>
            <a:r>
              <a:rPr lang="pt-BR" sz="1000" b="1" dirty="0">
                <a:solidFill>
                  <a:srgbClr val="FFFF00"/>
                </a:solidFill>
                <a:latin typeface="Montserrat"/>
              </a:rPr>
              <a:t>PLANO DE GOVERNO - PPA 2020/2023</a:t>
            </a:r>
          </a:p>
          <a:p>
            <a:pPr>
              <a:spcAft>
                <a:spcPts val="1070"/>
              </a:spcAft>
            </a:pPr>
            <a:r>
              <a:rPr lang="pt-BR" sz="1000" dirty="0">
                <a:solidFill>
                  <a:schemeClr val="bg1"/>
                </a:solidFill>
                <a:latin typeface="Montserrat"/>
              </a:rPr>
              <a:t>Ação Não Orçamentária (SEMOB) 10509 - Elaboração Do Plano De Mobilidade Ativa (PMA)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539751" y="1350963"/>
            <a:ext cx="8640762" cy="3770263"/>
          </a:xfrm>
          <a:prstGeom prst="rect">
            <a:avLst/>
          </a:prstGeom>
        </p:spPr>
        <p:txBody>
          <a:bodyPr wrap="square" lIns="0" tIns="0" rIns="0" bIns="0" numCol="2" spcCol="432000">
            <a:spAutoFit/>
          </a:bodyPr>
          <a:lstStyle/>
          <a:p>
            <a:pPr indent="457200" algn="just">
              <a:spcBef>
                <a:spcPts val="600"/>
              </a:spcBef>
            </a:pPr>
            <a:r>
              <a:rPr lang="pt-BR" sz="1000" dirty="0">
                <a:solidFill>
                  <a:schemeClr val="tx1">
                    <a:lumMod val="65000"/>
                    <a:lumOff val="35000"/>
                  </a:schemeClr>
                </a:solidFill>
                <a:latin typeface="Montserrat"/>
              </a:rPr>
              <a:t>O Plano de Mobilidade Ativa do Distrito Federal – PMA/DF visa </a:t>
            </a:r>
            <a:r>
              <a:rPr lang="pt-BR" sz="1000" b="1" dirty="0">
                <a:solidFill>
                  <a:schemeClr val="tx1">
                    <a:lumMod val="65000"/>
                    <a:lumOff val="35000"/>
                  </a:schemeClr>
                </a:solidFill>
                <a:latin typeface="Montserrat"/>
              </a:rPr>
              <a:t>orientar e coordenar </a:t>
            </a:r>
            <a:r>
              <a:rPr lang="pt-BR" sz="1000" dirty="0">
                <a:solidFill>
                  <a:schemeClr val="tx1">
                    <a:lumMod val="65000"/>
                    <a:lumOff val="35000"/>
                  </a:schemeClr>
                </a:solidFill>
                <a:latin typeface="Montserrat"/>
              </a:rPr>
              <a:t>as ações governamentais voltadas a Mobilidade a Pé e a Ciclomobilidade, tendo como foco os seguintes objetivos:</a:t>
            </a:r>
          </a:p>
          <a:p>
            <a:pPr marL="446088" indent="180000" algn="just">
              <a:spcBef>
                <a:spcPts val="600"/>
              </a:spcBef>
              <a:buFont typeface="+mj-lt"/>
              <a:buAutoNum type="romanUcPeriod"/>
            </a:pPr>
            <a:r>
              <a:rPr lang="pt-BR" sz="1000" b="1" dirty="0">
                <a:solidFill>
                  <a:schemeClr val="tx1">
                    <a:lumMod val="65000"/>
                    <a:lumOff val="35000"/>
                  </a:schemeClr>
                </a:solidFill>
                <a:latin typeface="Montserrat"/>
              </a:rPr>
              <a:t>Melhorar as infraestruturas </a:t>
            </a:r>
            <a:r>
              <a:rPr lang="pt-BR" sz="1000" dirty="0">
                <a:solidFill>
                  <a:schemeClr val="tx1">
                    <a:lumMod val="65000"/>
                    <a:lumOff val="35000"/>
                  </a:schemeClr>
                </a:solidFill>
                <a:latin typeface="Montserrat"/>
              </a:rPr>
              <a:t>de mobilidade para a população que se desloca a pé ou por bicicleta;</a:t>
            </a:r>
          </a:p>
          <a:p>
            <a:pPr marL="446088" indent="180000" algn="just">
              <a:spcBef>
                <a:spcPts val="600"/>
              </a:spcBef>
              <a:buFont typeface="+mj-lt"/>
              <a:buAutoNum type="romanUcPeriod"/>
            </a:pPr>
            <a:r>
              <a:rPr lang="pt-BR" sz="1000" b="1" dirty="0">
                <a:solidFill>
                  <a:schemeClr val="tx1">
                    <a:lumMod val="65000"/>
                    <a:lumOff val="35000"/>
                  </a:schemeClr>
                </a:solidFill>
                <a:latin typeface="Montserrat"/>
              </a:rPr>
              <a:t>Incentivar a migração </a:t>
            </a:r>
            <a:r>
              <a:rPr lang="pt-BR" sz="1000" dirty="0">
                <a:solidFill>
                  <a:schemeClr val="tx1">
                    <a:lumMod val="65000"/>
                    <a:lumOff val="35000"/>
                  </a:schemeClr>
                </a:solidFill>
                <a:latin typeface="Montserrat"/>
              </a:rPr>
              <a:t>dos usuários dos modos motorizados para os modos ativos de deslocamento; e</a:t>
            </a:r>
          </a:p>
          <a:p>
            <a:pPr marL="446088" indent="180000" algn="just">
              <a:spcBef>
                <a:spcPts val="600"/>
              </a:spcBef>
              <a:buFont typeface="+mj-lt"/>
              <a:buAutoNum type="romanUcPeriod"/>
            </a:pPr>
            <a:r>
              <a:rPr lang="pt-BR" sz="1000" b="1" dirty="0">
                <a:solidFill>
                  <a:schemeClr val="tx1">
                    <a:lumMod val="65000"/>
                    <a:lumOff val="35000"/>
                  </a:schemeClr>
                </a:solidFill>
                <a:latin typeface="Montserrat"/>
              </a:rPr>
              <a:t>Melhorar e fomentar a integração </a:t>
            </a:r>
            <a:r>
              <a:rPr lang="pt-BR" sz="1000" dirty="0">
                <a:solidFill>
                  <a:schemeClr val="tx1">
                    <a:lumMod val="65000"/>
                    <a:lumOff val="35000"/>
                  </a:schemeClr>
                </a:solidFill>
                <a:latin typeface="Montserrat"/>
              </a:rPr>
              <a:t>entre os modos ativos e o transporte público coletivo. </a:t>
            </a:r>
          </a:p>
          <a:p>
            <a:pPr indent="457200" algn="just">
              <a:spcBef>
                <a:spcPts val="600"/>
              </a:spcBef>
            </a:pPr>
            <a:r>
              <a:rPr lang="pt-BR" sz="1000" dirty="0">
                <a:solidFill>
                  <a:schemeClr val="tx1">
                    <a:lumMod val="65000"/>
                    <a:lumOff val="35000"/>
                  </a:schemeClr>
                </a:solidFill>
                <a:latin typeface="Montserrat"/>
              </a:rPr>
              <a:t>Milhares de pessoas são dependentes de automóveis (transporte individual motorizado) em inúmeras cidades. Essa dependência resulta em externalidades negativas para toda a sociedade como: congestionamentos; exclusão social; ocorrências de trânsito com óbitos e feridos e poluição atmosférica e sonora.</a:t>
            </a:r>
          </a:p>
          <a:p>
            <a:pPr indent="457200" algn="just">
              <a:spcBef>
                <a:spcPts val="600"/>
              </a:spcBef>
            </a:pPr>
            <a:r>
              <a:rPr lang="pt-BR" sz="1000" dirty="0">
                <a:solidFill>
                  <a:schemeClr val="tx1">
                    <a:lumMod val="65000"/>
                    <a:lumOff val="35000"/>
                  </a:schemeClr>
                </a:solidFill>
                <a:latin typeface="Montserrat"/>
              </a:rPr>
              <a:t>Tendo isso em vista</a:t>
            </a:r>
            <a:r>
              <a:rPr lang="pt-BR" sz="1000" b="1" dirty="0">
                <a:solidFill>
                  <a:schemeClr val="tx1">
                    <a:lumMod val="65000"/>
                    <a:lumOff val="35000"/>
                  </a:schemeClr>
                </a:solidFill>
                <a:latin typeface="Montserrat"/>
              </a:rPr>
              <a:t>, priorizar e investir na mobilidade ativa e nos transportes públicos</a:t>
            </a:r>
            <a:r>
              <a:rPr lang="pt-BR" sz="1000" dirty="0">
                <a:solidFill>
                  <a:schemeClr val="tx1">
                    <a:lumMod val="65000"/>
                    <a:lumOff val="35000"/>
                  </a:schemeClr>
                </a:solidFill>
                <a:latin typeface="Montserrat"/>
              </a:rPr>
              <a:t>, além de ser uma forma segura de se reduzir os impactos do uso exagerado do transporte individual motorizado,  também visa alcançar os objetivos já mencionados melhorando a qualidade de vida da população.</a:t>
            </a:r>
          </a:p>
          <a:p>
            <a:pPr indent="457200" algn="just">
              <a:spcBef>
                <a:spcPts val="600"/>
              </a:spcBef>
            </a:pPr>
            <a:r>
              <a:rPr lang="pt-BR" sz="1000" dirty="0">
                <a:solidFill>
                  <a:schemeClr val="tx1">
                    <a:lumMod val="65000"/>
                    <a:lumOff val="35000"/>
                  </a:schemeClr>
                </a:solidFill>
                <a:latin typeface="Montserrat"/>
              </a:rPr>
              <a:t>De acordo com o Plano Diretor de Transporte Urbano e Mobilidade do Distrito Federal – PDTU/DF (2011), 23% das viagens são integralmente realizadas a pé ou por bicicleta – quase um quarto das viagens totais. </a:t>
            </a:r>
          </a:p>
          <a:p>
            <a:pPr indent="457200" algn="just">
              <a:spcBef>
                <a:spcPts val="600"/>
              </a:spcBef>
            </a:pPr>
            <a:r>
              <a:rPr lang="pt-BR" sz="1000" dirty="0">
                <a:solidFill>
                  <a:schemeClr val="tx1">
                    <a:lumMod val="65000"/>
                    <a:lumOff val="35000"/>
                  </a:schemeClr>
                </a:solidFill>
                <a:latin typeface="Montserrat"/>
              </a:rPr>
              <a:t>A representatividade dos modos ativos torna-se ainda maior quando são considerados também os deslocamentos complementares às viagens motorizadas, principalmente as realizadas por transporte coletivo, como os percursos de e para os pontos de parada. Deste modo, as ações voltadas para a mobilidade ativa beneficiam uma enorme parcela da população.</a:t>
            </a:r>
          </a:p>
          <a:p>
            <a:pPr indent="457200" algn="just">
              <a:spcBef>
                <a:spcPts val="600"/>
              </a:spcBef>
            </a:pPr>
            <a:r>
              <a:rPr lang="pt-BR" sz="1000" dirty="0">
                <a:solidFill>
                  <a:schemeClr val="tx1">
                    <a:lumMod val="65000"/>
                    <a:lumOff val="35000"/>
                  </a:schemeClr>
                </a:solidFill>
                <a:latin typeface="Montserrat"/>
              </a:rPr>
              <a:t>Portanto o PMA/DF está em conformidade com a Lei Federal nº 12.587/2012 (Política Nacional de Mobilidade Urbana – PNMU), que indica a priorização dos modos de transportes não motorizados sobre os motorizados, e com a Lei Distrital nº 4.566, de 04 de maio de 2011 (Plano Diretor de Transporte Urbano e Mobilidade do Distrito Federal – PDTU/DF), que indica a priorização da circulação dos veículos do STPC/DF e do modo de transporte não motorizado sobre o transporte individual motorizado.</a:t>
            </a:r>
          </a:p>
          <a:p>
            <a:pPr indent="457200" algn="just">
              <a:spcBef>
                <a:spcPts val="600"/>
              </a:spcBef>
            </a:pPr>
            <a:endParaRPr lang="pt-BR" sz="1000" dirty="0">
              <a:solidFill>
                <a:schemeClr val="tx1">
                  <a:lumMod val="65000"/>
                  <a:lumOff val="35000"/>
                </a:schemeClr>
              </a:solidFill>
              <a:latin typeface="Montserrat"/>
            </a:endParaRPr>
          </a:p>
        </p:txBody>
      </p:sp>
      <p:sp>
        <p:nvSpPr>
          <p:cNvPr id="5" name="Título 4"/>
          <p:cNvSpPr>
            <a:spLocks noGrp="1"/>
          </p:cNvSpPr>
          <p:nvPr>
            <p:ph type="title"/>
          </p:nvPr>
        </p:nvSpPr>
        <p:spPr/>
        <p:txBody>
          <a:bodyPr/>
          <a:lstStyle/>
          <a:p>
            <a:r>
              <a:rPr lang="pt-BR" b="1" dirty="0"/>
              <a:t>1.8 Objetivos do PMA/DF</a:t>
            </a:r>
          </a:p>
        </p:txBody>
      </p:sp>
      <p:sp>
        <p:nvSpPr>
          <p:cNvPr id="13" name="Retângulo 12"/>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spTree>
    <p:extLst>
      <p:ext uri="{BB962C8B-B14F-4D97-AF65-F5344CB8AC3E}">
        <p14:creationId xmlns:p14="http://schemas.microsoft.com/office/powerpoint/2010/main" val="408427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tângulo 39">
            <a:extLst>
              <a:ext uri="{FF2B5EF4-FFF2-40B4-BE49-F238E27FC236}">
                <a16:creationId xmlns:a16="http://schemas.microsoft.com/office/drawing/2014/main" id="{43933533-9585-4498-BFA2-D45C73D45288}"/>
              </a:ext>
            </a:extLst>
          </p:cNvPr>
          <p:cNvSpPr/>
          <p:nvPr/>
        </p:nvSpPr>
        <p:spPr>
          <a:xfrm>
            <a:off x="3548948" y="3895741"/>
            <a:ext cx="1153680" cy="16825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D32DD2B1-B8A0-4CF2-B63D-2305FE2D80F3}"/>
              </a:ext>
            </a:extLst>
          </p:cNvPr>
          <p:cNvSpPr/>
          <p:nvPr/>
        </p:nvSpPr>
        <p:spPr>
          <a:xfrm>
            <a:off x="3548948" y="3047206"/>
            <a:ext cx="1153680" cy="16825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6" name="Imagem 35" descr="couple-3182675_960_720.png"/>
          <p:cNvPicPr>
            <a:picLocks noChangeAspect="1"/>
          </p:cNvPicPr>
          <p:nvPr/>
        </p:nvPicPr>
        <p:blipFill>
          <a:blip r:embed="rId2" cstate="print"/>
          <a:stretch>
            <a:fillRect/>
          </a:stretch>
        </p:blipFill>
        <p:spPr>
          <a:xfrm>
            <a:off x="723462" y="3979867"/>
            <a:ext cx="2825488" cy="1899904"/>
          </a:xfrm>
          <a:prstGeom prst="rect">
            <a:avLst/>
          </a:prstGeom>
        </p:spPr>
      </p:pic>
      <p:sp>
        <p:nvSpPr>
          <p:cNvPr id="16" name="Retângulo 15"/>
          <p:cNvSpPr/>
          <p:nvPr/>
        </p:nvSpPr>
        <p:spPr>
          <a:xfrm>
            <a:off x="539751" y="1354435"/>
            <a:ext cx="5760560" cy="1692771"/>
          </a:xfrm>
          <a:prstGeom prst="rect">
            <a:avLst/>
          </a:prstGeom>
        </p:spPr>
        <p:txBody>
          <a:bodyPr wrap="square" lIns="0" tIns="0" rIns="0" bIns="0" numCol="1" spcCol="398160">
            <a:spAutoFit/>
          </a:bodyPr>
          <a:lstStyle/>
          <a:p>
            <a:pPr indent="457200" algn="just">
              <a:spcBef>
                <a:spcPts val="600"/>
              </a:spcBef>
            </a:pPr>
            <a:r>
              <a:rPr lang="pt-BR" sz="1000" dirty="0">
                <a:latin typeface="Montserrat"/>
              </a:rPr>
              <a:t> </a:t>
            </a:r>
            <a:r>
              <a:rPr lang="pt-BR" sz="1000" dirty="0">
                <a:solidFill>
                  <a:schemeClr val="tx1">
                    <a:lumMod val="65000"/>
                    <a:lumOff val="35000"/>
                  </a:schemeClr>
                </a:solidFill>
                <a:latin typeface="Montserrat"/>
              </a:rPr>
              <a:t>O Plano de Mobilidade Ativa do Distrito Federal – PMA/DF é um instrumento de planejamento, que visa definir diretrizes e ações estratégicas para o fomento, conforto e segurança dos modos ativos (a pé e por bicicleta). O documento se divide em duas partes.</a:t>
            </a:r>
          </a:p>
          <a:p>
            <a:pPr indent="457200" algn="just">
              <a:spcBef>
                <a:spcPts val="600"/>
              </a:spcBef>
            </a:pPr>
            <a:r>
              <a:rPr lang="pt-BR" sz="1000" dirty="0">
                <a:solidFill>
                  <a:schemeClr val="tx1">
                    <a:lumMod val="65000"/>
                    <a:lumOff val="35000"/>
                  </a:schemeClr>
                </a:solidFill>
                <a:latin typeface="Montserrat"/>
              </a:rPr>
              <a:t>Esta primeira parte (Caderno 1) apresenta os conceitos e legislações relacionados à mobilidade ativa, o contexto da mobilidade no DF, o perfil dos pedestres e ciclistas, algumas questões de segurança pública, que afetam diretamente a forma como as pessoas se deslocam pelo território, além de mencionar diretrizes estratégicas para adaptação da infraestrutura aos pedestres e ciclistas.</a:t>
            </a:r>
          </a:p>
          <a:p>
            <a:pPr indent="457200" algn="just">
              <a:spcBef>
                <a:spcPts val="600"/>
              </a:spcBef>
            </a:pPr>
            <a:r>
              <a:rPr lang="pt-BR" sz="1000" dirty="0">
                <a:solidFill>
                  <a:schemeClr val="tx1">
                    <a:lumMod val="65000"/>
                    <a:lumOff val="35000"/>
                  </a:schemeClr>
                </a:solidFill>
                <a:latin typeface="Montserrat"/>
              </a:rPr>
              <a:t>A segunda parte (Caderno 2) apresentará o diagnóstico do DF e as ações propostas, que estão divididas em : </a:t>
            </a:r>
          </a:p>
        </p:txBody>
      </p:sp>
      <p:pic>
        <p:nvPicPr>
          <p:cNvPr id="111654" name="Picture 38" descr="Resultado de imagem para png silhueta idoso"/>
          <p:cNvPicPr>
            <a:picLocks noChangeAspect="1" noChangeArrowheads="1"/>
          </p:cNvPicPr>
          <p:nvPr/>
        </p:nvPicPr>
        <p:blipFill>
          <a:blip r:embed="rId3" cstate="print">
            <a:lum contrast="10000"/>
          </a:blip>
          <a:srcRect t="11289" r="50000" b="5188"/>
          <a:stretch>
            <a:fillRect/>
          </a:stretch>
        </p:blipFill>
        <p:spPr bwMode="auto">
          <a:xfrm>
            <a:off x="8306702" y="4319691"/>
            <a:ext cx="689947" cy="1636907"/>
          </a:xfrm>
          <a:prstGeom prst="rect">
            <a:avLst/>
          </a:prstGeom>
          <a:noFill/>
        </p:spPr>
      </p:pic>
      <p:pic>
        <p:nvPicPr>
          <p:cNvPr id="111640" name="Picture 24" descr="Imagem relacionada"/>
          <p:cNvPicPr>
            <a:picLocks noChangeAspect="1" noChangeArrowheads="1"/>
          </p:cNvPicPr>
          <p:nvPr/>
        </p:nvPicPr>
        <p:blipFill>
          <a:blip r:embed="rId4" cstate="print"/>
          <a:srcRect/>
          <a:stretch>
            <a:fillRect/>
          </a:stretch>
        </p:blipFill>
        <p:spPr bwMode="auto">
          <a:xfrm flipH="1">
            <a:off x="5637260" y="4420076"/>
            <a:ext cx="898714" cy="1470242"/>
          </a:xfrm>
          <a:prstGeom prst="rect">
            <a:avLst/>
          </a:prstGeom>
          <a:noFill/>
        </p:spPr>
      </p:pic>
      <p:pic>
        <p:nvPicPr>
          <p:cNvPr id="111636" name="Picture 20" descr="Wheelchair by j4p4n"/>
          <p:cNvPicPr>
            <a:picLocks noChangeAspect="1" noChangeArrowheads="1"/>
          </p:cNvPicPr>
          <p:nvPr/>
        </p:nvPicPr>
        <p:blipFill>
          <a:blip r:embed="rId5" cstate="print"/>
          <a:srcRect l="48767"/>
          <a:stretch>
            <a:fillRect/>
          </a:stretch>
        </p:blipFill>
        <p:spPr bwMode="auto">
          <a:xfrm>
            <a:off x="6817530" y="4579154"/>
            <a:ext cx="935008" cy="1291506"/>
          </a:xfrm>
          <a:prstGeom prst="rect">
            <a:avLst/>
          </a:prstGeom>
          <a:noFill/>
        </p:spPr>
      </p:pic>
      <p:sp>
        <p:nvSpPr>
          <p:cNvPr id="111642" name="AutoShape 26" descr="Resultado de imagem para silhueta idoso png"/>
          <p:cNvSpPr>
            <a:spLocks noChangeAspect="1" noChangeArrowheads="1"/>
          </p:cNvSpPr>
          <p:nvPr/>
        </p:nvSpPr>
        <p:spPr bwMode="auto">
          <a:xfrm>
            <a:off x="630773" y="-170798"/>
            <a:ext cx="355611" cy="360368"/>
          </a:xfrm>
          <a:prstGeom prst="rect">
            <a:avLst/>
          </a:prstGeom>
          <a:noFill/>
        </p:spPr>
        <p:txBody>
          <a:bodyPr vert="horz" wrap="square" lIns="101133" tIns="50566" rIns="101133" bIns="50566" numCol="1" anchor="t" anchorCtr="0" compatLnSpc="1">
            <a:prstTxWarp prst="textNoShape">
              <a:avLst/>
            </a:prstTxWarp>
          </a:bodyPr>
          <a:lstStyle/>
          <a:p>
            <a:endParaRPr lang="pt-BR"/>
          </a:p>
        </p:txBody>
      </p:sp>
      <p:sp>
        <p:nvSpPr>
          <p:cNvPr id="111644" name="AutoShape 28" descr="Resultado de imagem para silhueta idoso png"/>
          <p:cNvSpPr>
            <a:spLocks noChangeAspect="1" noChangeArrowheads="1"/>
          </p:cNvSpPr>
          <p:nvPr/>
        </p:nvSpPr>
        <p:spPr bwMode="auto">
          <a:xfrm>
            <a:off x="630773" y="-170798"/>
            <a:ext cx="355611" cy="360368"/>
          </a:xfrm>
          <a:prstGeom prst="rect">
            <a:avLst/>
          </a:prstGeom>
          <a:noFill/>
        </p:spPr>
        <p:txBody>
          <a:bodyPr vert="horz" wrap="square" lIns="101133" tIns="50566" rIns="101133" bIns="50566" numCol="1" anchor="t" anchorCtr="0" compatLnSpc="1">
            <a:prstTxWarp prst="textNoShape">
              <a:avLst/>
            </a:prstTxWarp>
          </a:bodyPr>
          <a:lstStyle/>
          <a:p>
            <a:endParaRPr lang="pt-BR"/>
          </a:p>
        </p:txBody>
      </p:sp>
      <p:sp>
        <p:nvSpPr>
          <p:cNvPr id="111646" name="AutoShape 30" descr="Resultado de imagem para silhueta idoso png"/>
          <p:cNvSpPr>
            <a:spLocks noChangeAspect="1" noChangeArrowheads="1"/>
          </p:cNvSpPr>
          <p:nvPr/>
        </p:nvSpPr>
        <p:spPr bwMode="auto">
          <a:xfrm>
            <a:off x="630773" y="-170798"/>
            <a:ext cx="355611" cy="360368"/>
          </a:xfrm>
          <a:prstGeom prst="rect">
            <a:avLst/>
          </a:prstGeom>
          <a:noFill/>
        </p:spPr>
        <p:txBody>
          <a:bodyPr vert="horz" wrap="square" lIns="101133" tIns="50566" rIns="101133" bIns="50566" numCol="1" anchor="t" anchorCtr="0" compatLnSpc="1">
            <a:prstTxWarp prst="textNoShape">
              <a:avLst/>
            </a:prstTxWarp>
          </a:bodyPr>
          <a:lstStyle/>
          <a:p>
            <a:endParaRPr lang="pt-BR"/>
          </a:p>
        </p:txBody>
      </p:sp>
      <p:pic>
        <p:nvPicPr>
          <p:cNvPr id="30" name="Imagem 29" descr="bici.jpg"/>
          <p:cNvPicPr>
            <a:picLocks noChangeAspect="1"/>
          </p:cNvPicPr>
          <p:nvPr/>
        </p:nvPicPr>
        <p:blipFill>
          <a:blip r:embed="rId6" cstate="print">
            <a:clrChange>
              <a:clrFrom>
                <a:srgbClr val="FFFFFF"/>
              </a:clrFrom>
              <a:clrTo>
                <a:srgbClr val="FFFFFF">
                  <a:alpha val="0"/>
                </a:srgbClr>
              </a:clrTo>
            </a:clrChange>
            <a:lum bright="-10000" contrast="40000"/>
          </a:blip>
          <a:srcRect l="14936" r="8773" b="11769"/>
          <a:stretch>
            <a:fillRect/>
          </a:stretch>
        </p:blipFill>
        <p:spPr>
          <a:xfrm>
            <a:off x="3694763" y="4184135"/>
            <a:ext cx="1890478" cy="1772463"/>
          </a:xfrm>
          <a:prstGeom prst="rect">
            <a:avLst/>
          </a:prstGeom>
        </p:spPr>
      </p:pic>
      <p:sp>
        <p:nvSpPr>
          <p:cNvPr id="42" name="Retângulo 41"/>
          <p:cNvSpPr/>
          <p:nvPr/>
        </p:nvSpPr>
        <p:spPr>
          <a:xfrm>
            <a:off x="536467" y="3150393"/>
            <a:ext cx="1691502" cy="1231106"/>
          </a:xfrm>
          <a:prstGeom prst="rect">
            <a:avLst/>
          </a:prstGeom>
        </p:spPr>
        <p:txBody>
          <a:bodyPr wrap="square" lIns="0" tIns="0" rIns="0" bIns="0">
            <a:spAutoFit/>
          </a:bodyPr>
          <a:lstStyle/>
          <a:p>
            <a:pPr marL="171450" indent="-171450">
              <a:spcBef>
                <a:spcPts val="600"/>
              </a:spcBef>
              <a:buFont typeface="Arial" panose="020B0604020202020204" pitchFamily="34" charset="0"/>
              <a:buChar char="•"/>
            </a:pPr>
            <a:r>
              <a:rPr lang="pt-BR" sz="1000" b="1" dirty="0">
                <a:solidFill>
                  <a:srgbClr val="006BB6"/>
                </a:solidFill>
                <a:latin typeface="Montserrat"/>
              </a:rPr>
              <a:t>Fiscalização;</a:t>
            </a:r>
          </a:p>
          <a:p>
            <a:pPr marL="171450" indent="-171450">
              <a:spcBef>
                <a:spcPts val="600"/>
              </a:spcBef>
              <a:buFont typeface="Arial" panose="020B0604020202020204" pitchFamily="34" charset="0"/>
              <a:buChar char="•"/>
            </a:pPr>
            <a:r>
              <a:rPr lang="pt-BR" sz="1000" b="1" dirty="0">
                <a:solidFill>
                  <a:srgbClr val="006BB6"/>
                </a:solidFill>
                <a:latin typeface="Montserrat"/>
              </a:rPr>
              <a:t>Sinalização;</a:t>
            </a:r>
          </a:p>
          <a:p>
            <a:pPr marL="171450" indent="-171450">
              <a:spcBef>
                <a:spcPts val="600"/>
              </a:spcBef>
              <a:buFont typeface="Arial" panose="020B0604020202020204" pitchFamily="34" charset="0"/>
              <a:buChar char="•"/>
            </a:pPr>
            <a:r>
              <a:rPr lang="pt-BR" sz="1000" b="1" dirty="0">
                <a:solidFill>
                  <a:srgbClr val="006BB6"/>
                </a:solidFill>
                <a:latin typeface="Montserrat"/>
              </a:rPr>
              <a:t>Educação e Comportamento;</a:t>
            </a:r>
          </a:p>
          <a:p>
            <a:pPr marL="171450" indent="-171450">
              <a:spcBef>
                <a:spcPts val="600"/>
              </a:spcBef>
              <a:buFont typeface="Arial" panose="020B0604020202020204" pitchFamily="34" charset="0"/>
              <a:buChar char="•"/>
            </a:pPr>
            <a:r>
              <a:rPr lang="pt-BR" sz="1000" b="1" dirty="0">
                <a:solidFill>
                  <a:srgbClr val="006BB6"/>
                </a:solidFill>
                <a:latin typeface="Montserrat"/>
              </a:rPr>
              <a:t>Participação Social; e</a:t>
            </a:r>
          </a:p>
          <a:p>
            <a:pPr marL="171450" indent="-171450">
              <a:spcBef>
                <a:spcPts val="600"/>
              </a:spcBef>
              <a:buFont typeface="Arial" panose="020B0604020202020204" pitchFamily="34" charset="0"/>
              <a:buChar char="•"/>
            </a:pPr>
            <a:r>
              <a:rPr lang="pt-BR" sz="1000" b="1" dirty="0">
                <a:solidFill>
                  <a:srgbClr val="006BB6"/>
                </a:solidFill>
                <a:latin typeface="Montserrat"/>
              </a:rPr>
              <a:t>Infraestrutura.</a:t>
            </a:r>
          </a:p>
        </p:txBody>
      </p:sp>
      <p:sp>
        <p:nvSpPr>
          <p:cNvPr id="20" name="Retângulo 19"/>
          <p:cNvSpPr/>
          <p:nvPr/>
        </p:nvSpPr>
        <p:spPr>
          <a:xfrm>
            <a:off x="6660356" y="1350170"/>
            <a:ext cx="2520315" cy="4540148"/>
          </a:xfrm>
          <a:prstGeom prst="rect">
            <a:avLst/>
          </a:prstGeom>
          <a:solidFill>
            <a:srgbClr val="006BB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3" name="Título 2"/>
          <p:cNvSpPr>
            <a:spLocks noGrp="1"/>
          </p:cNvSpPr>
          <p:nvPr>
            <p:ph type="title"/>
          </p:nvPr>
        </p:nvSpPr>
        <p:spPr/>
        <p:txBody>
          <a:bodyPr/>
          <a:lstStyle/>
          <a:p>
            <a:r>
              <a:rPr lang="pt-BR" b="1" dirty="0"/>
              <a:t>1.9 Como funciona o PMA?</a:t>
            </a:r>
          </a:p>
        </p:txBody>
      </p:sp>
      <p:sp>
        <p:nvSpPr>
          <p:cNvPr id="21" name="Retângulo 20"/>
          <p:cNvSpPr/>
          <p:nvPr/>
        </p:nvSpPr>
        <p:spPr>
          <a:xfrm>
            <a:off x="944870" y="110858"/>
            <a:ext cx="1000595" cy="295594"/>
          </a:xfrm>
          <a:prstGeom prst="rect">
            <a:avLst/>
          </a:prstGeom>
        </p:spPr>
        <p:txBody>
          <a:bodyPr wrap="none">
            <a:spAutoFit/>
          </a:bodyPr>
          <a:lstStyle/>
          <a:p>
            <a:pPr>
              <a:lnSpc>
                <a:spcPct val="150000"/>
              </a:lnSpc>
            </a:pPr>
            <a:r>
              <a:rPr lang="pt-BR" sz="1000" dirty="0">
                <a:solidFill>
                  <a:srgbClr val="006BB6"/>
                </a:solidFill>
                <a:latin typeface="Montserrat"/>
              </a:rPr>
              <a:t>1. Introdução</a:t>
            </a:r>
          </a:p>
        </p:txBody>
      </p:sp>
      <p:cxnSp>
        <p:nvCxnSpPr>
          <p:cNvPr id="6" name="Conector: Angulado 5">
            <a:extLst>
              <a:ext uri="{FF2B5EF4-FFF2-40B4-BE49-F238E27FC236}">
                <a16:creationId xmlns:a16="http://schemas.microsoft.com/office/drawing/2014/main" id="{117DDBB0-4959-4D93-9A7F-91774A75F7EE}"/>
              </a:ext>
            </a:extLst>
          </p:cNvPr>
          <p:cNvCxnSpPr>
            <a:cxnSpLocks/>
            <a:endCxn id="24" idx="1"/>
          </p:cNvCxnSpPr>
          <p:nvPr/>
        </p:nvCxnSpPr>
        <p:spPr>
          <a:xfrm flipV="1">
            <a:off x="1714500" y="3703794"/>
            <a:ext cx="1834449" cy="615899"/>
          </a:xfrm>
          <a:prstGeom prst="bentConnector3">
            <a:avLst>
              <a:gd name="adj1" fmla="val 50000"/>
            </a:avLst>
          </a:prstGeom>
          <a:ln w="19050">
            <a:solidFill>
              <a:srgbClr val="006BB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tângulo 23">
            <a:extLst>
              <a:ext uri="{FF2B5EF4-FFF2-40B4-BE49-F238E27FC236}">
                <a16:creationId xmlns:a16="http://schemas.microsoft.com/office/drawing/2014/main" id="{59694D73-1558-4D76-B79A-97AC19E55C9E}"/>
              </a:ext>
            </a:extLst>
          </p:cNvPr>
          <p:cNvSpPr/>
          <p:nvPr/>
        </p:nvSpPr>
        <p:spPr>
          <a:xfrm>
            <a:off x="3548949" y="3049769"/>
            <a:ext cx="2751361" cy="1308050"/>
          </a:xfrm>
          <a:prstGeom prst="rect">
            <a:avLst/>
          </a:prstGeom>
          <a:ln w="19050">
            <a:solidFill>
              <a:srgbClr val="006BB6"/>
            </a:solidFill>
            <a:prstDash val="sysDot"/>
          </a:ln>
        </p:spPr>
        <p:txBody>
          <a:bodyPr wrap="square" lIns="54000" tIns="0" rIns="36000" bIns="0">
            <a:spAutoFit/>
          </a:bodyPr>
          <a:lstStyle/>
          <a:p>
            <a:pPr>
              <a:spcBef>
                <a:spcPts val="600"/>
              </a:spcBef>
            </a:pPr>
            <a:r>
              <a:rPr lang="pt-BR" sz="1000" b="1" dirty="0">
                <a:solidFill>
                  <a:schemeClr val="tx1">
                    <a:lumMod val="65000"/>
                    <a:lumOff val="35000"/>
                  </a:schemeClr>
                </a:solidFill>
                <a:latin typeface="Montserrat"/>
              </a:rPr>
              <a:t>Mobilidade a Pé </a:t>
            </a:r>
            <a:r>
              <a:rPr lang="pt-BR" sz="1000" dirty="0">
                <a:solidFill>
                  <a:schemeClr val="tx1">
                    <a:lumMod val="65000"/>
                    <a:lumOff val="35000"/>
                  </a:schemeClr>
                </a:solidFill>
                <a:latin typeface="Montserrat"/>
              </a:rPr>
              <a:t>(rotas acessíveis aos equipamentos públicos; requalificação das áreas centrais; integração/acesso ao transporte público coletivo e ruas completas); e</a:t>
            </a:r>
          </a:p>
          <a:p>
            <a:pPr>
              <a:spcBef>
                <a:spcPts val="600"/>
              </a:spcBef>
            </a:pPr>
            <a:r>
              <a:rPr lang="pt-BR" sz="1000" b="1" dirty="0" err="1">
                <a:solidFill>
                  <a:schemeClr val="tx1">
                    <a:lumMod val="65000"/>
                    <a:lumOff val="35000"/>
                  </a:schemeClr>
                </a:solidFill>
                <a:latin typeface="Montserrat"/>
              </a:rPr>
              <a:t>Ciclomobilidade</a:t>
            </a:r>
            <a:r>
              <a:rPr lang="pt-BR" sz="1000" dirty="0">
                <a:solidFill>
                  <a:schemeClr val="tx1">
                    <a:lumMod val="65000"/>
                    <a:lumOff val="35000"/>
                  </a:schemeClr>
                </a:solidFill>
                <a:latin typeface="Montserrat"/>
              </a:rPr>
              <a:t> (rede cicloviária; sistema de mobilidade ativa compartilhada; bicicletários e </a:t>
            </a:r>
            <a:r>
              <a:rPr lang="pt-BR" sz="1000" dirty="0" err="1">
                <a:solidFill>
                  <a:schemeClr val="tx1">
                    <a:lumMod val="65000"/>
                    <a:lumOff val="35000"/>
                  </a:schemeClr>
                </a:solidFill>
                <a:latin typeface="Montserrat"/>
              </a:rPr>
              <a:t>paraciclos</a:t>
            </a:r>
            <a:r>
              <a:rPr lang="pt-BR" sz="1000" dirty="0">
                <a:solidFill>
                  <a:schemeClr val="tx1">
                    <a:lumMod val="65000"/>
                    <a:lumOff val="35000"/>
                  </a:schemeClr>
                </a:solidFill>
                <a:latin typeface="Montserrat"/>
              </a:rPr>
              <a:t>).</a:t>
            </a:r>
          </a:p>
        </p:txBody>
      </p:sp>
    </p:spTree>
    <p:extLst>
      <p:ext uri="{BB962C8B-B14F-4D97-AF65-F5344CB8AC3E}">
        <p14:creationId xmlns:p14="http://schemas.microsoft.com/office/powerpoint/2010/main" val="2462814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2255765" y="4694892"/>
            <a:ext cx="7015238" cy="547166"/>
          </a:xfrm>
          <a:prstGeom prst="rect">
            <a:avLst/>
          </a:prstGeom>
          <a:noFill/>
          <a:ln>
            <a:noFill/>
          </a:ln>
        </p:spPr>
        <p:txBody>
          <a:bodyPr wrap="square" lIns="101118" tIns="50560" rIns="101118" bIns="50560" rtlCol="0">
            <a:spAutoFit/>
          </a:bodyPr>
          <a:lstStyle/>
          <a:p>
            <a:pPr algn="r">
              <a:lnSpc>
                <a:spcPct val="150000"/>
              </a:lnSpc>
            </a:pPr>
            <a:r>
              <a:rPr lang="pt-BR" sz="2200" b="1" i="1" dirty="0">
                <a:solidFill>
                  <a:srgbClr val="F9DD16"/>
                </a:solidFill>
                <a:latin typeface="Montserrat ExtraBold" pitchFamily="50" charset="0"/>
              </a:rPr>
              <a:t>2. CONTEXTO DA MOBILIDADE ATIVA NO DF</a:t>
            </a:r>
            <a:endParaRPr lang="pt-BR" sz="3500" b="1" i="1" dirty="0">
              <a:solidFill>
                <a:srgbClr val="F9DD16"/>
              </a:solidFill>
              <a:latin typeface="Montserrat ExtraBold" pitchFamily="50" charset="0"/>
            </a:endParaRPr>
          </a:p>
        </p:txBody>
      </p:sp>
      <p:sp>
        <p:nvSpPr>
          <p:cNvPr id="7" name="CaixaDeTexto 6"/>
          <p:cNvSpPr txBox="1"/>
          <p:nvPr/>
        </p:nvSpPr>
        <p:spPr>
          <a:xfrm>
            <a:off x="3683966" y="5222096"/>
            <a:ext cx="5587035" cy="467977"/>
          </a:xfrm>
          <a:prstGeom prst="rect">
            <a:avLst/>
          </a:prstGeom>
          <a:noFill/>
          <a:ln>
            <a:noFill/>
          </a:ln>
        </p:spPr>
        <p:txBody>
          <a:bodyPr wrap="square" lIns="101118" tIns="50560" rIns="101118" bIns="50560" rtlCol="0">
            <a:spAutoFit/>
          </a:bodyPr>
          <a:lstStyle/>
          <a:p>
            <a:pPr algn="r">
              <a:lnSpc>
                <a:spcPct val="150000"/>
              </a:lnSpc>
            </a:pPr>
            <a:r>
              <a:rPr lang="pt-BR" sz="1800" dirty="0">
                <a:solidFill>
                  <a:schemeClr val="bg1"/>
                </a:solidFill>
                <a:latin typeface="Montserrat"/>
              </a:rPr>
              <a:t>2.1 Geografia do Distrito Federal</a:t>
            </a:r>
          </a:p>
        </p:txBody>
      </p:sp>
      <p:cxnSp>
        <p:nvCxnSpPr>
          <p:cNvPr id="9" name="Conector reto 8"/>
          <p:cNvCxnSpPr/>
          <p:nvPr/>
        </p:nvCxnSpPr>
        <p:spPr>
          <a:xfrm>
            <a:off x="0" y="5242058"/>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827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539749" y="2864642"/>
            <a:ext cx="4151413"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p:nvSpPr>
        <p:spPr>
          <a:xfrm>
            <a:off x="539750" y="1322287"/>
            <a:ext cx="4082924" cy="1384995"/>
          </a:xfrm>
          <a:prstGeom prst="rect">
            <a:avLst/>
          </a:prstGeom>
        </p:spPr>
        <p:txBody>
          <a:bodyPr wrap="square" lIns="0" tIns="0" rIns="0" bIns="0" numCol="1" spcCol="320718">
            <a:spAutoFit/>
          </a:bodyPr>
          <a:lstStyle/>
          <a:p>
            <a:pPr indent="457200" algn="just">
              <a:spcBef>
                <a:spcPts val="600"/>
              </a:spcBef>
            </a:pPr>
            <a:r>
              <a:rPr lang="pt-BR" sz="1000" dirty="0">
                <a:solidFill>
                  <a:schemeClr val="tx1">
                    <a:lumMod val="65000"/>
                    <a:lumOff val="35000"/>
                  </a:schemeClr>
                </a:solidFill>
                <a:latin typeface="Montserrat"/>
              </a:rPr>
              <a:t>A estrutura da cidade projetada por Lúcio Costa nos anos 50 teve como condição preeminente a utilização do transporte motorizado. Logo o desenho de Brasília (Plano Piloto) apresenta diversos problemas relativos aos deslocamentos a pé. Entretanto, apesar de ser um consenso que a estrutura da cidade não é perfeita para os deslocamentos de pedestres, ainda existem muitos que discordam e enxergam no desenho modernista da cidade potencial para uma vida pública atraente.</a:t>
            </a:r>
          </a:p>
        </p:txBody>
      </p:sp>
      <p:sp>
        <p:nvSpPr>
          <p:cNvPr id="21" name="Retângulo 20"/>
          <p:cNvSpPr/>
          <p:nvPr/>
        </p:nvSpPr>
        <p:spPr>
          <a:xfrm>
            <a:off x="5423831" y="5447766"/>
            <a:ext cx="3756682" cy="225230"/>
          </a:xfrm>
          <a:prstGeom prst="rect">
            <a:avLst/>
          </a:prstGeom>
        </p:spPr>
        <p:txBody>
          <a:bodyPr wrap="square" lIns="101133" tIns="50566" rIns="101133" bIns="50566">
            <a:spAutoFit/>
          </a:bodyPr>
          <a:lstStyle/>
          <a:p>
            <a:pPr algn="r"/>
            <a:r>
              <a:rPr lang="pt-BR" sz="800" dirty="0" err="1">
                <a:solidFill>
                  <a:schemeClr val="tx1">
                    <a:lumMod val="65000"/>
                    <a:lumOff val="35000"/>
                  </a:schemeClr>
                </a:solidFill>
                <a:latin typeface="Montserrat"/>
              </a:rPr>
              <a:t>Janette</a:t>
            </a:r>
            <a:r>
              <a:rPr lang="pt-BR" sz="800" dirty="0">
                <a:solidFill>
                  <a:schemeClr val="tx1">
                    <a:lumMod val="65000"/>
                    <a:lumOff val="35000"/>
                  </a:schemeClr>
                </a:solidFill>
                <a:latin typeface="Montserrat"/>
              </a:rPr>
              <a:t> </a:t>
            </a:r>
            <a:r>
              <a:rPr lang="pt-BR" sz="800" dirty="0" err="1">
                <a:solidFill>
                  <a:schemeClr val="tx1">
                    <a:lumMod val="65000"/>
                    <a:lumOff val="35000"/>
                  </a:schemeClr>
                </a:solidFill>
                <a:latin typeface="Montserrat"/>
              </a:rPr>
              <a:t>Sadik</a:t>
            </a:r>
            <a:r>
              <a:rPr lang="pt-BR" sz="800" dirty="0">
                <a:solidFill>
                  <a:schemeClr val="tx1">
                    <a:lumMod val="65000"/>
                    <a:lumOff val="35000"/>
                  </a:schemeClr>
                </a:solidFill>
                <a:latin typeface="Montserrat"/>
              </a:rPr>
              <a:t>-Khan (2010). Entrevista para a Plataforma Urbana.</a:t>
            </a:r>
          </a:p>
        </p:txBody>
      </p:sp>
      <p:sp>
        <p:nvSpPr>
          <p:cNvPr id="2" name="Título 1"/>
          <p:cNvSpPr>
            <a:spLocks noGrp="1"/>
          </p:cNvSpPr>
          <p:nvPr>
            <p:ph type="title"/>
          </p:nvPr>
        </p:nvSpPr>
        <p:spPr/>
        <p:txBody>
          <a:bodyPr/>
          <a:lstStyle/>
          <a:p>
            <a:r>
              <a:rPr lang="pt-BR" b="1" dirty="0"/>
              <a:t>2.1 Geografia do Distrito Federal</a:t>
            </a:r>
          </a:p>
        </p:txBody>
      </p:sp>
      <p:sp>
        <p:nvSpPr>
          <p:cNvPr id="24" name="Retângulo 23"/>
          <p:cNvSpPr/>
          <p:nvPr/>
        </p:nvSpPr>
        <p:spPr>
          <a:xfrm>
            <a:off x="5069399" y="1322287"/>
            <a:ext cx="4111113" cy="846386"/>
          </a:xfrm>
          <a:prstGeom prst="rect">
            <a:avLst/>
          </a:prstGeom>
        </p:spPr>
        <p:txBody>
          <a:bodyPr wrap="square" lIns="0" tIns="0" rIns="0" bIns="0" numCol="1" spcCol="320718">
            <a:spAutoFit/>
          </a:bodyPr>
          <a:lstStyle/>
          <a:p>
            <a:pPr indent="457200" algn="just">
              <a:spcBef>
                <a:spcPts val="600"/>
              </a:spcBef>
            </a:pPr>
            <a:r>
              <a:rPr lang="pt-BR" sz="1000" dirty="0">
                <a:solidFill>
                  <a:schemeClr val="tx1">
                    <a:lumMod val="65000"/>
                    <a:lumOff val="35000"/>
                  </a:schemeClr>
                </a:solidFill>
                <a:latin typeface="Montserrat"/>
              </a:rPr>
              <a:t>O objetivo de apresentar um diagnóstico é identificar os obstáculos para o planejamento da mobilidade a pé de forma inclusiva e identificar os locais considerados prioritários para intervenção.</a:t>
            </a:r>
          </a:p>
          <a:p>
            <a:pPr indent="457200" algn="just">
              <a:spcBef>
                <a:spcPts val="600"/>
              </a:spcBef>
            </a:pPr>
            <a:endParaRPr lang="pt-BR" sz="1000" dirty="0">
              <a:solidFill>
                <a:schemeClr val="tx1">
                  <a:lumMod val="65000"/>
                  <a:lumOff val="35000"/>
                </a:schemeClr>
              </a:solidFill>
              <a:latin typeface="Montserrat"/>
            </a:endParaRPr>
          </a:p>
        </p:txBody>
      </p:sp>
      <p:sp>
        <p:nvSpPr>
          <p:cNvPr id="14" name="Retângulo 13"/>
          <p:cNvSpPr/>
          <p:nvPr/>
        </p:nvSpPr>
        <p:spPr>
          <a:xfrm>
            <a:off x="528537" y="3200100"/>
            <a:ext cx="4140200" cy="1641002"/>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101133" tIns="50566" rIns="101133" bIns="50566">
            <a:spAutoFit/>
          </a:bodyPr>
          <a:lstStyle/>
          <a:p>
            <a:pPr indent="457200" algn="just">
              <a:spcBef>
                <a:spcPts val="600"/>
              </a:spcBef>
            </a:pPr>
            <a:r>
              <a:rPr lang="pt-BR" sz="1000" i="1" dirty="0">
                <a:solidFill>
                  <a:schemeClr val="tx1">
                    <a:lumMod val="65000"/>
                    <a:lumOff val="35000"/>
                  </a:schemeClr>
                </a:solidFill>
                <a:latin typeface="Montserrat"/>
              </a:rPr>
              <a:t>“Vista do ar, Brasília é uma linda composição [...]. No entanto, a cidade é uma catástrofe no nível do observador. Os espaços da cidade são muito grandes e amorfos, ruas são muito largas, calçadas e trajetos são muito longos e retos. As grandes áreas verdes são cortadas por trilhas de pedestres mostrando como os habitantes votaram com seus pés em protesto ao plano rígido e formal da cidade. Se você não estiver em um avião ou helicóptero ou carro – e a maioria das pessoas que vive em Brasília não está – não há muito com que se alegrar.”</a:t>
            </a:r>
          </a:p>
        </p:txBody>
      </p:sp>
      <p:sp>
        <p:nvSpPr>
          <p:cNvPr id="15" name="Retângulo 14"/>
          <p:cNvSpPr/>
          <p:nvPr/>
        </p:nvSpPr>
        <p:spPr>
          <a:xfrm>
            <a:off x="946310" y="4841102"/>
            <a:ext cx="3722427" cy="225230"/>
          </a:xfrm>
          <a:prstGeom prst="rect">
            <a:avLst/>
          </a:prstGeom>
        </p:spPr>
        <p:txBody>
          <a:bodyPr wrap="square" lIns="101133" tIns="50566" rIns="101133" bIns="50566">
            <a:spAutoFit/>
          </a:bodyPr>
          <a:lstStyle/>
          <a:p>
            <a:pPr algn="r"/>
            <a:r>
              <a:rPr lang="pt-BR" sz="800" dirty="0">
                <a:solidFill>
                  <a:schemeClr val="tx1">
                    <a:lumMod val="65000"/>
                    <a:lumOff val="35000"/>
                  </a:schemeClr>
                </a:solidFill>
                <a:latin typeface="Montserrat"/>
              </a:rPr>
              <a:t>GEHL (2010). Cidade Para Pessoas</a:t>
            </a:r>
          </a:p>
        </p:txBody>
      </p:sp>
      <p:sp>
        <p:nvSpPr>
          <p:cNvPr id="16" name="Retângulo 15"/>
          <p:cNvSpPr/>
          <p:nvPr/>
        </p:nvSpPr>
        <p:spPr>
          <a:xfrm>
            <a:off x="5040312" y="2078824"/>
            <a:ext cx="4140200" cy="3287393"/>
          </a:xfrm>
          <a:prstGeom prst="rect">
            <a:avLst/>
          </a:prstGeom>
          <a:solidFill>
            <a:srgbClr val="006BB6"/>
          </a:solidFill>
          <a:ln w="19050" cmpd="sng">
            <a:noFill/>
            <a:prstDash val="solid"/>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180000" tIns="180000" rIns="180000" bIns="180000">
            <a:spAutoFit/>
          </a:bodyPr>
          <a:lstStyle/>
          <a:p>
            <a:pPr indent="457200" algn="just">
              <a:spcBef>
                <a:spcPts val="600"/>
              </a:spcBef>
            </a:pPr>
            <a:r>
              <a:rPr lang="pt-BR" sz="1000" i="1" dirty="0">
                <a:solidFill>
                  <a:schemeClr val="bg1"/>
                </a:solidFill>
                <a:latin typeface="Montserrat"/>
              </a:rPr>
              <a:t>“Eu acho que todas as cidades são diferentes. Não há receita mágica e os projetos devem ser adaptados a cada caso. O que eu acredito é que há muitas lições a serem aprendidas, especialmente em termos de priorizar o espaço da rua. Em NY, por exemplo, não podemos triplicar nossa rede de ruas. O que temos que fazer é otimizar o uso das ruas existentes. Na verdade, o caso da Broadway que tomamos como projeto de melhoria de estradas. Porque Broadway corresponde a uma diagonal que corta a grade da cidade, Broadway para se reconectar à rede da cidade poderia começar a melhorar o fluxo de tráfego, juntamente com a criação de 3 acres (1,2 hectares) de espaço público para os pedestres. Atualmente, temos 340 mil pessoas andando na </a:t>
            </a:r>
            <a:r>
              <a:rPr lang="pt-BR" sz="1000" dirty="0">
                <a:solidFill>
                  <a:schemeClr val="bg1"/>
                </a:solidFill>
                <a:latin typeface="Montserrat"/>
              </a:rPr>
              <a:t>Times Square </a:t>
            </a:r>
            <a:r>
              <a:rPr lang="pt-BR" sz="1000" i="1" dirty="0">
                <a:solidFill>
                  <a:schemeClr val="bg1"/>
                </a:solidFill>
                <a:latin typeface="Montserrat"/>
              </a:rPr>
              <a:t>diariamente, que antes da nossa intervenção ocupada apenas 10% da superfície da rua, enquanto os restantes 90% estava sendo usado por carros. O que estamos fazendo é basicamente ajustar o relacionamento entre pedestres e carros.”</a:t>
            </a:r>
          </a:p>
        </p:txBody>
      </p:sp>
      <p:sp>
        <p:nvSpPr>
          <p:cNvPr id="25" name="Retângulo 24"/>
          <p:cNvSpPr/>
          <p:nvPr/>
        </p:nvSpPr>
        <p:spPr>
          <a:xfrm>
            <a:off x="899836" y="2936080"/>
            <a:ext cx="3780114" cy="153888"/>
          </a:xfrm>
          <a:prstGeom prst="rect">
            <a:avLst/>
          </a:prstGeom>
        </p:spPr>
        <p:txBody>
          <a:bodyPr wrap="square" lIns="0" tIns="0" rIns="0" bIns="0" numCol="1" spcCol="320718">
            <a:spAutoFit/>
          </a:bodyPr>
          <a:lstStyle/>
          <a:p>
            <a:pPr algn="just"/>
            <a:r>
              <a:rPr lang="pt-BR" sz="1000" b="1" dirty="0">
                <a:solidFill>
                  <a:schemeClr val="tx1">
                    <a:lumMod val="65000"/>
                    <a:lumOff val="35000"/>
                  </a:schemeClr>
                </a:solidFill>
                <a:latin typeface="Montserrat"/>
              </a:rPr>
              <a:t>Brasília e a Mobilidade a Pé</a:t>
            </a:r>
          </a:p>
        </p:txBody>
      </p:sp>
      <p:sp>
        <p:nvSpPr>
          <p:cNvPr id="3" name="Retângulo 2"/>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
        <p:nvSpPr>
          <p:cNvPr id="12" name="Retângulo 11"/>
          <p:cNvSpPr/>
          <p:nvPr/>
        </p:nvSpPr>
        <p:spPr>
          <a:xfrm>
            <a:off x="539750" y="5211331"/>
            <a:ext cx="4151413" cy="461665"/>
          </a:xfrm>
          <a:prstGeom prst="rect">
            <a:avLst/>
          </a:prstGeom>
        </p:spPr>
        <p:txBody>
          <a:bodyPr wrap="square" lIns="0" tIns="0" rIns="0" bIns="0" numCol="1" spcCol="320718">
            <a:spAutoFit/>
          </a:bodyPr>
          <a:lstStyle/>
          <a:p>
            <a:pPr indent="457200" algn="just">
              <a:spcBef>
                <a:spcPts val="600"/>
              </a:spcBef>
            </a:pPr>
            <a:r>
              <a:rPr lang="pt-BR" sz="1000" kern="0" dirty="0">
                <a:solidFill>
                  <a:schemeClr val="tx1">
                    <a:lumMod val="65000"/>
                    <a:lumOff val="35000"/>
                  </a:schemeClr>
                </a:solidFill>
                <a:latin typeface="Montserrat"/>
              </a:rPr>
              <a:t>A </a:t>
            </a:r>
            <a:r>
              <a:rPr lang="pt-BR" sz="1000" kern="0" dirty="0" err="1">
                <a:solidFill>
                  <a:schemeClr val="tx1">
                    <a:lumMod val="65000"/>
                    <a:lumOff val="35000"/>
                  </a:schemeClr>
                </a:solidFill>
                <a:latin typeface="Montserrat"/>
              </a:rPr>
              <a:t>infraestrutura</a:t>
            </a:r>
            <a:r>
              <a:rPr lang="pt-BR" sz="1000" kern="0" dirty="0">
                <a:solidFill>
                  <a:schemeClr val="tx1">
                    <a:lumMod val="65000"/>
                    <a:lumOff val="35000"/>
                  </a:schemeClr>
                </a:solidFill>
                <a:latin typeface="Montserrat"/>
              </a:rPr>
              <a:t> de mobilidade a pé compreende todo espaço público passível de caminhada como: calçadas, parques, praças, entre outros. </a:t>
            </a:r>
          </a:p>
        </p:txBody>
      </p:sp>
    </p:spTree>
    <p:extLst>
      <p:ext uri="{BB962C8B-B14F-4D97-AF65-F5344CB8AC3E}">
        <p14:creationId xmlns:p14="http://schemas.microsoft.com/office/powerpoint/2010/main" val="4084271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https://robinson-im-netz.de/wp-content/uploads/2016/05/Wissen-L%C3%A4nderinfo-Brasilien-Nasa-KNH71250-1-e1466590016259.jpg"/>
          <p:cNvPicPr>
            <a:picLocks noChangeAspect="1" noChangeArrowheads="1"/>
          </p:cNvPicPr>
          <p:nvPr/>
        </p:nvPicPr>
        <p:blipFill rotWithShape="1">
          <a:blip r:embed="rId2" cstate="print"/>
          <a:srcRect l="18456" t="1535" r="10353" b="-722"/>
          <a:stretch/>
        </p:blipFill>
        <p:spPr bwMode="auto">
          <a:xfrm>
            <a:off x="1738215" y="1353528"/>
            <a:ext cx="7442298" cy="4725824"/>
          </a:xfrm>
          <a:prstGeom prst="rect">
            <a:avLst/>
          </a:prstGeom>
          <a:noFill/>
        </p:spPr>
      </p:pic>
      <p:sp>
        <p:nvSpPr>
          <p:cNvPr id="16" name="Retângulo 15"/>
          <p:cNvSpPr/>
          <p:nvPr/>
        </p:nvSpPr>
        <p:spPr>
          <a:xfrm>
            <a:off x="7360461" y="1353528"/>
            <a:ext cx="1779306" cy="225230"/>
          </a:xfrm>
          <a:prstGeom prst="rect">
            <a:avLst/>
          </a:prstGeom>
        </p:spPr>
        <p:txBody>
          <a:bodyPr wrap="square" lIns="101133" tIns="50566" rIns="101133" bIns="50566">
            <a:spAutoFit/>
          </a:bodyPr>
          <a:lstStyle/>
          <a:p>
            <a:pPr algn="r"/>
            <a:r>
              <a:rPr lang="pt-BR" sz="800" dirty="0">
                <a:solidFill>
                  <a:schemeClr val="bg1"/>
                </a:solidFill>
                <a:latin typeface="Montserrat"/>
              </a:rPr>
              <a:t>Fonte: Google  </a:t>
            </a:r>
            <a:r>
              <a:rPr lang="pt-BR" sz="800" dirty="0" err="1">
                <a:solidFill>
                  <a:schemeClr val="bg1"/>
                </a:solidFill>
                <a:latin typeface="Montserrat"/>
              </a:rPr>
              <a:t>Maps</a:t>
            </a:r>
            <a:endParaRPr lang="pt-BR" sz="800" dirty="0">
              <a:solidFill>
                <a:schemeClr val="bg1"/>
              </a:solidFill>
              <a:latin typeface="Montserrat"/>
            </a:endParaRPr>
          </a:p>
        </p:txBody>
      </p:sp>
      <p:sp>
        <p:nvSpPr>
          <p:cNvPr id="13" name="Retângulo 12"/>
          <p:cNvSpPr/>
          <p:nvPr/>
        </p:nvSpPr>
        <p:spPr>
          <a:xfrm>
            <a:off x="539750" y="1451862"/>
            <a:ext cx="2248679" cy="2933664"/>
          </a:xfrm>
          <a:prstGeom prst="rect">
            <a:avLst/>
          </a:prstGeom>
          <a:solidFill>
            <a:srgbClr val="006BB6">
              <a:alpha val="88000"/>
            </a:srgbClr>
          </a:solidFill>
          <a:ln w="12700">
            <a:solidFill>
              <a:srgbClr val="BCC01A"/>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101133" tIns="50566" rIns="101133" bIns="50566">
            <a:spAutoFit/>
          </a:bodyPr>
          <a:lstStyle/>
          <a:p>
            <a:pPr indent="457200">
              <a:spcBef>
                <a:spcPts val="600"/>
              </a:spcBef>
            </a:pPr>
            <a:endParaRPr lang="pt-BR" sz="1000" i="1" dirty="0">
              <a:solidFill>
                <a:schemeClr val="bg1"/>
              </a:solidFill>
              <a:latin typeface="Montserrat"/>
            </a:endParaRPr>
          </a:p>
          <a:p>
            <a:pPr algn="ctr">
              <a:spcBef>
                <a:spcPts val="600"/>
              </a:spcBef>
            </a:pPr>
            <a:r>
              <a:rPr lang="pt-BR" sz="1000" i="1" dirty="0">
                <a:solidFill>
                  <a:schemeClr val="bg1"/>
                </a:solidFill>
                <a:latin typeface="Montserrat"/>
              </a:rPr>
              <a:t>“Cidade planejada para o trabalho ordenado e eficiente, mas ao mesmo tempo cidade viva e aprazível, própria ao devaneio e à especulação intelectual, capaz de tornar-se, com o tempo, além de centro de governo e administração, num foco de cultura dos mais lúcidos e sensíveis do pais. “</a:t>
            </a:r>
          </a:p>
          <a:p>
            <a:pPr indent="457200">
              <a:spcBef>
                <a:spcPts val="600"/>
              </a:spcBef>
            </a:pPr>
            <a:endParaRPr lang="pt-BR" sz="1000" i="1" dirty="0">
              <a:solidFill>
                <a:schemeClr val="bg1"/>
              </a:solidFill>
              <a:latin typeface="Montserrat"/>
            </a:endParaRPr>
          </a:p>
          <a:p>
            <a:pPr indent="457200" algn="r">
              <a:spcBef>
                <a:spcPts val="600"/>
              </a:spcBef>
            </a:pPr>
            <a:r>
              <a:rPr lang="pt-BR" sz="800" dirty="0">
                <a:solidFill>
                  <a:schemeClr val="bg1"/>
                </a:solidFill>
                <a:latin typeface="Montserrat"/>
              </a:rPr>
              <a:t>COSTA (1956).  Relatório do Plano Piloto</a:t>
            </a:r>
          </a:p>
          <a:p>
            <a:pPr indent="457200" algn="r">
              <a:spcBef>
                <a:spcPts val="600"/>
              </a:spcBef>
            </a:pPr>
            <a:endParaRPr lang="pt-BR" sz="800" i="1" dirty="0">
              <a:solidFill>
                <a:schemeClr val="bg1"/>
              </a:solidFill>
              <a:latin typeface="Montserrat"/>
            </a:endParaRPr>
          </a:p>
        </p:txBody>
      </p:sp>
      <p:sp>
        <p:nvSpPr>
          <p:cNvPr id="2" name="Título 1"/>
          <p:cNvSpPr>
            <a:spLocks noGrp="1"/>
          </p:cNvSpPr>
          <p:nvPr>
            <p:ph type="title"/>
          </p:nvPr>
        </p:nvSpPr>
        <p:spPr/>
        <p:txBody>
          <a:bodyPr/>
          <a:lstStyle/>
          <a:p>
            <a:r>
              <a:rPr lang="pt-BR" b="1" dirty="0"/>
              <a:t>2.1 Geografia do Distrito Federal</a:t>
            </a:r>
          </a:p>
        </p:txBody>
      </p:sp>
      <p:sp>
        <p:nvSpPr>
          <p:cNvPr id="8" name="Retângulo 7"/>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extLst>
      <p:ext uri="{BB962C8B-B14F-4D97-AF65-F5344CB8AC3E}">
        <p14:creationId xmlns:p14="http://schemas.microsoft.com/office/powerpoint/2010/main" val="306643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539750" y="1350963"/>
            <a:ext cx="8640763"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458086" y="5476940"/>
            <a:ext cx="3722427" cy="225230"/>
          </a:xfrm>
          <a:prstGeom prst="rect">
            <a:avLst/>
          </a:prstGeom>
        </p:spPr>
        <p:txBody>
          <a:bodyPr wrap="square" lIns="101133" tIns="50566" rIns="101133" bIns="50566">
            <a:spAutoFit/>
          </a:bodyPr>
          <a:lstStyle/>
          <a:p>
            <a:pPr algn="r"/>
            <a:r>
              <a:rPr lang="pt-BR" sz="800" dirty="0">
                <a:solidFill>
                  <a:schemeClr val="tx1">
                    <a:lumMod val="65000"/>
                    <a:lumOff val="35000"/>
                  </a:schemeClr>
                </a:solidFill>
                <a:latin typeface="Montserrat"/>
              </a:rPr>
              <a:t>Fonte: Diagnóstico da Mobilidade a Pé (SEMOB, 2017)</a:t>
            </a:r>
          </a:p>
        </p:txBody>
      </p:sp>
      <p:sp>
        <p:nvSpPr>
          <p:cNvPr id="23" name="Retângulo 22"/>
          <p:cNvSpPr/>
          <p:nvPr/>
        </p:nvSpPr>
        <p:spPr>
          <a:xfrm>
            <a:off x="539750" y="1435882"/>
            <a:ext cx="8640763" cy="615553"/>
          </a:xfrm>
          <a:prstGeom prst="rect">
            <a:avLst/>
          </a:prstGeom>
          <a:ln>
            <a:noFill/>
            <a:prstDash val="sysDot"/>
          </a:ln>
        </p:spPr>
        <p:txBody>
          <a:bodyPr wrap="square" lIns="108000" tIns="0" rIns="0" bIns="0">
            <a:spAutoFit/>
          </a:bodyPr>
          <a:lstStyle/>
          <a:p>
            <a:pPr algn="just"/>
            <a:r>
              <a:rPr lang="pt-BR" sz="1000" b="1" dirty="0">
                <a:solidFill>
                  <a:schemeClr val="tx1">
                    <a:lumMod val="65000"/>
                    <a:lumOff val="35000"/>
                  </a:schemeClr>
                </a:solidFill>
                <a:latin typeface="Montserrat"/>
              </a:rPr>
              <a:t>Análise Macro da Infraestrutura</a:t>
            </a:r>
            <a:endParaRPr lang="pt-BR" sz="1000" dirty="0">
              <a:solidFill>
                <a:schemeClr val="tx1">
                  <a:lumMod val="65000"/>
                  <a:lumOff val="35000"/>
                </a:schemeClr>
              </a:solidFill>
              <a:latin typeface="Montserrat"/>
            </a:endParaRPr>
          </a:p>
          <a:p>
            <a:pPr algn="just"/>
            <a:endParaRPr lang="pt-BR" sz="1000" dirty="0">
              <a:solidFill>
                <a:schemeClr val="tx1">
                  <a:lumMod val="65000"/>
                  <a:lumOff val="35000"/>
                </a:schemeClr>
              </a:solidFill>
              <a:latin typeface="Montserrat"/>
            </a:endParaRPr>
          </a:p>
          <a:p>
            <a:pPr algn="just"/>
            <a:r>
              <a:rPr lang="pt-BR" sz="1000" b="1" dirty="0">
                <a:solidFill>
                  <a:schemeClr val="tx1">
                    <a:lumMod val="65000"/>
                    <a:lumOff val="35000"/>
                  </a:schemeClr>
                </a:solidFill>
                <a:latin typeface="Montserrat"/>
              </a:rPr>
              <a:t>Algumas conclusões, da análise macro da infraestrutura de mobilidade ativa no DF em 2017, serão apresentadas nas próximas páginas</a:t>
            </a:r>
            <a:r>
              <a:rPr lang="pt-BR" sz="1000" dirty="0">
                <a:solidFill>
                  <a:schemeClr val="tx1">
                    <a:lumMod val="65000"/>
                    <a:lumOff val="35000"/>
                  </a:schemeClr>
                </a:solidFill>
                <a:latin typeface="Montserrat"/>
              </a:rPr>
              <a:t>. </a:t>
            </a:r>
          </a:p>
        </p:txBody>
      </p:sp>
      <p:sp>
        <p:nvSpPr>
          <p:cNvPr id="2" name="Título 1"/>
          <p:cNvSpPr>
            <a:spLocks noGrp="1"/>
          </p:cNvSpPr>
          <p:nvPr>
            <p:ph type="title"/>
          </p:nvPr>
        </p:nvSpPr>
        <p:spPr/>
        <p:txBody>
          <a:bodyPr/>
          <a:lstStyle/>
          <a:p>
            <a:r>
              <a:rPr lang="pt-BR" b="1" dirty="0"/>
              <a:t>2.1 Geografia do Distrito Federal</a:t>
            </a:r>
          </a:p>
        </p:txBody>
      </p:sp>
      <p:sp>
        <p:nvSpPr>
          <p:cNvPr id="19" name="Retângulo 18"/>
          <p:cNvSpPr/>
          <p:nvPr/>
        </p:nvSpPr>
        <p:spPr>
          <a:xfrm>
            <a:off x="539751" y="2287206"/>
            <a:ext cx="4140200" cy="3077766"/>
          </a:xfrm>
          <a:prstGeom prst="rect">
            <a:avLst/>
          </a:prstGeom>
        </p:spPr>
        <p:txBody>
          <a:bodyPr wrap="square" lIns="0" tIns="0" rIns="0" bIns="0">
            <a:spAutoFit/>
          </a:bodyPr>
          <a:lstStyle/>
          <a:p>
            <a:pPr indent="457200" algn="just">
              <a:spcBef>
                <a:spcPts val="600"/>
              </a:spcBef>
            </a:pPr>
            <a:r>
              <a:rPr lang="pt-BR" sz="1000" dirty="0">
                <a:solidFill>
                  <a:schemeClr val="tx1">
                    <a:lumMod val="65000"/>
                    <a:lumOff val="35000"/>
                  </a:schemeClr>
                </a:solidFill>
                <a:latin typeface="Montserrat"/>
              </a:rPr>
              <a:t>Observando os aspectos da configuração urbana, </a:t>
            </a:r>
            <a:r>
              <a:rPr lang="pt-BR" sz="1000" dirty="0" err="1">
                <a:solidFill>
                  <a:schemeClr val="tx1">
                    <a:lumMod val="65000"/>
                    <a:lumOff val="35000"/>
                  </a:schemeClr>
                </a:solidFill>
                <a:latin typeface="Montserrat"/>
              </a:rPr>
              <a:t>caracte-rísticas</a:t>
            </a:r>
            <a:r>
              <a:rPr lang="pt-BR" sz="1000" dirty="0">
                <a:solidFill>
                  <a:schemeClr val="tx1">
                    <a:lumMod val="65000"/>
                    <a:lumOff val="35000"/>
                  </a:schemeClr>
                </a:solidFill>
                <a:latin typeface="Montserrat"/>
              </a:rPr>
              <a:t> do espaço construído, os usos e a paisagem do DF, foi ativa.</a:t>
            </a:r>
          </a:p>
          <a:p>
            <a:pPr indent="457200" algn="just">
              <a:spcBef>
                <a:spcPts val="600"/>
              </a:spcBef>
            </a:pPr>
            <a:r>
              <a:rPr lang="pt-BR" sz="1000" b="1" dirty="0">
                <a:solidFill>
                  <a:schemeClr val="tx1">
                    <a:lumMod val="65000"/>
                    <a:lumOff val="35000"/>
                  </a:schemeClr>
                </a:solidFill>
                <a:latin typeface="Montserrat"/>
              </a:rPr>
              <a:t>Estrutura Urbana </a:t>
            </a:r>
            <a:r>
              <a:rPr lang="pt-BR" sz="1000" dirty="0">
                <a:solidFill>
                  <a:schemeClr val="tx1">
                    <a:lumMod val="65000"/>
                    <a:lumOff val="35000"/>
                  </a:schemeClr>
                </a:solidFill>
                <a:latin typeface="Montserrat"/>
              </a:rPr>
              <a:t>possível identificar alguns dos principais desafios e avanços estruturais a fim de planejar a mobilidade </a:t>
            </a:r>
            <a:endParaRPr lang="pt-BR" sz="1000" b="1" dirty="0">
              <a:solidFill>
                <a:schemeClr val="tx1">
                  <a:lumMod val="65000"/>
                  <a:lumOff val="35000"/>
                </a:schemeClr>
              </a:solidFill>
              <a:latin typeface="Montserrat"/>
            </a:endParaRPr>
          </a:p>
          <a:p>
            <a:pPr marL="189624" indent="45720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Em síntese, no que concerne a estrutura urbana, pode-se concluir que a malha urbana do DF constitui um território de contínua urbanização, resultado de expansão do núcleo fundador da cidade em direção a periferia de forma dispersa e extensiva. Esse padrão de ocupação é muito difícil de ser rompido, pois envolve, além dos aspectos relacionados ao tombamento da área central do DF e áreas de preservação ambiental intersticiais à ocupação urbana, aspectos relacionados ao acesso ao solo urbano pela população menos abonada. Tal aspecto é um grande desafio não apenas para a mobilidade de pedestres como para a mobilidade de forma geral, pois gera mais e maiores deslocamentos em modo motorizado. </a:t>
            </a:r>
          </a:p>
        </p:txBody>
      </p:sp>
      <p:sp>
        <p:nvSpPr>
          <p:cNvPr id="20" name="Retângulo 19"/>
          <p:cNvSpPr/>
          <p:nvPr/>
        </p:nvSpPr>
        <p:spPr>
          <a:xfrm>
            <a:off x="5040313" y="2304459"/>
            <a:ext cx="4140200" cy="3077766"/>
          </a:xfrm>
          <a:prstGeom prst="rect">
            <a:avLst/>
          </a:prstGeom>
        </p:spPr>
        <p:txBody>
          <a:bodyPr wrap="square" lIns="0" tIns="0" rIns="0" bIns="0">
            <a:spAutoFit/>
          </a:bodyPr>
          <a:lstStyle/>
          <a:p>
            <a:pPr marL="180975" indent="952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A cidade possui características de </a:t>
            </a:r>
            <a:r>
              <a:rPr lang="pt-BR" sz="1000" dirty="0" err="1">
                <a:solidFill>
                  <a:schemeClr val="tx1">
                    <a:lumMod val="65000"/>
                    <a:lumOff val="35000"/>
                  </a:schemeClr>
                </a:solidFill>
                <a:latin typeface="Montserrat"/>
              </a:rPr>
              <a:t>monofun-cionalidade</a:t>
            </a:r>
            <a:r>
              <a:rPr lang="pt-BR" sz="1000" dirty="0">
                <a:solidFill>
                  <a:schemeClr val="tx1">
                    <a:lumMod val="65000"/>
                    <a:lumOff val="35000"/>
                  </a:schemeClr>
                </a:solidFill>
                <a:latin typeface="Montserrat"/>
              </a:rPr>
              <a:t>, majoritariamente composta por áreas com residências unifamiliares e pouquíssimas áreas mistas. Observa-se a baixa densidade de ocupação de áreas consolidadas, como o centro por exemplo. Tal característica evidencia a ineficiência e gera </a:t>
            </a:r>
            <a:r>
              <a:rPr lang="pt-BR" sz="1000" dirty="0" err="1">
                <a:solidFill>
                  <a:schemeClr val="tx1">
                    <a:lumMod val="65000"/>
                    <a:lumOff val="35000"/>
                  </a:schemeClr>
                </a:solidFill>
                <a:latin typeface="Montserrat"/>
              </a:rPr>
              <a:t>sobrecustos</a:t>
            </a:r>
            <a:r>
              <a:rPr lang="pt-BR" sz="1000" dirty="0">
                <a:solidFill>
                  <a:schemeClr val="tx1">
                    <a:lumMod val="65000"/>
                    <a:lumOff val="35000"/>
                  </a:schemeClr>
                </a:solidFill>
                <a:latin typeface="Montserrat"/>
              </a:rPr>
              <a:t> na infraestrutura urbana; </a:t>
            </a:r>
          </a:p>
          <a:p>
            <a:pPr marL="180975" indent="952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Por outro lado, se o adensamento das áreas é desejável, deve-se observar que os lançamentos imobiliários do tipo habitacionais </a:t>
            </a:r>
            <a:r>
              <a:rPr lang="pt-BR" sz="1000" dirty="0" err="1">
                <a:solidFill>
                  <a:schemeClr val="tx1">
                    <a:lumMod val="65000"/>
                    <a:lumOff val="35000"/>
                  </a:schemeClr>
                </a:solidFill>
                <a:latin typeface="Montserrat"/>
              </a:rPr>
              <a:t>multifamiliar</a:t>
            </a:r>
            <a:r>
              <a:rPr lang="pt-BR" sz="1000" dirty="0">
                <a:solidFill>
                  <a:schemeClr val="tx1">
                    <a:lumMod val="65000"/>
                    <a:lumOff val="35000"/>
                  </a:schemeClr>
                </a:solidFill>
                <a:latin typeface="Montserrat"/>
              </a:rPr>
              <a:t> em edificações verticais aparecem no território ocupando lotes grandes com mais de 1.200m². Este tipo de empreendimento deve ser evitado. Se por um lado a densidade populacional gerada por estes empreendimentos cria uma oportunidade para a mobilidade sustentável, as implantações em grandes lotes podem gerar a baixa conectividade do território prejudicando a </a:t>
            </a:r>
            <a:r>
              <a:rPr lang="pt-BR" sz="1000" dirty="0" err="1">
                <a:solidFill>
                  <a:schemeClr val="tx1">
                    <a:lumMod val="65000"/>
                    <a:lumOff val="35000"/>
                  </a:schemeClr>
                </a:solidFill>
                <a:latin typeface="Montserrat"/>
              </a:rPr>
              <a:t>caminhabilidade</a:t>
            </a:r>
            <a:r>
              <a:rPr lang="pt-BR" sz="1000" dirty="0">
                <a:solidFill>
                  <a:schemeClr val="tx1">
                    <a:lumMod val="65000"/>
                    <a:lumOff val="35000"/>
                  </a:schemeClr>
                </a:solidFill>
                <a:latin typeface="Montserrat"/>
              </a:rPr>
              <a:t>. </a:t>
            </a:r>
          </a:p>
          <a:p>
            <a:pPr indent="457200" algn="just">
              <a:spcBef>
                <a:spcPts val="600"/>
              </a:spcBef>
            </a:pPr>
            <a:r>
              <a:rPr lang="pt-BR" sz="1000" dirty="0">
                <a:solidFill>
                  <a:schemeClr val="tx1">
                    <a:lumMod val="65000"/>
                    <a:lumOff val="35000"/>
                  </a:schemeClr>
                </a:solidFill>
                <a:latin typeface="Montserrat"/>
              </a:rPr>
              <a:t>A seguir será apresentado o mapa da densidade  populacional do DF em 2017.</a:t>
            </a:r>
          </a:p>
        </p:txBody>
      </p:sp>
      <p:sp>
        <p:nvSpPr>
          <p:cNvPr id="9" name="Retângulo 8"/>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4829" y="1406138"/>
            <a:ext cx="6505178" cy="4291370"/>
          </a:xfrm>
          <a:prstGeom prst="rect">
            <a:avLst/>
          </a:prstGeom>
          <a:noFill/>
          <a:ln w="9525">
            <a:noFill/>
            <a:miter lim="800000"/>
            <a:headEnd/>
            <a:tailEnd/>
          </a:ln>
          <a:effectLst/>
        </p:spPr>
      </p:pic>
      <p:sp>
        <p:nvSpPr>
          <p:cNvPr id="8" name="CaixaDeTexto 7"/>
          <p:cNvSpPr txBox="1"/>
          <p:nvPr/>
        </p:nvSpPr>
        <p:spPr>
          <a:xfrm>
            <a:off x="6646081" y="1350963"/>
            <a:ext cx="2534432" cy="2621414"/>
          </a:xfrm>
          <a:prstGeom prst="rect">
            <a:avLst/>
          </a:prstGeom>
          <a:solidFill>
            <a:srgbClr val="006BB6"/>
          </a:solidFill>
          <a:ln w="12700">
            <a:solidFill>
              <a:srgbClr val="006BB6"/>
            </a:solidFill>
            <a:prstDash val="solid"/>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180000" tIns="40731" rIns="180000" bIns="40731" numCol="1" spcCol="320718">
            <a:spAutoFit/>
          </a:bodyPr>
          <a:lstStyle/>
          <a:p>
            <a:pPr algn="ctr">
              <a:spcBef>
                <a:spcPts val="600"/>
              </a:spcBef>
            </a:pPr>
            <a:endParaRPr lang="pt-BR" sz="1000" b="1" dirty="0">
              <a:solidFill>
                <a:schemeClr val="bg1"/>
              </a:solidFill>
              <a:latin typeface="Montserrat"/>
            </a:endParaRPr>
          </a:p>
          <a:p>
            <a:pPr algn="ctr">
              <a:spcBef>
                <a:spcPts val="600"/>
              </a:spcBef>
            </a:pPr>
            <a:r>
              <a:rPr lang="pt-BR" sz="1000" b="1" dirty="0">
                <a:solidFill>
                  <a:schemeClr val="bg1"/>
                </a:solidFill>
                <a:latin typeface="Montserrat"/>
              </a:rPr>
              <a:t>Densidade e distribuição populacional</a:t>
            </a:r>
          </a:p>
          <a:p>
            <a:pPr indent="457200" algn="just">
              <a:spcBef>
                <a:spcPts val="600"/>
              </a:spcBef>
            </a:pPr>
            <a:r>
              <a:rPr lang="pt-BR" sz="1000" dirty="0">
                <a:solidFill>
                  <a:schemeClr val="bg1"/>
                </a:solidFill>
                <a:latin typeface="Montserrat"/>
              </a:rPr>
              <a:t>Observamos a alta concentração de pessoas vivendo distante do centro, área com a maior concentração de emprego. Sendo assim, no que concerne a mobilidade ativa, bicicleta e caminhada, estes tenderão a ser modos complementares aos deslocamentos cotidianos motorizados tendo como destino o trabalho. </a:t>
            </a:r>
          </a:p>
          <a:p>
            <a:pPr indent="457200" algn="just">
              <a:spcBef>
                <a:spcPts val="600"/>
              </a:spcBef>
            </a:pPr>
            <a:endParaRPr lang="pt-BR" sz="1000" dirty="0">
              <a:solidFill>
                <a:schemeClr val="bg1"/>
              </a:solidFill>
              <a:latin typeface="Montserrat"/>
            </a:endParaRPr>
          </a:p>
        </p:txBody>
      </p:sp>
      <p:sp>
        <p:nvSpPr>
          <p:cNvPr id="11" name="Retângulo 10"/>
          <p:cNvSpPr/>
          <p:nvPr/>
        </p:nvSpPr>
        <p:spPr>
          <a:xfrm>
            <a:off x="539750" y="5793600"/>
            <a:ext cx="3722427" cy="225230"/>
          </a:xfrm>
          <a:prstGeom prst="rect">
            <a:avLst/>
          </a:prstGeom>
        </p:spPr>
        <p:txBody>
          <a:bodyPr wrap="square" lIns="101133" tIns="50566" rIns="101133" bIns="50566">
            <a:spAutoFit/>
          </a:bodyPr>
          <a:lstStyle/>
          <a:p>
            <a:r>
              <a:rPr lang="pt-BR" sz="800" dirty="0">
                <a:solidFill>
                  <a:schemeClr val="tx1">
                    <a:lumMod val="65000"/>
                    <a:lumOff val="35000"/>
                  </a:schemeClr>
                </a:solidFill>
                <a:latin typeface="Montserrat"/>
              </a:rPr>
              <a:t>Fonte: Diagnóstico da Mobilidade a Pé (SEMOB, 2017)</a:t>
            </a:r>
          </a:p>
        </p:txBody>
      </p:sp>
      <p:pic>
        <p:nvPicPr>
          <p:cNvPr id="1027" name="Picture 3"/>
          <p:cNvPicPr>
            <a:picLocks noChangeAspect="1" noChangeArrowheads="1"/>
          </p:cNvPicPr>
          <p:nvPr/>
        </p:nvPicPr>
        <p:blipFill>
          <a:blip r:embed="rId3" cstate="print"/>
          <a:srcRect/>
          <a:stretch>
            <a:fillRect/>
          </a:stretch>
        </p:blipFill>
        <p:spPr bwMode="auto">
          <a:xfrm>
            <a:off x="5860293" y="4332856"/>
            <a:ext cx="2886274" cy="1207266"/>
          </a:xfrm>
          <a:prstGeom prst="rect">
            <a:avLst/>
          </a:prstGeom>
          <a:noFill/>
          <a:ln w="3175">
            <a:solidFill>
              <a:schemeClr val="tx1">
                <a:lumMod val="65000"/>
                <a:lumOff val="35000"/>
              </a:schemeClr>
            </a:solidFill>
            <a:miter lim="800000"/>
            <a:headEnd/>
            <a:tailEnd/>
          </a:ln>
          <a:effectLst/>
        </p:spPr>
      </p:pic>
      <p:sp>
        <p:nvSpPr>
          <p:cNvPr id="15" name="Retângulo 14"/>
          <p:cNvSpPr/>
          <p:nvPr/>
        </p:nvSpPr>
        <p:spPr>
          <a:xfrm>
            <a:off x="430975" y="1150130"/>
            <a:ext cx="2567068" cy="256008"/>
          </a:xfrm>
          <a:prstGeom prst="rect">
            <a:avLst/>
          </a:prstGeom>
        </p:spPr>
        <p:txBody>
          <a:bodyPr wrap="none" lIns="101133" tIns="50566" rIns="101133" bIns="50566">
            <a:spAutoFit/>
          </a:bodyPr>
          <a:lstStyle/>
          <a:p>
            <a:pPr algn="just"/>
            <a:r>
              <a:rPr lang="pt-BR" sz="1000" b="1" dirty="0">
                <a:solidFill>
                  <a:schemeClr val="tx1">
                    <a:lumMod val="65000"/>
                    <a:lumOff val="35000"/>
                  </a:schemeClr>
                </a:solidFill>
                <a:latin typeface="Montserrat"/>
              </a:rPr>
              <a:t>Mapa – Densidade Populacional - 2017</a:t>
            </a:r>
          </a:p>
        </p:txBody>
      </p:sp>
      <p:sp>
        <p:nvSpPr>
          <p:cNvPr id="2" name="Título 1"/>
          <p:cNvSpPr>
            <a:spLocks noGrp="1"/>
          </p:cNvSpPr>
          <p:nvPr>
            <p:ph type="title"/>
          </p:nvPr>
        </p:nvSpPr>
        <p:spPr/>
        <p:txBody>
          <a:bodyPr/>
          <a:lstStyle/>
          <a:p>
            <a:r>
              <a:rPr lang="pt-BR" b="1" dirty="0"/>
              <a:t>2.1 Geografia do Distrito Federal</a:t>
            </a:r>
          </a:p>
        </p:txBody>
      </p:sp>
      <p:sp>
        <p:nvSpPr>
          <p:cNvPr id="10" name="Retângulo 9"/>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extLst>
      <p:ext uri="{BB962C8B-B14F-4D97-AF65-F5344CB8AC3E}">
        <p14:creationId xmlns:p14="http://schemas.microsoft.com/office/powerpoint/2010/main" val="4031481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tângulo 6"/>
          <p:cNvSpPr/>
          <p:nvPr/>
        </p:nvSpPr>
        <p:spPr>
          <a:xfrm>
            <a:off x="0" y="-27001"/>
            <a:ext cx="9720263" cy="6327789"/>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reeform: Shape 26">
            <a:extLst>
              <a:ext uri="{FF2B5EF4-FFF2-40B4-BE49-F238E27FC236}">
                <a16:creationId xmlns:a16="http://schemas.microsoft.com/office/drawing/2014/main" id="{6483D994-CC66-484D-9D46-622BF6B46880}"/>
              </a:ext>
            </a:extLst>
          </p:cNvPr>
          <p:cNvSpPr/>
          <p:nvPr/>
        </p:nvSpPr>
        <p:spPr>
          <a:xfrm>
            <a:off x="1799273" y="-27000"/>
            <a:ext cx="7920990" cy="6354790"/>
          </a:xfrm>
          <a:custGeom>
            <a:avLst/>
            <a:gdLst>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990773 w 9250379"/>
              <a:gd name="connsiteY5" fmla="*/ 6858000 h 6858000"/>
              <a:gd name="connsiteX6" fmla="*/ 2643597 w 9250379"/>
              <a:gd name="connsiteY6" fmla="*/ 6858000 h 6858000"/>
              <a:gd name="connsiteX7" fmla="*/ 0 w 9250379"/>
              <a:gd name="connsiteY7" fmla="*/ 6858000 h 6858000"/>
              <a:gd name="connsiteX8" fmla="*/ 4038675 w 9250379"/>
              <a:gd name="connsiteY8" fmla="*/ 0 h 6858000"/>
              <a:gd name="connsiteX9" fmla="*/ 4125929 w 9250379"/>
              <a:gd name="connsiteY9"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643597 w 9250379"/>
              <a:gd name="connsiteY5" fmla="*/ 6858000 h 6858000"/>
              <a:gd name="connsiteX6" fmla="*/ 0 w 9250379"/>
              <a:gd name="connsiteY6" fmla="*/ 6858000 h 6858000"/>
              <a:gd name="connsiteX7" fmla="*/ 4038675 w 9250379"/>
              <a:gd name="connsiteY7" fmla="*/ 0 h 6858000"/>
              <a:gd name="connsiteX8" fmla="*/ 4125929 w 9250379"/>
              <a:gd name="connsiteY8"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0 w 9250379"/>
              <a:gd name="connsiteY5" fmla="*/ 6858000 h 6858000"/>
              <a:gd name="connsiteX6" fmla="*/ 4038675 w 9250379"/>
              <a:gd name="connsiteY6" fmla="*/ 0 h 6858000"/>
              <a:gd name="connsiteX7" fmla="*/ 4125929 w 9250379"/>
              <a:gd name="connsiteY7"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6" fmla="*/ 4125929 w 9250379"/>
              <a:gd name="connsiteY6" fmla="*/ 0 h 6858000"/>
              <a:gd name="connsiteX0" fmla="*/ 4038675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0" fmla="*/ 4038675 w 9250379"/>
              <a:gd name="connsiteY0" fmla="*/ 0 h 6858000"/>
              <a:gd name="connsiteX1" fmla="*/ 9250379 w 9250379"/>
              <a:gd name="connsiteY1" fmla="*/ 0 h 6858000"/>
              <a:gd name="connsiteX2" fmla="*/ 9250379 w 9250379"/>
              <a:gd name="connsiteY2" fmla="*/ 6858000 h 6858000"/>
              <a:gd name="connsiteX3" fmla="*/ 0 w 9250379"/>
              <a:gd name="connsiteY3" fmla="*/ 6858000 h 6858000"/>
              <a:gd name="connsiteX4" fmla="*/ 4038675 w 9250379"/>
              <a:gd name="connsiteY4" fmla="*/ 0 h 6858000"/>
              <a:gd name="connsiteX0" fmla="*/ 3533850 w 9250379"/>
              <a:gd name="connsiteY0" fmla="*/ 9525 h 6858000"/>
              <a:gd name="connsiteX1" fmla="*/ 9250379 w 9250379"/>
              <a:gd name="connsiteY1" fmla="*/ 0 h 6858000"/>
              <a:gd name="connsiteX2" fmla="*/ 9250379 w 9250379"/>
              <a:gd name="connsiteY2" fmla="*/ 6858000 h 6858000"/>
              <a:gd name="connsiteX3" fmla="*/ 0 w 9250379"/>
              <a:gd name="connsiteY3" fmla="*/ 6858000 h 6858000"/>
              <a:gd name="connsiteX4" fmla="*/ 3533850 w 9250379"/>
              <a:gd name="connsiteY4" fmla="*/ 9525 h 6858000"/>
              <a:gd name="connsiteX0" fmla="*/ 3543375 w 9250379"/>
              <a:gd name="connsiteY0" fmla="*/ 0 h 6867525"/>
              <a:gd name="connsiteX1" fmla="*/ 9250379 w 9250379"/>
              <a:gd name="connsiteY1" fmla="*/ 9525 h 6867525"/>
              <a:gd name="connsiteX2" fmla="*/ 9250379 w 9250379"/>
              <a:gd name="connsiteY2" fmla="*/ 6867525 h 6867525"/>
              <a:gd name="connsiteX3" fmla="*/ 0 w 9250379"/>
              <a:gd name="connsiteY3" fmla="*/ 6867525 h 6867525"/>
              <a:gd name="connsiteX4" fmla="*/ 3543375 w 9250379"/>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379" h="6867525">
                <a:moveTo>
                  <a:pt x="3543375" y="0"/>
                </a:moveTo>
                <a:lnTo>
                  <a:pt x="9250379" y="9525"/>
                </a:lnTo>
                <a:lnTo>
                  <a:pt x="9250379" y="6867525"/>
                </a:lnTo>
                <a:lnTo>
                  <a:pt x="0" y="6867525"/>
                </a:lnTo>
                <a:lnTo>
                  <a:pt x="354337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29">
            <a:extLst>
              <a:ext uri="{FF2B5EF4-FFF2-40B4-BE49-F238E27FC236}">
                <a16:creationId xmlns:a16="http://schemas.microsoft.com/office/drawing/2014/main" id="{CD748DC3-7325-4527-BB52-978F1D02BE26}"/>
              </a:ext>
            </a:extLst>
          </p:cNvPr>
          <p:cNvSpPr/>
          <p:nvPr/>
        </p:nvSpPr>
        <p:spPr>
          <a:xfrm>
            <a:off x="1551623" y="-803"/>
            <a:ext cx="3192822" cy="6319013"/>
          </a:xfrm>
          <a:prstGeom prst="parallelogram">
            <a:avLst>
              <a:gd name="adj" fmla="val 9641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322763" y="996127"/>
            <a:ext cx="4857750" cy="4308872"/>
          </a:xfrm>
          <a:prstGeom prst="rect">
            <a:avLst/>
          </a:prstGeom>
        </p:spPr>
        <p:txBody>
          <a:bodyPr>
            <a:spAutoFit/>
          </a:bodyPr>
          <a:lstStyle/>
          <a:p>
            <a:pPr algn="r">
              <a:lnSpc>
                <a:spcPct val="150000"/>
              </a:lnSpc>
              <a:spcAft>
                <a:spcPts val="545"/>
              </a:spcAft>
            </a:pPr>
            <a:r>
              <a:rPr lang="pt-BR" sz="1000" b="1" i="1" dirty="0">
                <a:solidFill>
                  <a:srgbClr val="FFEC01"/>
                </a:solidFill>
                <a:latin typeface="Montserrat"/>
              </a:rPr>
              <a:t>GOVERNADOR DO DISTRITO FEDERAL</a:t>
            </a:r>
          </a:p>
          <a:p>
            <a:pPr algn="r" defTabSz="814239">
              <a:spcBef>
                <a:spcPts val="600"/>
              </a:spcBef>
            </a:pPr>
            <a:r>
              <a:rPr lang="pt-BR" sz="1200" dirty="0" err="1">
                <a:solidFill>
                  <a:schemeClr val="bg1"/>
                </a:solidFill>
                <a:latin typeface="Montserrat"/>
              </a:rPr>
              <a:t>Ibaneis</a:t>
            </a:r>
            <a:r>
              <a:rPr lang="pt-BR" sz="1200" dirty="0">
                <a:solidFill>
                  <a:schemeClr val="bg1"/>
                </a:solidFill>
                <a:latin typeface="Montserrat"/>
              </a:rPr>
              <a:t> Rocha Barros Junior</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VICE-GOVERNADOR DO DISTRITO FEDERAL</a:t>
            </a:r>
          </a:p>
          <a:p>
            <a:pPr algn="r" defTabSz="814239">
              <a:lnSpc>
                <a:spcPct val="100000"/>
              </a:lnSpc>
              <a:spcBef>
                <a:spcPts val="600"/>
              </a:spcBef>
              <a:spcAft>
                <a:spcPts val="545"/>
              </a:spcAft>
            </a:pPr>
            <a:r>
              <a:rPr lang="pt-BR" sz="1200" dirty="0">
                <a:solidFill>
                  <a:schemeClr val="bg1"/>
                </a:solidFill>
                <a:latin typeface="Montserrat"/>
              </a:rPr>
              <a:t>Marcus Vinícius Britto de Albuquerque Dias</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SECRETÁRIO DE ESTADO DE TRANSPORTE E MOBILIDADE</a:t>
            </a:r>
          </a:p>
          <a:p>
            <a:pPr algn="r" defTabSz="814239">
              <a:spcBef>
                <a:spcPts val="600"/>
              </a:spcBef>
              <a:spcAft>
                <a:spcPts val="545"/>
              </a:spcAft>
            </a:pPr>
            <a:r>
              <a:rPr lang="pt-BR" sz="1200" dirty="0">
                <a:solidFill>
                  <a:schemeClr val="bg1"/>
                </a:solidFill>
                <a:latin typeface="Montserrat"/>
              </a:rPr>
              <a:t>Valter Casimiro Silveira</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SECRETÁRIO EXECUTIVO DE TRANSPORTE E MOBILIDADE</a:t>
            </a:r>
          </a:p>
          <a:p>
            <a:pPr algn="r" defTabSz="814239">
              <a:lnSpc>
                <a:spcPct val="100000"/>
              </a:lnSpc>
              <a:spcBef>
                <a:spcPts val="600"/>
              </a:spcBef>
              <a:spcAft>
                <a:spcPts val="545"/>
              </a:spcAft>
            </a:pPr>
            <a:r>
              <a:rPr lang="pt-BR" sz="1200" dirty="0">
                <a:solidFill>
                  <a:schemeClr val="bg1"/>
                </a:solidFill>
                <a:latin typeface="Montserrat"/>
              </a:rPr>
              <a:t>Luiz Felipe Cardoso de Carvalho</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SUBSECRETÁRIO DE PLANEJAMENTO DA MOBILIDADE</a:t>
            </a:r>
          </a:p>
          <a:p>
            <a:pPr algn="r" defTabSz="814239">
              <a:spcBef>
                <a:spcPts val="600"/>
              </a:spcBef>
              <a:spcAft>
                <a:spcPts val="545"/>
              </a:spcAft>
            </a:pPr>
            <a:r>
              <a:rPr lang="pt-BR" sz="1200" dirty="0">
                <a:solidFill>
                  <a:schemeClr val="bg1"/>
                </a:solidFill>
                <a:latin typeface="Montserrat"/>
              </a:rPr>
              <a:t>José Soares de Paiva</a:t>
            </a:r>
          </a:p>
        </p:txBody>
      </p:sp>
      <p:pic>
        <p:nvPicPr>
          <p:cNvPr id="17" name="Picture 4" descr="Resultado de imagem para ciclistas pn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18" name="Picture 24" descr="Imagem relacionada"/>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710529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2.1 Geografia do Distrito Federal</a:t>
            </a:r>
          </a:p>
        </p:txBody>
      </p:sp>
      <p:pic>
        <p:nvPicPr>
          <p:cNvPr id="25" name="Picture 1"/>
          <p:cNvPicPr>
            <a:picLocks noChangeAspect="1" noChangeArrowheads="1"/>
          </p:cNvPicPr>
          <p:nvPr/>
        </p:nvPicPr>
        <p:blipFill>
          <a:blip r:embed="rId2" cstate="print"/>
          <a:srcRect l="4645" t="4211" r="5576" b="15122"/>
          <a:stretch>
            <a:fillRect/>
          </a:stretch>
        </p:blipFill>
        <p:spPr bwMode="auto">
          <a:xfrm>
            <a:off x="859603" y="3242128"/>
            <a:ext cx="3422641" cy="2205222"/>
          </a:xfrm>
          <a:prstGeom prst="rect">
            <a:avLst/>
          </a:prstGeom>
          <a:noFill/>
          <a:ln w="9525">
            <a:noFill/>
            <a:miter lim="800000"/>
            <a:headEnd/>
            <a:tailEnd/>
          </a:ln>
        </p:spPr>
      </p:pic>
      <p:pic>
        <p:nvPicPr>
          <p:cNvPr id="26" name="Picture 2"/>
          <p:cNvPicPr>
            <a:picLocks noChangeAspect="1" noChangeArrowheads="1"/>
          </p:cNvPicPr>
          <p:nvPr/>
        </p:nvPicPr>
        <p:blipFill>
          <a:blip r:embed="rId3" cstate="print"/>
          <a:srcRect l="9463" t="16265" r="31084" b="31558"/>
          <a:stretch>
            <a:fillRect/>
          </a:stretch>
        </p:blipFill>
        <p:spPr bwMode="auto">
          <a:xfrm>
            <a:off x="5276866" y="3236654"/>
            <a:ext cx="3615835" cy="2210697"/>
          </a:xfrm>
          <a:prstGeom prst="rect">
            <a:avLst/>
          </a:prstGeom>
          <a:noFill/>
          <a:ln w="9525">
            <a:noFill/>
            <a:miter lim="800000"/>
            <a:headEnd/>
            <a:tailEnd/>
          </a:ln>
        </p:spPr>
      </p:pic>
      <p:sp>
        <p:nvSpPr>
          <p:cNvPr id="27" name="Retângulo 26"/>
          <p:cNvSpPr/>
          <p:nvPr/>
        </p:nvSpPr>
        <p:spPr>
          <a:xfrm>
            <a:off x="5276866" y="5511656"/>
            <a:ext cx="2604880" cy="123111"/>
          </a:xfrm>
          <a:prstGeom prst="rect">
            <a:avLst/>
          </a:prstGeom>
        </p:spPr>
        <p:txBody>
          <a:bodyPr wrap="none" lIns="0" tIns="0" rIns="0" bIns="0">
            <a:spAutoFit/>
          </a:bodyPr>
          <a:lstStyle/>
          <a:p>
            <a:r>
              <a:rPr lang="pt-BR" sz="800" dirty="0">
                <a:solidFill>
                  <a:schemeClr val="tx1">
                    <a:lumMod val="65000"/>
                    <a:lumOff val="35000"/>
                  </a:schemeClr>
                </a:solidFill>
                <a:latin typeface="Montserrat"/>
              </a:rPr>
              <a:t>Exemplo de malha urbana regular em Taguatinga.</a:t>
            </a:r>
          </a:p>
        </p:txBody>
      </p:sp>
      <p:sp>
        <p:nvSpPr>
          <p:cNvPr id="28" name="Retângulo 27"/>
          <p:cNvSpPr/>
          <p:nvPr/>
        </p:nvSpPr>
        <p:spPr>
          <a:xfrm>
            <a:off x="868131" y="5511656"/>
            <a:ext cx="2412520" cy="123111"/>
          </a:xfrm>
          <a:prstGeom prst="rect">
            <a:avLst/>
          </a:prstGeom>
        </p:spPr>
        <p:txBody>
          <a:bodyPr wrap="none" lIns="0" tIns="0" rIns="0" bIns="0">
            <a:spAutoFit/>
          </a:bodyPr>
          <a:lstStyle/>
          <a:p>
            <a:pPr algn="ctr"/>
            <a:r>
              <a:rPr lang="pt-BR" sz="800" dirty="0">
                <a:solidFill>
                  <a:schemeClr val="tx1">
                    <a:lumMod val="65000"/>
                    <a:lumOff val="35000"/>
                  </a:schemeClr>
                </a:solidFill>
                <a:latin typeface="Montserrat"/>
              </a:rPr>
              <a:t>Exemplo de malha urbana irregular em Varjão.</a:t>
            </a:r>
          </a:p>
        </p:txBody>
      </p:sp>
      <p:sp>
        <p:nvSpPr>
          <p:cNvPr id="29" name="Retângulo 28"/>
          <p:cNvSpPr/>
          <p:nvPr/>
        </p:nvSpPr>
        <p:spPr>
          <a:xfrm>
            <a:off x="5112586" y="5897195"/>
            <a:ext cx="3780114"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a:rPr>
              <a:t>Fonte: Figure </a:t>
            </a:r>
            <a:r>
              <a:rPr lang="pt-BR" sz="800" dirty="0" err="1">
                <a:solidFill>
                  <a:schemeClr val="tx1">
                    <a:lumMod val="65000"/>
                    <a:lumOff val="35000"/>
                  </a:schemeClr>
                </a:solidFill>
                <a:latin typeface="Montserrat"/>
              </a:rPr>
              <a:t>Ground</a:t>
            </a:r>
            <a:r>
              <a:rPr lang="pt-BR" sz="800" dirty="0">
                <a:solidFill>
                  <a:schemeClr val="tx1">
                    <a:lumMod val="65000"/>
                    <a:lumOff val="35000"/>
                  </a:schemeClr>
                </a:solidFill>
                <a:latin typeface="Montserrat"/>
              </a:rPr>
              <a:t> - </a:t>
            </a:r>
            <a:r>
              <a:rPr lang="pt-BR" sz="800" dirty="0" err="1">
                <a:solidFill>
                  <a:schemeClr val="tx1">
                    <a:lumMod val="65000"/>
                    <a:lumOff val="35000"/>
                  </a:schemeClr>
                </a:solidFill>
                <a:latin typeface="Montserrat"/>
              </a:rPr>
              <a:t>Snazzy</a:t>
            </a:r>
            <a:r>
              <a:rPr lang="pt-BR" sz="800" dirty="0">
                <a:solidFill>
                  <a:schemeClr val="tx1">
                    <a:lumMod val="65000"/>
                    <a:lumOff val="35000"/>
                  </a:schemeClr>
                </a:solidFill>
                <a:latin typeface="Montserrat"/>
              </a:rPr>
              <a:t> </a:t>
            </a:r>
            <a:r>
              <a:rPr lang="pt-BR" sz="800" dirty="0" err="1">
                <a:solidFill>
                  <a:schemeClr val="tx1">
                    <a:lumMod val="65000"/>
                    <a:lumOff val="35000"/>
                  </a:schemeClr>
                </a:solidFill>
                <a:latin typeface="Montserrat"/>
              </a:rPr>
              <a:t>Maps</a:t>
            </a:r>
            <a:r>
              <a:rPr lang="pt-BR" sz="800" dirty="0">
                <a:solidFill>
                  <a:schemeClr val="tx1">
                    <a:lumMod val="65000"/>
                    <a:lumOff val="35000"/>
                  </a:schemeClr>
                </a:solidFill>
                <a:latin typeface="Montserrat"/>
              </a:rPr>
              <a:t> 2018</a:t>
            </a:r>
          </a:p>
        </p:txBody>
      </p:sp>
      <p:sp>
        <p:nvSpPr>
          <p:cNvPr id="16" name="Retângulo 15"/>
          <p:cNvSpPr>
            <a:spLocks/>
          </p:cNvSpPr>
          <p:nvPr/>
        </p:nvSpPr>
        <p:spPr>
          <a:xfrm>
            <a:off x="5040313" y="1350963"/>
            <a:ext cx="4140200" cy="146193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20718">
            <a:spAutoFit/>
          </a:bodyPr>
          <a:lstStyle/>
          <a:p>
            <a:pPr marL="180975" indent="180975" algn="just">
              <a:spcBef>
                <a:spcPts val="600"/>
              </a:spcBef>
            </a:pPr>
            <a:r>
              <a:rPr lang="pt-BR" sz="1000" dirty="0">
                <a:solidFill>
                  <a:schemeClr val="tx1">
                    <a:lumMod val="65000"/>
                    <a:lumOff val="35000"/>
                  </a:schemeClr>
                </a:solidFill>
                <a:latin typeface="Montserrat"/>
              </a:rPr>
              <a:t>Em outras áreas como Ceilândia, apesar de apresentar grandes quadras, há mais atrativos para a realização de caminhadas e mais vias secundárias, nas quais as caminhadas são mais seguras do ponto de vista da acidentalidade.</a:t>
            </a:r>
          </a:p>
          <a:p>
            <a:pPr marL="180975" indent="180975"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Existe no DF ampla área com malha urbana regular, com quadras de tamanho adequado à escala de pedestres e ciclistas e com grande permeabilidade, porém é pouco explorada pela falta de infraestrutura e incentivo aos deslocamentos não motorizados.</a:t>
            </a:r>
          </a:p>
        </p:txBody>
      </p:sp>
      <p:sp>
        <p:nvSpPr>
          <p:cNvPr id="12" name="Retângulo 11"/>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
        <p:nvSpPr>
          <p:cNvPr id="11" name="Retângulo 10"/>
          <p:cNvSpPr/>
          <p:nvPr/>
        </p:nvSpPr>
        <p:spPr>
          <a:xfrm>
            <a:off x="539750" y="1350963"/>
            <a:ext cx="4140200" cy="23277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a:spLocks/>
          </p:cNvSpPr>
          <p:nvPr/>
        </p:nvSpPr>
        <p:spPr>
          <a:xfrm>
            <a:off x="539750" y="1398948"/>
            <a:ext cx="4140200" cy="1692771"/>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20718">
            <a:spAutoFit/>
          </a:bodyPr>
          <a:lstStyle/>
          <a:p>
            <a:pPr indent="457200">
              <a:spcBef>
                <a:spcPts val="600"/>
              </a:spcBef>
            </a:pPr>
            <a:r>
              <a:rPr lang="pt-BR" sz="1000" b="1" dirty="0">
                <a:solidFill>
                  <a:schemeClr val="tx1">
                    <a:lumMod val="65000"/>
                    <a:lumOff val="35000"/>
                  </a:schemeClr>
                </a:solidFill>
                <a:latin typeface="Montserrat"/>
              </a:rPr>
              <a:t>Morfologia</a:t>
            </a:r>
          </a:p>
          <a:p>
            <a:pPr marL="188913" indent="173038" algn="just">
              <a:spcBef>
                <a:spcPts val="600"/>
              </a:spcBef>
              <a:buFont typeface="Arial" pitchFamily="34" charset="0"/>
              <a:buChar char="•"/>
            </a:pPr>
            <a:endParaRPr lang="pt-BR" sz="1000" dirty="0">
              <a:solidFill>
                <a:schemeClr val="tx1">
                  <a:lumMod val="65000"/>
                  <a:lumOff val="35000"/>
                </a:schemeClr>
              </a:solidFill>
              <a:latin typeface="Montserrat"/>
            </a:endParaRPr>
          </a:p>
          <a:p>
            <a:pPr marL="188913" indent="173038" algn="just">
              <a:spcBef>
                <a:spcPts val="600"/>
              </a:spcBef>
              <a:buFont typeface="Arial" pitchFamily="34" charset="0"/>
              <a:buChar char="•"/>
            </a:pPr>
            <a:r>
              <a:rPr lang="pt-BR" sz="1000" dirty="0">
                <a:solidFill>
                  <a:schemeClr val="tx1">
                    <a:lumMod val="65000"/>
                    <a:lumOff val="35000"/>
                  </a:schemeClr>
                </a:solidFill>
                <a:latin typeface="Montserrat"/>
              </a:rPr>
              <a:t> A análise morfológica evidenciou o caráter heterogêneo do desenho urbano do DF. As soluções encontradas para as quadras racionalistas planejadas, não são adequadas para as outras áreas das cidades. Ex.: as quadras do Plano Piloto, apesar de serem permeáveis do ponto de vista do pedestre, exigem que os mesmos caminhem grandes distâncias para acessar os serviços nos comércios locais ou a rede de transporte coletivo. </a:t>
            </a:r>
          </a:p>
        </p:txBody>
      </p:sp>
    </p:spTree>
    <p:extLst>
      <p:ext uri="{BB962C8B-B14F-4D97-AF65-F5344CB8AC3E}">
        <p14:creationId xmlns:p14="http://schemas.microsoft.com/office/powerpoint/2010/main" val="4031481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a:spLocks/>
          </p:cNvSpPr>
          <p:nvPr/>
        </p:nvSpPr>
        <p:spPr>
          <a:xfrm>
            <a:off x="939123" y="1274019"/>
            <a:ext cx="7980239" cy="153888"/>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2" spcCol="320718">
            <a:spAutoFit/>
          </a:bodyPr>
          <a:lstStyle/>
          <a:p>
            <a:r>
              <a:rPr lang="pt-BR" sz="1000" b="1" dirty="0">
                <a:solidFill>
                  <a:schemeClr val="tx1">
                    <a:lumMod val="65000"/>
                    <a:lumOff val="35000"/>
                  </a:schemeClr>
                </a:solidFill>
                <a:latin typeface="Montserrat"/>
              </a:rPr>
              <a:t>Morfologia</a:t>
            </a:r>
          </a:p>
        </p:txBody>
      </p:sp>
      <p:pic>
        <p:nvPicPr>
          <p:cNvPr id="19" name="Picture 1"/>
          <p:cNvPicPr>
            <a:picLocks noChangeAspect="1" noChangeArrowheads="1"/>
          </p:cNvPicPr>
          <p:nvPr/>
        </p:nvPicPr>
        <p:blipFill>
          <a:blip r:embed="rId2" cstate="print"/>
          <a:srcRect l="3608" r="14814"/>
          <a:stretch>
            <a:fillRect/>
          </a:stretch>
        </p:blipFill>
        <p:spPr bwMode="auto">
          <a:xfrm>
            <a:off x="5305453" y="1562842"/>
            <a:ext cx="3433756" cy="4042397"/>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l="4556" t="4673" r="55658" b="35611"/>
          <a:stretch>
            <a:fillRect/>
          </a:stretch>
        </p:blipFill>
        <p:spPr bwMode="auto">
          <a:xfrm>
            <a:off x="930496" y="1562842"/>
            <a:ext cx="3579611" cy="4037553"/>
          </a:xfrm>
          <a:prstGeom prst="rect">
            <a:avLst/>
          </a:prstGeom>
          <a:noFill/>
          <a:ln w="9525">
            <a:noFill/>
            <a:miter lim="800000"/>
            <a:headEnd/>
            <a:tailEnd/>
          </a:ln>
        </p:spPr>
      </p:pic>
      <p:sp>
        <p:nvSpPr>
          <p:cNvPr id="22" name="Retângulo 21"/>
          <p:cNvSpPr/>
          <p:nvPr/>
        </p:nvSpPr>
        <p:spPr>
          <a:xfrm>
            <a:off x="5305453" y="5687877"/>
            <a:ext cx="3450358" cy="123111"/>
          </a:xfrm>
          <a:prstGeom prst="rect">
            <a:avLst/>
          </a:prstGeom>
        </p:spPr>
        <p:txBody>
          <a:bodyPr wrap="square" lIns="0" tIns="0" rIns="0" bIns="0">
            <a:spAutoFit/>
          </a:bodyPr>
          <a:lstStyle/>
          <a:p>
            <a:r>
              <a:rPr lang="pt-BR" sz="800" dirty="0">
                <a:solidFill>
                  <a:schemeClr val="tx1">
                    <a:lumMod val="65000"/>
                    <a:lumOff val="35000"/>
                  </a:schemeClr>
                </a:solidFill>
                <a:latin typeface="Montserrat"/>
              </a:rPr>
              <a:t>Exemplo de malha urbana racionalista, Plano Piloto.</a:t>
            </a:r>
          </a:p>
        </p:txBody>
      </p:sp>
      <p:sp>
        <p:nvSpPr>
          <p:cNvPr id="23" name="Retângulo 22"/>
          <p:cNvSpPr/>
          <p:nvPr/>
        </p:nvSpPr>
        <p:spPr>
          <a:xfrm>
            <a:off x="942829" y="5695235"/>
            <a:ext cx="3577413" cy="123111"/>
          </a:xfrm>
          <a:prstGeom prst="rect">
            <a:avLst/>
          </a:prstGeom>
        </p:spPr>
        <p:txBody>
          <a:bodyPr wrap="square" lIns="0" tIns="0" rIns="0" bIns="0">
            <a:spAutoFit/>
          </a:bodyPr>
          <a:lstStyle/>
          <a:p>
            <a:r>
              <a:rPr lang="pt-BR" sz="800" dirty="0">
                <a:solidFill>
                  <a:schemeClr val="tx1">
                    <a:lumMod val="65000"/>
                    <a:lumOff val="35000"/>
                  </a:schemeClr>
                </a:solidFill>
                <a:latin typeface="Montserrat"/>
              </a:rPr>
              <a:t>Exemplo de malha urbana de condomínios em Taguatinga</a:t>
            </a:r>
          </a:p>
        </p:txBody>
      </p:sp>
      <p:sp>
        <p:nvSpPr>
          <p:cNvPr id="24" name="Retângulo 23"/>
          <p:cNvSpPr/>
          <p:nvPr/>
        </p:nvSpPr>
        <p:spPr>
          <a:xfrm>
            <a:off x="5040313" y="5969357"/>
            <a:ext cx="3780114"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a:rPr>
              <a:t>Fonte: Figure </a:t>
            </a:r>
            <a:r>
              <a:rPr lang="pt-BR" sz="800" dirty="0" err="1">
                <a:solidFill>
                  <a:schemeClr val="tx1">
                    <a:lumMod val="65000"/>
                    <a:lumOff val="35000"/>
                  </a:schemeClr>
                </a:solidFill>
                <a:latin typeface="Montserrat"/>
              </a:rPr>
              <a:t>Ground</a:t>
            </a:r>
            <a:r>
              <a:rPr lang="pt-BR" sz="800" dirty="0">
                <a:solidFill>
                  <a:schemeClr val="tx1">
                    <a:lumMod val="65000"/>
                    <a:lumOff val="35000"/>
                  </a:schemeClr>
                </a:solidFill>
                <a:latin typeface="Montserrat"/>
              </a:rPr>
              <a:t> - </a:t>
            </a:r>
            <a:r>
              <a:rPr lang="pt-BR" sz="800" dirty="0" err="1">
                <a:solidFill>
                  <a:schemeClr val="tx1">
                    <a:lumMod val="65000"/>
                    <a:lumOff val="35000"/>
                  </a:schemeClr>
                </a:solidFill>
                <a:latin typeface="Montserrat"/>
              </a:rPr>
              <a:t>Snazzy</a:t>
            </a:r>
            <a:r>
              <a:rPr lang="pt-BR" sz="800" dirty="0">
                <a:solidFill>
                  <a:schemeClr val="tx1">
                    <a:lumMod val="65000"/>
                    <a:lumOff val="35000"/>
                  </a:schemeClr>
                </a:solidFill>
                <a:latin typeface="Montserrat"/>
              </a:rPr>
              <a:t> </a:t>
            </a:r>
            <a:r>
              <a:rPr lang="pt-BR" sz="800" dirty="0" err="1">
                <a:solidFill>
                  <a:schemeClr val="tx1">
                    <a:lumMod val="65000"/>
                    <a:lumOff val="35000"/>
                  </a:schemeClr>
                </a:solidFill>
                <a:latin typeface="Montserrat"/>
              </a:rPr>
              <a:t>Maps</a:t>
            </a:r>
            <a:r>
              <a:rPr lang="pt-BR" sz="800" dirty="0">
                <a:solidFill>
                  <a:schemeClr val="tx1">
                    <a:lumMod val="65000"/>
                    <a:lumOff val="35000"/>
                  </a:schemeClr>
                </a:solidFill>
                <a:latin typeface="Montserrat"/>
              </a:rPr>
              <a:t>) 2018</a:t>
            </a:r>
          </a:p>
        </p:txBody>
      </p:sp>
      <p:sp>
        <p:nvSpPr>
          <p:cNvPr id="25" name="Título 1"/>
          <p:cNvSpPr txBox="1">
            <a:spLocks/>
          </p:cNvSpPr>
          <p:nvPr/>
        </p:nvSpPr>
        <p:spPr>
          <a:xfrm>
            <a:off x="880632" y="388469"/>
            <a:ext cx="7230093" cy="545349"/>
          </a:xfrm>
          <a:prstGeom prst="rect">
            <a:avLst/>
          </a:prstGeom>
        </p:spPr>
        <p:txBody>
          <a:bodyPr vert="horz" lIns="91440" tIns="45720" rIns="91440" bIns="45720" rtlCol="0" anchor="ctr">
            <a:normAutofit/>
          </a:bodyPr>
          <a:lstStyle>
            <a:lvl1pPr algn="l" defTabSz="729051" rtl="0" eaLnBrk="1" latinLnBrk="0" hangingPunct="1">
              <a:lnSpc>
                <a:spcPct val="90000"/>
              </a:lnSpc>
              <a:spcBef>
                <a:spcPct val="0"/>
              </a:spcBef>
              <a:buNone/>
              <a:defRPr sz="2000" b="0" i="1" kern="1200">
                <a:solidFill>
                  <a:schemeClr val="bg1"/>
                </a:solidFill>
                <a:latin typeface="Helvetica Neue" panose="02000503000000090004" pitchFamily="2" charset="0"/>
                <a:ea typeface="+mj-ea"/>
                <a:cs typeface="+mj-cs"/>
              </a:defRPr>
            </a:lvl1pPr>
          </a:lstStyle>
          <a:p>
            <a:r>
              <a:rPr lang="pt-BR" b="1" dirty="0">
                <a:latin typeface="Montserrat"/>
              </a:rPr>
              <a:t>2.1 Geografia do Distrito Federal</a:t>
            </a:r>
          </a:p>
        </p:txBody>
      </p:sp>
      <p:sp>
        <p:nvSpPr>
          <p:cNvPr id="11" name="Retângulo 10"/>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110118_Brasilia_aerea_502.jpg"/>
          <p:cNvPicPr>
            <a:picLocks noChangeAspect="1"/>
          </p:cNvPicPr>
          <p:nvPr/>
        </p:nvPicPr>
        <p:blipFill>
          <a:blip r:embed="rId2" cstate="print"/>
          <a:srcRect r="5435"/>
          <a:stretch>
            <a:fillRect/>
          </a:stretch>
        </p:blipFill>
        <p:spPr>
          <a:xfrm>
            <a:off x="0" y="1"/>
            <a:ext cx="9720263" cy="6300788"/>
          </a:xfrm>
          <a:prstGeom prst="rect">
            <a:avLst/>
          </a:prstGeom>
        </p:spPr>
      </p:pic>
      <p:sp>
        <p:nvSpPr>
          <p:cNvPr id="3" name="Espaço Reservado para Número de Slide 12"/>
          <p:cNvSpPr>
            <a:spLocks noGrp="1"/>
          </p:cNvSpPr>
          <p:nvPr>
            <p:ph type="sldNum" sz="quarter" idx="12"/>
          </p:nvPr>
        </p:nvSpPr>
        <p:spPr>
          <a:xfrm>
            <a:off x="491270" y="5839898"/>
            <a:ext cx="2268062" cy="335459"/>
          </a:xfrm>
          <a:prstGeom prst="rect">
            <a:avLst/>
          </a:prstGeom>
        </p:spPr>
        <p:txBody>
          <a:bodyPr/>
          <a:lstStyle/>
          <a:p>
            <a:pPr algn="l"/>
            <a:fld id="{D6E1D08F-14AB-491A-B1EF-6DDDE7B477B6}" type="slidenum">
              <a:rPr lang="pt-BR" sz="1000" smtClean="0">
                <a:solidFill>
                  <a:schemeClr val="bg1"/>
                </a:solidFill>
                <a:latin typeface="Montserrat"/>
              </a:rPr>
              <a:pPr algn="l"/>
              <a:t>31</a:t>
            </a:fld>
            <a:endParaRPr lang="pt-BR" sz="1000" dirty="0">
              <a:solidFill>
                <a:schemeClr val="bg1"/>
              </a:solidFill>
              <a:latin typeface="Montserrat"/>
            </a:endParaRPr>
          </a:p>
        </p:txBody>
      </p:sp>
      <p:sp>
        <p:nvSpPr>
          <p:cNvPr id="6" name="CaixaDeTexto 5"/>
          <p:cNvSpPr txBox="1"/>
          <p:nvPr/>
        </p:nvSpPr>
        <p:spPr>
          <a:xfrm>
            <a:off x="5075238" y="5815134"/>
            <a:ext cx="4105275" cy="21577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err="1">
                <a:solidFill>
                  <a:schemeClr val="bg1"/>
                </a:solidFill>
                <a:latin typeface="Century Gothic" pitchFamily="34" charset="0"/>
              </a:rPr>
              <a:t>Itapoã</a:t>
            </a:r>
            <a:r>
              <a:rPr lang="pt-BR" sz="800" dirty="0">
                <a:solidFill>
                  <a:schemeClr val="bg1"/>
                </a:solidFill>
                <a:latin typeface="Century Gothic" pitchFamily="34" charset="0"/>
              </a:rPr>
              <a:t> - Fonte: Joana França CODHAB, 2011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2216925" y="5246199"/>
            <a:ext cx="3780114" cy="246221"/>
          </a:xfrm>
          <a:prstGeom prst="rect">
            <a:avLst/>
          </a:prstGeom>
        </p:spPr>
        <p:txBody>
          <a:bodyPr wrap="square" lIns="0" tIns="0" rIns="108000" bIns="0">
            <a:spAutoFit/>
          </a:bodyPr>
          <a:lstStyle/>
          <a:p>
            <a:pPr algn="r"/>
            <a:r>
              <a:rPr lang="pt-BR" sz="800" dirty="0">
                <a:solidFill>
                  <a:schemeClr val="tx1">
                    <a:lumMod val="65000"/>
                    <a:lumOff val="35000"/>
                  </a:schemeClr>
                </a:solidFill>
                <a:latin typeface="Montserrat"/>
              </a:rPr>
              <a:t>Fonte das imagens: Águas Claras: </a:t>
            </a:r>
          </a:p>
          <a:p>
            <a:pPr algn="r"/>
            <a:r>
              <a:rPr lang="pt-BR" sz="800" dirty="0">
                <a:solidFill>
                  <a:schemeClr val="tx1">
                    <a:lumMod val="65000"/>
                    <a:lumOff val="35000"/>
                  </a:schemeClr>
                </a:solidFill>
                <a:latin typeface="Montserrat"/>
              </a:rPr>
              <a:t>Brasília de Fato Plano Piloto: Joana França</a:t>
            </a:r>
          </a:p>
        </p:txBody>
      </p:sp>
      <p:sp>
        <p:nvSpPr>
          <p:cNvPr id="2" name="Título 1"/>
          <p:cNvSpPr>
            <a:spLocks noGrp="1"/>
          </p:cNvSpPr>
          <p:nvPr>
            <p:ph type="title"/>
          </p:nvPr>
        </p:nvSpPr>
        <p:spPr/>
        <p:txBody>
          <a:bodyPr/>
          <a:lstStyle/>
          <a:p>
            <a:r>
              <a:rPr lang="pt-BR" b="1" dirty="0"/>
              <a:t>2.1 Geografia do Distrito Federal</a:t>
            </a:r>
          </a:p>
        </p:txBody>
      </p:sp>
      <p:pic>
        <p:nvPicPr>
          <p:cNvPr id="120834" name="Picture 2" descr="https://images.adsttc.com/media/images/592c/41ec/e58e/ce6b/a100/00e5/large_jpg/Bras%C3%ADlia_a%C3%A9rea_090410_088.jpg?1496072679"/>
          <p:cNvPicPr>
            <a:picLocks noChangeAspect="1" noChangeArrowheads="1"/>
          </p:cNvPicPr>
          <p:nvPr/>
        </p:nvPicPr>
        <p:blipFill>
          <a:blip r:embed="rId2" cstate="print"/>
          <a:srcRect t="13512" r="5790"/>
          <a:stretch>
            <a:fillRect/>
          </a:stretch>
        </p:blipFill>
        <p:spPr bwMode="auto">
          <a:xfrm>
            <a:off x="6146015" y="3604841"/>
            <a:ext cx="3034498" cy="1874490"/>
          </a:xfrm>
          <a:prstGeom prst="rect">
            <a:avLst/>
          </a:prstGeom>
          <a:noFill/>
        </p:spPr>
      </p:pic>
      <p:pic>
        <p:nvPicPr>
          <p:cNvPr id="120836" name="Picture 4" descr="http://brasiliadefato.com.br/wp-content/uploads/2016/10/aguas.jpg"/>
          <p:cNvPicPr>
            <a:picLocks noChangeAspect="1" noChangeArrowheads="1"/>
          </p:cNvPicPr>
          <p:nvPr/>
        </p:nvPicPr>
        <p:blipFill>
          <a:blip r:embed="rId3" cstate="print"/>
          <a:srcRect t="9298" r="5781"/>
          <a:stretch>
            <a:fillRect/>
          </a:stretch>
        </p:blipFill>
        <p:spPr bwMode="auto">
          <a:xfrm>
            <a:off x="6146015" y="1350964"/>
            <a:ext cx="3034498" cy="1965826"/>
          </a:xfrm>
          <a:prstGeom prst="rect">
            <a:avLst/>
          </a:prstGeom>
          <a:noFill/>
        </p:spPr>
      </p:pic>
      <p:sp>
        <p:nvSpPr>
          <p:cNvPr id="13" name="Retângulo 12"/>
          <p:cNvSpPr/>
          <p:nvPr/>
        </p:nvSpPr>
        <p:spPr>
          <a:xfrm>
            <a:off x="8223581" y="5517745"/>
            <a:ext cx="956931"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a:rPr>
              <a:t>Plano Piloto</a:t>
            </a:r>
          </a:p>
        </p:txBody>
      </p:sp>
      <p:sp>
        <p:nvSpPr>
          <p:cNvPr id="15" name="Retângulo 14"/>
          <p:cNvSpPr/>
          <p:nvPr/>
        </p:nvSpPr>
        <p:spPr>
          <a:xfrm>
            <a:off x="8223581" y="3395728"/>
            <a:ext cx="956931"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a:rPr>
              <a:t>Águas Claras</a:t>
            </a:r>
          </a:p>
        </p:txBody>
      </p:sp>
      <p:sp>
        <p:nvSpPr>
          <p:cNvPr id="14" name="Retângulo 13"/>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
        <p:nvSpPr>
          <p:cNvPr id="10" name="Retângulo 9"/>
          <p:cNvSpPr/>
          <p:nvPr/>
        </p:nvSpPr>
        <p:spPr>
          <a:xfrm>
            <a:off x="539749" y="1350963"/>
            <a:ext cx="5265827" cy="23277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9751" y="1394093"/>
            <a:ext cx="5249074" cy="3385542"/>
          </a:xfrm>
          <a:prstGeom prst="rect">
            <a:avLst/>
          </a:prstGeom>
        </p:spPr>
        <p:txBody>
          <a:bodyPr wrap="square" lIns="0" tIns="0" rIns="0" bIns="0" numCol="1" spcCol="398160">
            <a:spAutoFit/>
          </a:bodyPr>
          <a:lstStyle/>
          <a:p>
            <a:pPr indent="457200">
              <a:spcBef>
                <a:spcPts val="600"/>
              </a:spcBef>
            </a:pPr>
            <a:r>
              <a:rPr lang="pt-BR" sz="1000" b="1" dirty="0">
                <a:solidFill>
                  <a:schemeClr val="tx1">
                    <a:lumMod val="65000"/>
                    <a:lumOff val="35000"/>
                  </a:schemeClr>
                </a:solidFill>
                <a:latin typeface="Montserrat"/>
              </a:rPr>
              <a:t>Forma urbana e a influência nos modos de deslocamentos </a:t>
            </a: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A forma urbana do Distrito Federal é predominantemente de baixa densidade e possui um zoneamento </a:t>
            </a:r>
            <a:r>
              <a:rPr lang="pt-BR" sz="1000" dirty="0" err="1">
                <a:solidFill>
                  <a:schemeClr val="tx1">
                    <a:lumMod val="65000"/>
                    <a:lumOff val="35000"/>
                  </a:schemeClr>
                </a:solidFill>
                <a:latin typeface="Montserrat"/>
              </a:rPr>
              <a:t>monofuncional</a:t>
            </a:r>
            <a:r>
              <a:rPr lang="pt-BR" sz="1000" dirty="0">
                <a:solidFill>
                  <a:schemeClr val="tx1">
                    <a:lumMod val="65000"/>
                    <a:lumOff val="35000"/>
                  </a:schemeClr>
                </a:solidFill>
                <a:latin typeface="Montserrat"/>
              </a:rPr>
              <a:t> (com setores que cumprem apenas uma função, como áreas que são apenas residenciais ou apenas comerciais). Estas características são pouco favoráveis aos modos ativos, uma vez que, a falta de diversidade de usos faz com que os deslocamentos se tornem maiores. </a:t>
            </a:r>
          </a:p>
          <a:p>
            <a:pPr indent="457200" algn="just">
              <a:spcBef>
                <a:spcPts val="600"/>
              </a:spcBef>
            </a:pPr>
            <a:r>
              <a:rPr lang="pt-BR" sz="1000" dirty="0">
                <a:solidFill>
                  <a:schemeClr val="tx1">
                    <a:lumMod val="65000"/>
                    <a:lumOff val="35000"/>
                  </a:schemeClr>
                </a:solidFill>
                <a:latin typeface="Montserrat"/>
              </a:rPr>
              <a:t>Nas regiões administrativas mais densas como Águas Claras, com uma verticalização e maiores opções de usos, há mais destinos próximos suficientes para serem atrativos aos deslocamentos a pé ou de bicicleta.  Entretanto, quando os prédios estão em extensos condomínios fechados por muros cegos estes se tornam barreiras urbanas e criam um ambiente mais inseguro pela falta de visibilidade.   </a:t>
            </a:r>
          </a:p>
          <a:p>
            <a:pPr indent="457200" algn="just">
              <a:spcBef>
                <a:spcPts val="600"/>
              </a:spcBef>
            </a:pPr>
            <a:r>
              <a:rPr lang="pt-BR" sz="1000" dirty="0">
                <a:solidFill>
                  <a:schemeClr val="tx1">
                    <a:lumMod val="65000"/>
                    <a:lumOff val="35000"/>
                  </a:schemeClr>
                </a:solidFill>
                <a:latin typeface="Montserrat"/>
              </a:rPr>
              <a:t>O zoneamento </a:t>
            </a:r>
            <a:r>
              <a:rPr lang="pt-BR" sz="1000" dirty="0" err="1">
                <a:solidFill>
                  <a:schemeClr val="tx1">
                    <a:lumMod val="65000"/>
                    <a:lumOff val="35000"/>
                  </a:schemeClr>
                </a:solidFill>
                <a:latin typeface="Montserrat"/>
              </a:rPr>
              <a:t>monofuncional</a:t>
            </a:r>
            <a:r>
              <a:rPr lang="pt-BR" sz="1000" dirty="0">
                <a:solidFill>
                  <a:schemeClr val="tx1">
                    <a:lumMod val="65000"/>
                    <a:lumOff val="35000"/>
                  </a:schemeClr>
                </a:solidFill>
                <a:latin typeface="Montserrat"/>
              </a:rPr>
              <a:t> é típico do urbanismo modernista. O Plano Piloto é o maior exemplo, com várias segregações setoriais. Exemplo: setor hospitalar sul e norte, setor comercial sul e norte, setor de hotéis sul e norte.</a:t>
            </a:r>
          </a:p>
          <a:p>
            <a:pPr indent="457200" algn="just">
              <a:spcBef>
                <a:spcPts val="600"/>
              </a:spcBef>
            </a:pPr>
            <a:endParaRPr lang="pt-BR" sz="1000" dirty="0">
              <a:solidFill>
                <a:schemeClr val="tx1">
                  <a:lumMod val="65000"/>
                  <a:lumOff val="35000"/>
                </a:schemeClr>
              </a:solidFill>
              <a:latin typeface="Montserrat"/>
            </a:endParaRPr>
          </a:p>
          <a:p>
            <a:pPr indent="457200">
              <a:spcBef>
                <a:spcPts val="600"/>
              </a:spcBef>
            </a:pPr>
            <a:r>
              <a:rPr lang="pt-BR" sz="1000" dirty="0">
                <a:solidFill>
                  <a:schemeClr val="tx1">
                    <a:lumMod val="65000"/>
                    <a:lumOff val="35000"/>
                  </a:schemeClr>
                </a:solidFill>
                <a:latin typeface="Montserrat"/>
              </a:rPr>
              <a:t> </a:t>
            </a:r>
          </a:p>
        </p:txBody>
      </p:sp>
    </p:spTree>
    <p:extLst>
      <p:ext uri="{BB962C8B-B14F-4D97-AF65-F5344CB8AC3E}">
        <p14:creationId xmlns:p14="http://schemas.microsoft.com/office/powerpoint/2010/main" val="4031481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448586" y="4694892"/>
            <a:ext cx="9720263" cy="547166"/>
          </a:xfrm>
          <a:prstGeom prst="rect">
            <a:avLst/>
          </a:prstGeom>
          <a:noFill/>
          <a:ln>
            <a:noFill/>
          </a:ln>
        </p:spPr>
        <p:txBody>
          <a:bodyPr wrap="square" lIns="101118" tIns="50560" rIns="101118" bIns="50560" rtlCol="0">
            <a:spAutoFit/>
          </a:bodyPr>
          <a:lstStyle/>
          <a:p>
            <a:pPr algn="r">
              <a:lnSpc>
                <a:spcPct val="150000"/>
              </a:lnSpc>
            </a:pPr>
            <a:r>
              <a:rPr lang="pt-BR" sz="2200" b="1" i="1" dirty="0">
                <a:solidFill>
                  <a:srgbClr val="F9DD16"/>
                </a:solidFill>
                <a:latin typeface="Montserrat ExtraBold" pitchFamily="50" charset="0"/>
              </a:rPr>
              <a:t>2. CONTEXTO DA MOBILIDADE ATIVA NO DF</a:t>
            </a:r>
            <a:endParaRPr lang="pt-BR" sz="3500" b="1" i="1" dirty="0">
              <a:solidFill>
                <a:srgbClr val="F9DD16"/>
              </a:solidFill>
              <a:latin typeface="Montserrat ExtraBold" pitchFamily="50" charset="0"/>
            </a:endParaRPr>
          </a:p>
        </p:txBody>
      </p:sp>
      <p:cxnSp>
        <p:nvCxnSpPr>
          <p:cNvPr id="9" name="Conector reto 8"/>
          <p:cNvCxnSpPr/>
          <p:nvPr/>
        </p:nvCxnSpPr>
        <p:spPr>
          <a:xfrm>
            <a:off x="0" y="528066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3691456" y="5278781"/>
            <a:ext cx="5580221" cy="883475"/>
          </a:xfrm>
          <a:prstGeom prst="rect">
            <a:avLst/>
          </a:prstGeom>
          <a:noFill/>
          <a:ln>
            <a:noFill/>
          </a:ln>
        </p:spPr>
        <p:txBody>
          <a:bodyPr wrap="square" lIns="101118" tIns="50560" rIns="101118" bIns="50560" rtlCol="0">
            <a:spAutoFit/>
          </a:bodyPr>
          <a:lstStyle/>
          <a:p>
            <a:pPr algn="r">
              <a:lnSpc>
                <a:spcPct val="150000"/>
              </a:lnSpc>
            </a:pPr>
            <a:r>
              <a:rPr lang="pt-BR" sz="1800" dirty="0">
                <a:solidFill>
                  <a:schemeClr val="bg1"/>
                </a:solidFill>
                <a:latin typeface="Montserrat"/>
              </a:rPr>
              <a:t>2.2 Quem são os pedestres e ciclistas do DF</a:t>
            </a:r>
          </a:p>
          <a:p>
            <a:pPr algn="r">
              <a:lnSpc>
                <a:spcPct val="150000"/>
              </a:lnSpc>
            </a:pPr>
            <a:endParaRPr lang="pt-BR" sz="1800" b="1" dirty="0">
              <a:solidFill>
                <a:schemeClr val="bg1"/>
              </a:solidFill>
              <a:latin typeface="Montserrat"/>
            </a:endParaRPr>
          </a:p>
        </p:txBody>
      </p:sp>
    </p:spTree>
    <p:extLst>
      <p:ext uri="{BB962C8B-B14F-4D97-AF65-F5344CB8AC3E}">
        <p14:creationId xmlns:p14="http://schemas.microsoft.com/office/powerpoint/2010/main" val="3432140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áfico 17"/>
          <p:cNvGraphicFramePr/>
          <p:nvPr>
            <p:extLst>
              <p:ext uri="{D42A27DB-BD31-4B8C-83A1-F6EECF244321}">
                <p14:modId xmlns:p14="http://schemas.microsoft.com/office/powerpoint/2010/main" val="3615895919"/>
              </p:ext>
            </p:extLst>
          </p:nvPr>
        </p:nvGraphicFramePr>
        <p:xfrm>
          <a:off x="1393385" y="4022975"/>
          <a:ext cx="6717340" cy="2007938"/>
        </p:xfrm>
        <a:graphic>
          <a:graphicData uri="http://schemas.openxmlformats.org/drawingml/2006/chart">
            <c:chart xmlns:c="http://schemas.openxmlformats.org/drawingml/2006/chart" xmlns:r="http://schemas.openxmlformats.org/officeDocument/2006/relationships" r:id="rId2"/>
          </a:graphicData>
        </a:graphic>
      </p:graphicFrame>
      <p:pic>
        <p:nvPicPr>
          <p:cNvPr id="128004" name="Picture 4" descr="http://www.escalalatina.com/wp-content/uploads/2015/12/senalando-alexislucio-mx.png"/>
          <p:cNvPicPr>
            <a:picLocks noChangeAspect="1" noChangeArrowheads="1"/>
          </p:cNvPicPr>
          <p:nvPr/>
        </p:nvPicPr>
        <p:blipFill>
          <a:blip r:embed="rId3" cstate="print"/>
          <a:srcRect/>
          <a:stretch>
            <a:fillRect/>
          </a:stretch>
        </p:blipFill>
        <p:spPr bwMode="auto">
          <a:xfrm>
            <a:off x="3431371" y="3874144"/>
            <a:ext cx="357781" cy="714380"/>
          </a:xfrm>
          <a:prstGeom prst="rect">
            <a:avLst/>
          </a:prstGeom>
          <a:noFill/>
        </p:spPr>
      </p:pic>
      <p:pic>
        <p:nvPicPr>
          <p:cNvPr id="128002" name="Picture 2" descr="http://www.escalalatina.com/wp-content/uploads/2016/11/Bici-Abrigo.png"/>
          <p:cNvPicPr>
            <a:picLocks noChangeAspect="1" noChangeArrowheads="1"/>
          </p:cNvPicPr>
          <p:nvPr/>
        </p:nvPicPr>
        <p:blipFill>
          <a:blip r:embed="rId4" cstate="print"/>
          <a:srcRect/>
          <a:stretch>
            <a:fillRect/>
          </a:stretch>
        </p:blipFill>
        <p:spPr bwMode="auto">
          <a:xfrm rot="21060000">
            <a:off x="6690823" y="3838171"/>
            <a:ext cx="622089" cy="620991"/>
          </a:xfrm>
          <a:prstGeom prst="rect">
            <a:avLst/>
          </a:prstGeom>
          <a:noFill/>
        </p:spPr>
      </p:pic>
      <p:sp>
        <p:nvSpPr>
          <p:cNvPr id="20" name="Retângulo 19"/>
          <p:cNvSpPr/>
          <p:nvPr/>
        </p:nvSpPr>
        <p:spPr>
          <a:xfrm>
            <a:off x="539750" y="5854026"/>
            <a:ext cx="8640763" cy="153888"/>
          </a:xfrm>
          <a:prstGeom prst="rect">
            <a:avLst/>
          </a:prstGeom>
        </p:spPr>
        <p:txBody>
          <a:bodyPr wrap="square" lIns="0" tIns="0" rIns="0" bIns="0" numCol="1" spcCol="398160">
            <a:spAutoFit/>
          </a:bodyPr>
          <a:lstStyle/>
          <a:p>
            <a:pPr algn="ctr"/>
            <a:r>
              <a:rPr lang="pt-BR" sz="1000" dirty="0">
                <a:solidFill>
                  <a:schemeClr val="tx1">
                    <a:lumMod val="65000"/>
                    <a:lumOff val="35000"/>
                  </a:schemeClr>
                </a:solidFill>
                <a:latin typeface="Montserrat"/>
              </a:rPr>
              <a:t>Em  30 minutos, um pedestre faz, em média, um pouco mais de 2 km, enquanto um ciclista, quase 8 km. </a:t>
            </a:r>
          </a:p>
        </p:txBody>
      </p:sp>
      <p:sp>
        <p:nvSpPr>
          <p:cNvPr id="3" name="CaixaDeTexto 2"/>
          <p:cNvSpPr txBox="1"/>
          <p:nvPr/>
        </p:nvSpPr>
        <p:spPr>
          <a:xfrm>
            <a:off x="539750" y="1350963"/>
            <a:ext cx="8640763" cy="2400657"/>
          </a:xfrm>
          <a:prstGeom prst="rect">
            <a:avLst/>
          </a:prstGeom>
          <a:noFill/>
        </p:spPr>
        <p:txBody>
          <a:bodyPr wrap="square" numCol="2" spcCol="360000" rtlCol="0">
            <a:spAutoFit/>
          </a:bodyPr>
          <a:lstStyle/>
          <a:p>
            <a:pPr indent="457200" algn="just">
              <a:spcBef>
                <a:spcPts val="600"/>
              </a:spcBef>
            </a:pPr>
            <a:r>
              <a:rPr lang="pt-BR" sz="1000" dirty="0">
                <a:solidFill>
                  <a:schemeClr val="tx1">
                    <a:lumMod val="65000"/>
                    <a:lumOff val="35000"/>
                  </a:schemeClr>
                </a:solidFill>
                <a:latin typeface="Montserrat"/>
              </a:rPr>
              <a:t>Cada modo de transporte, em função da sua respectiva velocidade média de deslocamento, alcança em um mesmo intervalo de tempo distâncias distintas. Assim, pela lógica, para realizar um determinado percurso, caminhar demora mais que ir de bicicleta, que por sua vez é mais lento que algum veículo motorizado. Entretanto, isso não pode ser afirmado no contexto do espaço urbano, onde há semáforos e congestionamentos. </a:t>
            </a:r>
          </a:p>
          <a:p>
            <a:pPr indent="457200" algn="just">
              <a:spcBef>
                <a:spcPts val="600"/>
              </a:spcBef>
            </a:pPr>
            <a:r>
              <a:rPr lang="pt-BR" sz="1000" dirty="0">
                <a:solidFill>
                  <a:schemeClr val="tx1">
                    <a:lumMod val="65000"/>
                    <a:lumOff val="35000"/>
                  </a:schemeClr>
                </a:solidFill>
                <a:latin typeface="Montserrat"/>
              </a:rPr>
              <a:t>Neste contexto, os modos ativos, além de serem saudáveis e menos poluentes, em geral possuem mais opções de trajetos na cidade que os modos motorizados, sendo muitas vezes mais agradável e rápido optar por esses meios de deslocamento. A bicicleta, principalmente, pode se mostrar bem mais eficiente que um carro em diversos deslocamentos.</a:t>
            </a: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Portanto, pode-se dizer que, com infraestrutura e incentivo, muitos deslocamentos motorizados poderiam ser substituídos por modos ativos. Por isso, entender o perfil dos pedestres e ciclistas caracterizando os diferentes grupos (faixa etária e gênero), suas motivações e dificuldades, é essencial para planejar estrategicamente e fazer uma boa gestão da mobilidade urbana. </a:t>
            </a:r>
          </a:p>
          <a:p>
            <a:pPr indent="457200" algn="just">
              <a:spcBef>
                <a:spcPts val="600"/>
              </a:spcBef>
            </a:pPr>
            <a:r>
              <a:rPr lang="pt-BR" sz="1000" dirty="0">
                <a:solidFill>
                  <a:schemeClr val="tx1">
                    <a:lumMod val="65000"/>
                    <a:lumOff val="35000"/>
                  </a:schemeClr>
                </a:solidFill>
                <a:latin typeface="Montserrat"/>
              </a:rPr>
              <a:t>Os deslocamentos feitos a pé e por bicicleta podem representar desde a origem ao destino, como também, complemento das viagens </a:t>
            </a:r>
            <a:r>
              <a:rPr lang="pt-BR" sz="1000" dirty="0" err="1">
                <a:solidFill>
                  <a:schemeClr val="tx1">
                    <a:lumMod val="65000"/>
                    <a:lumOff val="35000"/>
                  </a:schemeClr>
                </a:solidFill>
                <a:latin typeface="Montserrat"/>
              </a:rPr>
              <a:t>motoriza-das</a:t>
            </a:r>
            <a:r>
              <a:rPr lang="pt-BR" sz="1000" dirty="0">
                <a:solidFill>
                  <a:schemeClr val="tx1">
                    <a:lumMod val="65000"/>
                    <a:lumOff val="35000"/>
                  </a:schemeClr>
                </a:solidFill>
                <a:latin typeface="Montserrat"/>
              </a:rPr>
              <a:t>, principalmente as realizadas por transporte coletivo. Exemplo: os percursos de e para os pontos de parada (primeiro e último quilômetro). </a:t>
            </a:r>
            <a:endParaRPr lang="pt-BR" sz="1000" dirty="0"/>
          </a:p>
        </p:txBody>
      </p:sp>
      <p:sp>
        <p:nvSpPr>
          <p:cNvPr id="4" name="Título 3"/>
          <p:cNvSpPr>
            <a:spLocks noGrp="1"/>
          </p:cNvSpPr>
          <p:nvPr>
            <p:ph type="title"/>
          </p:nvPr>
        </p:nvSpPr>
        <p:spPr/>
        <p:txBody>
          <a:bodyPr/>
          <a:lstStyle/>
          <a:p>
            <a:r>
              <a:rPr lang="pt-BR" b="1" dirty="0"/>
              <a:t>2.2 Quem são os pedestres e ciclistas no DF</a:t>
            </a:r>
          </a:p>
        </p:txBody>
      </p:sp>
      <p:sp>
        <p:nvSpPr>
          <p:cNvPr id="11" name="Retângulo 10"/>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
        <p:nvSpPr>
          <p:cNvPr id="12" name="Retângulo 11"/>
          <p:cNvSpPr/>
          <p:nvPr/>
        </p:nvSpPr>
        <p:spPr>
          <a:xfrm>
            <a:off x="3305577" y="3507584"/>
            <a:ext cx="3340504"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539750" y="3537328"/>
            <a:ext cx="8640763" cy="256008"/>
          </a:xfrm>
          <a:prstGeom prst="rect">
            <a:avLst/>
          </a:prstGeom>
        </p:spPr>
        <p:txBody>
          <a:bodyPr wrap="square" lIns="101133" tIns="50566" rIns="101133" bIns="50566">
            <a:spAutoFit/>
          </a:bodyPr>
          <a:lstStyle/>
          <a:p>
            <a:pPr algn="ctr"/>
            <a:r>
              <a:rPr lang="pt-BR" sz="1000" b="1" dirty="0">
                <a:solidFill>
                  <a:schemeClr val="tx1">
                    <a:lumMod val="65000"/>
                    <a:lumOff val="35000"/>
                  </a:schemeClr>
                </a:solidFill>
                <a:latin typeface="Montserrat"/>
              </a:rPr>
              <a:t>Modo de Transporte X Tempo de Viagem </a:t>
            </a:r>
          </a:p>
        </p:txBody>
      </p:sp>
    </p:spTree>
    <p:extLst>
      <p:ext uri="{BB962C8B-B14F-4D97-AF65-F5344CB8AC3E}">
        <p14:creationId xmlns:p14="http://schemas.microsoft.com/office/powerpoint/2010/main" val="4031481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3"/>
          <p:cNvSpPr txBox="1">
            <a:spLocks/>
          </p:cNvSpPr>
          <p:nvPr/>
        </p:nvSpPr>
        <p:spPr>
          <a:xfrm>
            <a:off x="880631" y="387553"/>
            <a:ext cx="7230093" cy="545349"/>
          </a:xfrm>
          <a:prstGeom prst="rect">
            <a:avLst/>
          </a:prstGeom>
        </p:spPr>
        <p:txBody>
          <a:bodyPr vert="horz" lIns="91440" tIns="45720" rIns="91440" bIns="45720" rtlCol="0" anchor="ctr">
            <a:normAutofit/>
          </a:bodyPr>
          <a:lstStyle>
            <a:lvl1pPr algn="l" defTabSz="729051" rtl="0" eaLnBrk="1" latinLnBrk="0" hangingPunct="1">
              <a:lnSpc>
                <a:spcPct val="90000"/>
              </a:lnSpc>
              <a:spcBef>
                <a:spcPct val="0"/>
              </a:spcBef>
              <a:buNone/>
              <a:defRPr sz="2000" b="0" i="1" kern="1200">
                <a:solidFill>
                  <a:schemeClr val="bg1"/>
                </a:solidFill>
                <a:latin typeface="Helvetica Neue" panose="02000503000000090004" pitchFamily="2" charset="0"/>
                <a:ea typeface="+mj-ea"/>
                <a:cs typeface="+mj-cs"/>
              </a:defRPr>
            </a:lvl1pPr>
          </a:lstStyle>
          <a:p>
            <a:r>
              <a:rPr lang="pt-BR" b="1" dirty="0">
                <a:latin typeface="Montserrat"/>
              </a:rPr>
              <a:t>2.2 Quem são os pedestres e ciclistas no DF</a:t>
            </a:r>
          </a:p>
        </p:txBody>
      </p:sp>
      <p:sp>
        <p:nvSpPr>
          <p:cNvPr id="15" name="Retângulo 14"/>
          <p:cNvSpPr/>
          <p:nvPr/>
        </p:nvSpPr>
        <p:spPr>
          <a:xfrm>
            <a:off x="4679950" y="5650724"/>
            <a:ext cx="3416580" cy="348341"/>
          </a:xfrm>
          <a:prstGeom prst="rect">
            <a:avLst/>
          </a:prstGeom>
        </p:spPr>
        <p:txBody>
          <a:bodyPr wrap="square" lIns="101133" tIns="50566" rIns="101133" bIns="50566">
            <a:spAutoFit/>
          </a:bodyPr>
          <a:lstStyle/>
          <a:p>
            <a:r>
              <a:rPr lang="pt-BR" sz="800" dirty="0">
                <a:solidFill>
                  <a:schemeClr val="tx1">
                    <a:lumMod val="65000"/>
                    <a:lumOff val="35000"/>
                  </a:schemeClr>
                </a:solidFill>
                <a:latin typeface="Montserrat"/>
              </a:rPr>
              <a:t>Fonte de  dados:  </a:t>
            </a:r>
          </a:p>
          <a:p>
            <a:r>
              <a:rPr lang="pt-BR" sz="800" dirty="0">
                <a:solidFill>
                  <a:schemeClr val="tx1">
                    <a:lumMod val="65000"/>
                    <a:lumOff val="35000"/>
                  </a:schemeClr>
                </a:solidFill>
                <a:latin typeface="Montserrat"/>
              </a:rPr>
              <a:t>CODEPLAN - PDAD-DF 2018 – PUBLICAÇÃO MARÇO 2019</a:t>
            </a:r>
          </a:p>
        </p:txBody>
      </p:sp>
      <p:sp>
        <p:nvSpPr>
          <p:cNvPr id="16" name="Retângulo 15"/>
          <p:cNvSpPr/>
          <p:nvPr/>
        </p:nvSpPr>
        <p:spPr>
          <a:xfrm>
            <a:off x="539750" y="1339389"/>
            <a:ext cx="8640763" cy="461665"/>
          </a:xfrm>
          <a:prstGeom prst="rect">
            <a:avLst/>
          </a:prstGeom>
        </p:spPr>
        <p:txBody>
          <a:bodyPr wrap="square" lIns="0" tIns="0" rIns="0" bIns="0" numCol="1" spcCol="360000">
            <a:spAutoFit/>
          </a:bodyPr>
          <a:lstStyle/>
          <a:p>
            <a:pPr indent="457200" algn="just">
              <a:spcBef>
                <a:spcPts val="600"/>
              </a:spcBef>
            </a:pPr>
            <a:r>
              <a:rPr lang="pt-BR" sz="1000" dirty="0">
                <a:solidFill>
                  <a:schemeClr val="tx1">
                    <a:lumMod val="65000"/>
                    <a:lumOff val="35000"/>
                  </a:schemeClr>
                </a:solidFill>
                <a:latin typeface="Montserrat"/>
              </a:rPr>
              <a:t>No Distrito Federal, de acordo com dados da PDAD/DF – 2018, a maioria dos estudantes entre 4 e 24 anos de idade, estudam na própria RA (Região Administrativa), se deslocando principalmente por transporte público, a pé ou por bicicleta, com exceção do Grupo 1 cujo modal de transporte mais utilizado (66,8%) é o automóvel.</a:t>
            </a:r>
          </a:p>
        </p:txBody>
      </p:sp>
      <p:sp>
        <p:nvSpPr>
          <p:cNvPr id="35" name="CaixaDeTexto 34"/>
          <p:cNvSpPr txBox="1"/>
          <p:nvPr/>
        </p:nvSpPr>
        <p:spPr>
          <a:xfrm>
            <a:off x="527304" y="2256458"/>
            <a:ext cx="3346822" cy="553998"/>
          </a:xfrm>
          <a:prstGeom prst="rect">
            <a:avLst/>
          </a:prstGeom>
          <a:noFill/>
          <a:ln w="25400">
            <a:noFill/>
            <a:prstDash val="sysDot"/>
          </a:ln>
        </p:spPr>
        <p:txBody>
          <a:bodyPr wrap="square" rtlCol="0">
            <a:spAutoFit/>
          </a:bodyPr>
          <a:lstStyle/>
          <a:p>
            <a:pPr algn="just"/>
            <a:r>
              <a:rPr lang="pt-BR" sz="1000" dirty="0">
                <a:solidFill>
                  <a:schemeClr val="tx1">
                    <a:lumMod val="65000"/>
                    <a:lumOff val="35000"/>
                  </a:schemeClr>
                </a:solidFill>
                <a:latin typeface="Montserrat"/>
              </a:rPr>
              <a:t>Plano Piloto, Jardim Botânico, Lago Norte, Lago Sul, Park Way e Sudoeste/Octogonal. Renda domiciliar média de R$ 15.614;</a:t>
            </a:r>
          </a:p>
        </p:txBody>
      </p:sp>
      <p:sp>
        <p:nvSpPr>
          <p:cNvPr id="36" name="CaixaDeTexto 35"/>
          <p:cNvSpPr txBox="1"/>
          <p:nvPr/>
        </p:nvSpPr>
        <p:spPr>
          <a:xfrm>
            <a:off x="527304" y="3193778"/>
            <a:ext cx="3391689" cy="553998"/>
          </a:xfrm>
          <a:prstGeom prst="rect">
            <a:avLst/>
          </a:prstGeom>
          <a:noFill/>
          <a:ln w="25400">
            <a:noFill/>
            <a:prstDash val="sysDot"/>
          </a:ln>
        </p:spPr>
        <p:txBody>
          <a:bodyPr wrap="square" rtlCol="0">
            <a:spAutoFit/>
          </a:bodyPr>
          <a:lstStyle/>
          <a:p>
            <a:pPr algn="just"/>
            <a:r>
              <a:rPr lang="pt-BR" sz="1000" spc="-80" dirty="0">
                <a:solidFill>
                  <a:schemeClr val="tx1">
                    <a:lumMod val="65000"/>
                    <a:lumOff val="35000"/>
                  </a:schemeClr>
                </a:solidFill>
                <a:latin typeface="Montserrat"/>
              </a:rPr>
              <a:t>Águas  Claras, </a:t>
            </a:r>
            <a:r>
              <a:rPr lang="pt-BR" sz="1000" spc="-80" dirty="0" err="1">
                <a:solidFill>
                  <a:schemeClr val="tx1">
                    <a:lumMod val="65000"/>
                    <a:lumOff val="35000"/>
                  </a:schemeClr>
                </a:solidFill>
                <a:latin typeface="Montserrat"/>
              </a:rPr>
              <a:t>Candangolândia</a:t>
            </a:r>
            <a:r>
              <a:rPr lang="pt-BR" sz="1000" spc="-80" dirty="0">
                <a:solidFill>
                  <a:schemeClr val="tx1">
                    <a:lumMod val="65000"/>
                    <a:lumOff val="35000"/>
                  </a:schemeClr>
                </a:solidFill>
                <a:latin typeface="Montserrat"/>
              </a:rPr>
              <a:t>, Cruzeiro, Gama, Guará, </a:t>
            </a:r>
          </a:p>
          <a:p>
            <a:pPr algn="just"/>
            <a:r>
              <a:rPr lang="pt-BR" sz="1000" spc="-80" dirty="0">
                <a:solidFill>
                  <a:schemeClr val="tx1">
                    <a:lumMod val="65000"/>
                    <a:lumOff val="35000"/>
                  </a:schemeClr>
                </a:solidFill>
                <a:latin typeface="Montserrat"/>
              </a:rPr>
              <a:t>Núcleo Bandeirante, Sobradinho, Sobradinho II, Taguatinga e Vicente Pires. Renda domiciliar média de R$ 7.253;</a:t>
            </a:r>
          </a:p>
        </p:txBody>
      </p:sp>
      <p:sp>
        <p:nvSpPr>
          <p:cNvPr id="37" name="CaixaDeTexto 36"/>
          <p:cNvSpPr txBox="1"/>
          <p:nvPr/>
        </p:nvSpPr>
        <p:spPr>
          <a:xfrm>
            <a:off x="527304" y="4111460"/>
            <a:ext cx="3391687" cy="707886"/>
          </a:xfrm>
          <a:prstGeom prst="rect">
            <a:avLst/>
          </a:prstGeom>
          <a:noFill/>
          <a:ln w="25400">
            <a:noFill/>
            <a:prstDash val="sysDot"/>
          </a:ln>
        </p:spPr>
        <p:txBody>
          <a:bodyPr wrap="square" rtlCol="0">
            <a:spAutoFit/>
          </a:bodyPr>
          <a:lstStyle/>
          <a:p>
            <a:pPr algn="just"/>
            <a:r>
              <a:rPr lang="pt-BR" sz="1000" dirty="0" err="1">
                <a:solidFill>
                  <a:schemeClr val="tx1">
                    <a:lumMod val="65000"/>
                    <a:lumOff val="35000"/>
                  </a:schemeClr>
                </a:solidFill>
                <a:latin typeface="Montserrat"/>
              </a:rPr>
              <a:t>Brazlândia</a:t>
            </a:r>
            <a:r>
              <a:rPr lang="pt-BR" sz="1000" dirty="0">
                <a:solidFill>
                  <a:schemeClr val="tx1">
                    <a:lumMod val="65000"/>
                    <a:lumOff val="35000"/>
                  </a:schemeClr>
                </a:solidFill>
                <a:latin typeface="Montserrat"/>
              </a:rPr>
              <a:t>, Ceilândia, Planaltina, Riacho Fundo, Riacho Fundo II, SIA, Samambaia, Santa Maria e São Sebastião. Renda domiciliar média de R$ 3.106; </a:t>
            </a:r>
          </a:p>
        </p:txBody>
      </p:sp>
      <p:sp>
        <p:nvSpPr>
          <p:cNvPr id="38" name="CaixaDeTexto 37"/>
          <p:cNvSpPr txBox="1"/>
          <p:nvPr/>
        </p:nvSpPr>
        <p:spPr>
          <a:xfrm>
            <a:off x="527304" y="5131230"/>
            <a:ext cx="3346821" cy="553998"/>
          </a:xfrm>
          <a:prstGeom prst="rect">
            <a:avLst/>
          </a:prstGeom>
          <a:noFill/>
          <a:ln w="25400">
            <a:noFill/>
            <a:prstDash val="sysDot"/>
          </a:ln>
        </p:spPr>
        <p:txBody>
          <a:bodyPr wrap="square" rtlCol="0">
            <a:spAutoFit/>
          </a:bodyPr>
          <a:lstStyle/>
          <a:p>
            <a:r>
              <a:rPr lang="pt-BR" sz="1000" dirty="0" err="1">
                <a:solidFill>
                  <a:schemeClr val="tx1">
                    <a:lumMod val="65000"/>
                    <a:lumOff val="35000"/>
                  </a:schemeClr>
                </a:solidFill>
                <a:latin typeface="Montserrat"/>
              </a:rPr>
              <a:t>Fercal</a:t>
            </a:r>
            <a:r>
              <a:rPr lang="pt-BR" sz="1000" dirty="0">
                <a:solidFill>
                  <a:schemeClr val="tx1">
                    <a:lumMod val="65000"/>
                    <a:lumOff val="35000"/>
                  </a:schemeClr>
                </a:solidFill>
                <a:latin typeface="Montserrat"/>
              </a:rPr>
              <a:t>, </a:t>
            </a:r>
            <a:r>
              <a:rPr lang="pt-BR" sz="1000" dirty="0" err="1">
                <a:solidFill>
                  <a:schemeClr val="tx1">
                    <a:lumMod val="65000"/>
                    <a:lumOff val="35000"/>
                  </a:schemeClr>
                </a:solidFill>
                <a:latin typeface="Montserrat"/>
              </a:rPr>
              <a:t>Itapoã</a:t>
            </a:r>
            <a:r>
              <a:rPr lang="pt-BR" sz="1000" dirty="0">
                <a:solidFill>
                  <a:schemeClr val="tx1">
                    <a:lumMod val="65000"/>
                    <a:lumOff val="35000"/>
                  </a:schemeClr>
                </a:solidFill>
                <a:latin typeface="Montserrat"/>
              </a:rPr>
              <a:t>, Paranoá, Recanto das Emas, SCIA–Estrutural e Varjão. Renda domiciliar média de R$ 2.465;</a:t>
            </a:r>
          </a:p>
        </p:txBody>
      </p:sp>
      <p:sp>
        <p:nvSpPr>
          <p:cNvPr id="13" name="Retângulo 12"/>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grpSp>
        <p:nvGrpSpPr>
          <p:cNvPr id="29" name="Grupo 28"/>
          <p:cNvGrpSpPr/>
          <p:nvPr/>
        </p:nvGrpSpPr>
        <p:grpSpPr>
          <a:xfrm>
            <a:off x="527303" y="2007386"/>
            <a:ext cx="3391688" cy="246222"/>
            <a:chOff x="5788824" y="1693331"/>
            <a:chExt cx="3391688" cy="246222"/>
          </a:xfrm>
        </p:grpSpPr>
        <p:sp>
          <p:nvSpPr>
            <p:cNvPr id="19" name="Retângulo 18"/>
            <p:cNvSpPr/>
            <p:nvPr/>
          </p:nvSpPr>
          <p:spPr>
            <a:xfrm>
              <a:off x="5788824" y="1693331"/>
              <a:ext cx="339168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788825" y="1693332"/>
              <a:ext cx="1635384" cy="246221"/>
            </a:xfrm>
            <a:prstGeom prst="rect">
              <a:avLst/>
            </a:prstGeom>
          </p:spPr>
          <p:txBody>
            <a:bodyPr wrap="none">
              <a:spAutoFit/>
            </a:bodyPr>
            <a:lstStyle/>
            <a:p>
              <a:r>
                <a:rPr lang="pt-BR" sz="1000" dirty="0">
                  <a:solidFill>
                    <a:schemeClr val="bg1"/>
                  </a:solidFill>
                  <a:latin typeface="Montserrat"/>
                </a:rPr>
                <a:t>• </a:t>
              </a:r>
              <a:r>
                <a:rPr lang="pt-BR" sz="1000" b="1" dirty="0">
                  <a:solidFill>
                    <a:schemeClr val="bg1"/>
                  </a:solidFill>
                  <a:latin typeface="Montserrat"/>
                </a:rPr>
                <a:t>Grupo 1 (alta renda): </a:t>
              </a:r>
              <a:endParaRPr lang="pt-BR" sz="1000" dirty="0">
                <a:solidFill>
                  <a:schemeClr val="bg1"/>
                </a:solidFill>
              </a:endParaRPr>
            </a:p>
          </p:txBody>
        </p:sp>
      </p:grpSp>
      <p:grpSp>
        <p:nvGrpSpPr>
          <p:cNvPr id="26" name="Grupo 25"/>
          <p:cNvGrpSpPr/>
          <p:nvPr/>
        </p:nvGrpSpPr>
        <p:grpSpPr>
          <a:xfrm>
            <a:off x="527303" y="3832867"/>
            <a:ext cx="3391688" cy="246221"/>
            <a:chOff x="5788824" y="3721898"/>
            <a:chExt cx="3391688" cy="246221"/>
          </a:xfrm>
        </p:grpSpPr>
        <p:sp>
          <p:nvSpPr>
            <p:cNvPr id="23" name="Retângulo 22"/>
            <p:cNvSpPr/>
            <p:nvPr/>
          </p:nvSpPr>
          <p:spPr>
            <a:xfrm>
              <a:off x="5788824" y="3738984"/>
              <a:ext cx="339168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5788825" y="3721898"/>
              <a:ext cx="2250937" cy="246221"/>
            </a:xfrm>
            <a:prstGeom prst="rect">
              <a:avLst/>
            </a:prstGeom>
          </p:spPr>
          <p:txBody>
            <a:bodyPr wrap="none">
              <a:spAutoFit/>
            </a:bodyPr>
            <a:lstStyle/>
            <a:p>
              <a:r>
                <a:rPr lang="pt-BR" sz="1000" b="1" dirty="0">
                  <a:solidFill>
                    <a:schemeClr val="bg1"/>
                  </a:solidFill>
                  <a:latin typeface="Montserrat"/>
                </a:rPr>
                <a:t>• Grupo 3 (</a:t>
              </a:r>
              <a:r>
                <a:rPr lang="pt-BR" sz="1000" b="1" dirty="0" err="1">
                  <a:solidFill>
                    <a:schemeClr val="bg1"/>
                  </a:solidFill>
                  <a:latin typeface="Montserrat"/>
                </a:rPr>
                <a:t>média-baixa</a:t>
              </a:r>
              <a:r>
                <a:rPr lang="pt-BR" sz="1000" b="1" dirty="0">
                  <a:solidFill>
                    <a:schemeClr val="bg1"/>
                  </a:solidFill>
                  <a:latin typeface="Montserrat"/>
                </a:rPr>
                <a:t> renda): </a:t>
              </a:r>
            </a:p>
          </p:txBody>
        </p:sp>
      </p:grpSp>
      <p:grpSp>
        <p:nvGrpSpPr>
          <p:cNvPr id="25" name="Grupo 24"/>
          <p:cNvGrpSpPr/>
          <p:nvPr/>
        </p:nvGrpSpPr>
        <p:grpSpPr>
          <a:xfrm>
            <a:off x="527304" y="4864906"/>
            <a:ext cx="3391688" cy="246221"/>
            <a:chOff x="5788825" y="4921943"/>
            <a:chExt cx="3391688" cy="246221"/>
          </a:xfrm>
        </p:grpSpPr>
        <p:sp>
          <p:nvSpPr>
            <p:cNvPr id="24" name="Retângulo 23"/>
            <p:cNvSpPr/>
            <p:nvPr/>
          </p:nvSpPr>
          <p:spPr>
            <a:xfrm>
              <a:off x="5788825" y="4939029"/>
              <a:ext cx="339168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5788825" y="4921943"/>
              <a:ext cx="1794081" cy="246221"/>
            </a:xfrm>
            <a:prstGeom prst="rect">
              <a:avLst/>
            </a:prstGeom>
          </p:spPr>
          <p:txBody>
            <a:bodyPr wrap="none">
              <a:spAutoFit/>
            </a:bodyPr>
            <a:lstStyle/>
            <a:p>
              <a:r>
                <a:rPr lang="pt-BR" sz="1000" b="1" dirty="0">
                  <a:solidFill>
                    <a:schemeClr val="bg1"/>
                  </a:solidFill>
                  <a:latin typeface="Montserrat"/>
                </a:rPr>
                <a:t>• Grupo 4 (baixa renda): </a:t>
              </a:r>
            </a:p>
          </p:txBody>
        </p:sp>
      </p:grpSp>
      <p:grpSp>
        <p:nvGrpSpPr>
          <p:cNvPr id="27" name="Grupo 26"/>
          <p:cNvGrpSpPr/>
          <p:nvPr/>
        </p:nvGrpSpPr>
        <p:grpSpPr>
          <a:xfrm>
            <a:off x="527304" y="2921679"/>
            <a:ext cx="3391688" cy="246221"/>
            <a:chOff x="5788824" y="2518658"/>
            <a:chExt cx="3391688" cy="246221"/>
          </a:xfrm>
        </p:grpSpPr>
        <p:sp>
          <p:nvSpPr>
            <p:cNvPr id="22" name="Retângulo 21"/>
            <p:cNvSpPr/>
            <p:nvPr/>
          </p:nvSpPr>
          <p:spPr>
            <a:xfrm>
              <a:off x="5788824" y="2518658"/>
              <a:ext cx="339168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788825" y="2518658"/>
              <a:ext cx="2141933" cy="246221"/>
            </a:xfrm>
            <a:prstGeom prst="rect">
              <a:avLst/>
            </a:prstGeom>
          </p:spPr>
          <p:txBody>
            <a:bodyPr wrap="none">
              <a:spAutoFit/>
            </a:bodyPr>
            <a:lstStyle/>
            <a:p>
              <a:r>
                <a:rPr lang="pt-BR" sz="1000" b="1" dirty="0">
                  <a:solidFill>
                    <a:schemeClr val="bg1"/>
                  </a:solidFill>
                  <a:latin typeface="Montserrat"/>
                </a:rPr>
                <a:t>• Grupo 2 (</a:t>
              </a:r>
              <a:r>
                <a:rPr lang="pt-BR" sz="1000" b="1" dirty="0" err="1">
                  <a:solidFill>
                    <a:schemeClr val="bg1"/>
                  </a:solidFill>
                  <a:latin typeface="Montserrat"/>
                </a:rPr>
                <a:t>média-alta</a:t>
              </a:r>
              <a:r>
                <a:rPr lang="pt-BR" sz="1000" b="1" dirty="0">
                  <a:solidFill>
                    <a:schemeClr val="bg1"/>
                  </a:solidFill>
                  <a:latin typeface="Montserrat"/>
                </a:rPr>
                <a:t> renda): </a:t>
              </a:r>
            </a:p>
          </p:txBody>
        </p:sp>
      </p:grpSp>
      <p:sp>
        <p:nvSpPr>
          <p:cNvPr id="31" name="Retângulo 30"/>
          <p:cNvSpPr/>
          <p:nvPr/>
        </p:nvSpPr>
        <p:spPr>
          <a:xfrm flipV="1">
            <a:off x="539750" y="2230747"/>
            <a:ext cx="337924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p:cNvSpPr/>
          <p:nvPr/>
        </p:nvSpPr>
        <p:spPr>
          <a:xfrm flipV="1">
            <a:off x="527303" y="3150814"/>
            <a:ext cx="337924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p:cNvSpPr/>
          <p:nvPr/>
        </p:nvSpPr>
        <p:spPr>
          <a:xfrm flipV="1">
            <a:off x="527305" y="4079088"/>
            <a:ext cx="337924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flipV="1">
            <a:off x="527305" y="5111127"/>
            <a:ext cx="337924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9" name="Gráfico 38"/>
          <p:cNvGraphicFramePr>
            <a:graphicFrameLocks/>
          </p:cNvGraphicFramePr>
          <p:nvPr>
            <p:extLst>
              <p:ext uri="{D42A27DB-BD31-4B8C-83A1-F6EECF244321}">
                <p14:modId xmlns:p14="http://schemas.microsoft.com/office/powerpoint/2010/main" val="3893240517"/>
              </p:ext>
            </p:extLst>
          </p:nvPr>
        </p:nvGraphicFramePr>
        <p:xfrm>
          <a:off x="4632454" y="2147168"/>
          <a:ext cx="4548059" cy="31494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o 44"/>
          <p:cNvGrpSpPr/>
          <p:nvPr/>
        </p:nvGrpSpPr>
        <p:grpSpPr>
          <a:xfrm>
            <a:off x="539750" y="5070893"/>
            <a:ext cx="2330459" cy="246221"/>
            <a:chOff x="539750" y="5070893"/>
            <a:chExt cx="2330459" cy="246221"/>
          </a:xfrm>
        </p:grpSpPr>
        <p:sp>
          <p:nvSpPr>
            <p:cNvPr id="26" name="Retângulo 25"/>
            <p:cNvSpPr/>
            <p:nvPr/>
          </p:nvSpPr>
          <p:spPr>
            <a:xfrm>
              <a:off x="539750" y="5070893"/>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33" name="Retângulo 32"/>
            <p:cNvSpPr/>
            <p:nvPr/>
          </p:nvSpPr>
          <p:spPr>
            <a:xfrm flipV="1">
              <a:off x="539750" y="5271395"/>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grpSp>
        <p:nvGrpSpPr>
          <p:cNvPr id="44" name="Grupo 43"/>
          <p:cNvGrpSpPr/>
          <p:nvPr/>
        </p:nvGrpSpPr>
        <p:grpSpPr>
          <a:xfrm>
            <a:off x="539749" y="3931694"/>
            <a:ext cx="2330459" cy="251994"/>
            <a:chOff x="539749" y="3931694"/>
            <a:chExt cx="2330459" cy="251994"/>
          </a:xfrm>
        </p:grpSpPr>
        <p:sp>
          <p:nvSpPr>
            <p:cNvPr id="19" name="Retângulo 18"/>
            <p:cNvSpPr/>
            <p:nvPr/>
          </p:nvSpPr>
          <p:spPr>
            <a:xfrm>
              <a:off x="539750" y="3931694"/>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32" name="Retângulo 31"/>
            <p:cNvSpPr/>
            <p:nvPr/>
          </p:nvSpPr>
          <p:spPr>
            <a:xfrm flipV="1">
              <a:off x="539749" y="4137969"/>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grpSp>
        <p:nvGrpSpPr>
          <p:cNvPr id="43" name="Grupo 42"/>
          <p:cNvGrpSpPr/>
          <p:nvPr/>
        </p:nvGrpSpPr>
        <p:grpSpPr>
          <a:xfrm>
            <a:off x="539750" y="2635507"/>
            <a:ext cx="2330460" cy="274854"/>
            <a:chOff x="539750" y="2635507"/>
            <a:chExt cx="2330460" cy="274854"/>
          </a:xfrm>
        </p:grpSpPr>
        <p:sp>
          <p:nvSpPr>
            <p:cNvPr id="16" name="Retângulo 15"/>
            <p:cNvSpPr/>
            <p:nvPr/>
          </p:nvSpPr>
          <p:spPr>
            <a:xfrm>
              <a:off x="539750" y="2635507"/>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31" name="Retângulo 30"/>
            <p:cNvSpPr/>
            <p:nvPr/>
          </p:nvSpPr>
          <p:spPr>
            <a:xfrm flipV="1">
              <a:off x="539751" y="2864642"/>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grpSp>
        <p:nvGrpSpPr>
          <p:cNvPr id="42" name="Grupo 41"/>
          <p:cNvGrpSpPr/>
          <p:nvPr/>
        </p:nvGrpSpPr>
        <p:grpSpPr>
          <a:xfrm>
            <a:off x="539749" y="1350737"/>
            <a:ext cx="2330459" cy="262867"/>
            <a:chOff x="539749" y="1350737"/>
            <a:chExt cx="2330459" cy="262867"/>
          </a:xfrm>
        </p:grpSpPr>
        <p:sp>
          <p:nvSpPr>
            <p:cNvPr id="14" name="Retângulo 13"/>
            <p:cNvSpPr/>
            <p:nvPr/>
          </p:nvSpPr>
          <p:spPr>
            <a:xfrm>
              <a:off x="539750" y="1350737"/>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30" name="Retângulo 29"/>
            <p:cNvSpPr/>
            <p:nvPr/>
          </p:nvSpPr>
          <p:spPr>
            <a:xfrm flipV="1">
              <a:off x="539749" y="1567885"/>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graphicFrame>
        <p:nvGraphicFramePr>
          <p:cNvPr id="40" name="Gráfico 39"/>
          <p:cNvGraphicFramePr>
            <a:graphicFrameLocks/>
          </p:cNvGraphicFramePr>
          <p:nvPr>
            <p:extLst>
              <p:ext uri="{D42A27DB-BD31-4B8C-83A1-F6EECF244321}">
                <p14:modId xmlns:p14="http://schemas.microsoft.com/office/powerpoint/2010/main" val="533218831"/>
              </p:ext>
            </p:extLst>
          </p:nvPr>
        </p:nvGraphicFramePr>
        <p:xfrm>
          <a:off x="3120298" y="1765030"/>
          <a:ext cx="6060216" cy="3386598"/>
        </p:xfrm>
        <a:graphic>
          <a:graphicData uri="http://schemas.openxmlformats.org/drawingml/2006/chart">
            <c:chart xmlns:c="http://schemas.openxmlformats.org/drawingml/2006/chart" xmlns:r="http://schemas.openxmlformats.org/officeDocument/2006/relationships" r:id="rId3"/>
          </a:graphicData>
        </a:graphic>
      </p:graphicFrame>
      <p:sp>
        <p:nvSpPr>
          <p:cNvPr id="41" name="Retângulo 40"/>
          <p:cNvSpPr/>
          <p:nvPr/>
        </p:nvSpPr>
        <p:spPr>
          <a:xfrm>
            <a:off x="7548113" y="2518913"/>
            <a:ext cx="1632400" cy="2044462"/>
          </a:xfrm>
          <a:prstGeom prst="rect">
            <a:avLst/>
          </a:prstGeom>
          <a:noFill/>
          <a:ln w="28575">
            <a:solidFill>
              <a:srgbClr val="F9DD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normAutofit/>
          </a:bodyPr>
          <a:lstStyle/>
          <a:p>
            <a:r>
              <a:rPr lang="pt-BR" b="1"/>
              <a:t>2.2 Quem são os pedestres e ciclistas no DF</a:t>
            </a:r>
            <a:endParaRPr lang="pt-BR" b="1" dirty="0"/>
          </a:p>
        </p:txBody>
      </p:sp>
      <p:sp>
        <p:nvSpPr>
          <p:cNvPr id="20" name="Retângulo 19"/>
          <p:cNvSpPr/>
          <p:nvPr/>
        </p:nvSpPr>
        <p:spPr>
          <a:xfrm>
            <a:off x="5872707" y="5354890"/>
            <a:ext cx="3416580" cy="348341"/>
          </a:xfrm>
          <a:prstGeom prst="rect">
            <a:avLst/>
          </a:prstGeom>
        </p:spPr>
        <p:txBody>
          <a:bodyPr wrap="square" lIns="101133" tIns="50566" rIns="101133" bIns="50566">
            <a:spAutoFit/>
          </a:bodyPr>
          <a:lstStyle/>
          <a:p>
            <a:pPr algn="r"/>
            <a:r>
              <a:rPr lang="pt-BR" sz="800" dirty="0">
                <a:solidFill>
                  <a:schemeClr val="tx1">
                    <a:lumMod val="65000"/>
                    <a:lumOff val="35000"/>
                  </a:schemeClr>
                </a:solidFill>
                <a:latin typeface="Montserrat"/>
              </a:rPr>
              <a:t>Fonte de  dados:  </a:t>
            </a:r>
          </a:p>
          <a:p>
            <a:pPr algn="r"/>
            <a:r>
              <a:rPr lang="pt-BR" sz="800" dirty="0">
                <a:solidFill>
                  <a:schemeClr val="tx1">
                    <a:lumMod val="65000"/>
                    <a:lumOff val="35000"/>
                  </a:schemeClr>
                </a:solidFill>
                <a:latin typeface="Montserrat"/>
              </a:rPr>
              <a:t>CODEPLAN - PDAD-DF 2018 – PUBLICAÇÃO MARÇO 2019</a:t>
            </a:r>
          </a:p>
        </p:txBody>
      </p:sp>
      <p:sp>
        <p:nvSpPr>
          <p:cNvPr id="22" name="CaixaDeTexto 21"/>
          <p:cNvSpPr txBox="1"/>
          <p:nvPr/>
        </p:nvSpPr>
        <p:spPr>
          <a:xfrm>
            <a:off x="539750" y="1656734"/>
            <a:ext cx="2330458" cy="707886"/>
          </a:xfrm>
          <a:prstGeom prst="rect">
            <a:avLst/>
          </a:prstGeom>
          <a:noFill/>
          <a:ln w="25400">
            <a:noFill/>
            <a:prstDash val="sysDot"/>
          </a:ln>
        </p:spPr>
        <p:txBody>
          <a:bodyPr wrap="square" rtlCol="0">
            <a:spAutoFit/>
          </a:bodyPr>
          <a:lstStyle/>
          <a:p>
            <a:pPr algn="just"/>
            <a:r>
              <a:rPr lang="pt-BR" sz="1000" kern="0" spc="-70" dirty="0">
                <a:solidFill>
                  <a:schemeClr val="tx1">
                    <a:lumMod val="65000"/>
                    <a:lumOff val="35000"/>
                  </a:schemeClr>
                </a:solidFill>
                <a:latin typeface="Montserrat"/>
              </a:rPr>
              <a:t>Plano Piloto, Jardim Botânico, Lago Norte, Lago Sul, Park Way e Sudoeste/Octogonal. Renda domiciliar média de R$ 15.614</a:t>
            </a:r>
            <a:r>
              <a:rPr lang="pt-BR" sz="1000" dirty="0">
                <a:solidFill>
                  <a:schemeClr val="tx1">
                    <a:lumMod val="65000"/>
                    <a:lumOff val="35000"/>
                  </a:schemeClr>
                </a:solidFill>
                <a:latin typeface="Montserrat"/>
              </a:rPr>
              <a:t>;</a:t>
            </a:r>
          </a:p>
        </p:txBody>
      </p:sp>
      <p:sp>
        <p:nvSpPr>
          <p:cNvPr id="23" name="CaixaDeTexto 22"/>
          <p:cNvSpPr txBox="1"/>
          <p:nvPr/>
        </p:nvSpPr>
        <p:spPr>
          <a:xfrm>
            <a:off x="539750" y="2883615"/>
            <a:ext cx="2330458" cy="1015663"/>
          </a:xfrm>
          <a:prstGeom prst="rect">
            <a:avLst/>
          </a:prstGeom>
          <a:solidFill>
            <a:schemeClr val="accent1">
              <a:lumMod val="20000"/>
              <a:lumOff val="80000"/>
              <a:alpha val="20000"/>
            </a:schemeClr>
          </a:solidFill>
          <a:ln w="25400">
            <a:noFill/>
            <a:prstDash val="sysDot"/>
          </a:ln>
        </p:spPr>
        <p:txBody>
          <a:bodyPr wrap="square" rtlCol="0">
            <a:spAutoFit/>
          </a:bodyPr>
          <a:lstStyle/>
          <a:p>
            <a:pPr algn="just"/>
            <a:r>
              <a:rPr lang="pt-BR" sz="1000" dirty="0">
                <a:solidFill>
                  <a:schemeClr val="tx1">
                    <a:lumMod val="65000"/>
                    <a:lumOff val="35000"/>
                  </a:schemeClr>
                </a:solidFill>
                <a:latin typeface="Montserrat"/>
              </a:rPr>
              <a:t>Águas Claras, </a:t>
            </a:r>
            <a:r>
              <a:rPr lang="pt-BR" sz="1000" dirty="0" err="1">
                <a:solidFill>
                  <a:schemeClr val="tx1">
                    <a:lumMod val="65000"/>
                    <a:lumOff val="35000"/>
                  </a:schemeClr>
                </a:solidFill>
                <a:latin typeface="Montserrat"/>
              </a:rPr>
              <a:t>Candangolândia</a:t>
            </a:r>
            <a:r>
              <a:rPr lang="pt-BR" sz="1000" dirty="0">
                <a:solidFill>
                  <a:schemeClr val="tx1">
                    <a:lumMod val="65000"/>
                    <a:lumOff val="35000"/>
                  </a:schemeClr>
                </a:solidFill>
                <a:latin typeface="Montserrat"/>
              </a:rPr>
              <a:t>, </a:t>
            </a:r>
          </a:p>
          <a:p>
            <a:pPr algn="just"/>
            <a:r>
              <a:rPr lang="pt-BR" sz="1000" dirty="0">
                <a:solidFill>
                  <a:schemeClr val="tx1">
                    <a:lumMod val="65000"/>
                    <a:lumOff val="35000"/>
                  </a:schemeClr>
                </a:solidFill>
                <a:latin typeface="Montserrat"/>
              </a:rPr>
              <a:t>Cruzeiro, Gama, Guará, Núcleo Bandeirante, Sobradinho, Sobradinho II, Taguatinga e Vicente Pires. Renda domiciliar média de R$ 7.253;</a:t>
            </a:r>
          </a:p>
        </p:txBody>
      </p:sp>
      <p:sp>
        <p:nvSpPr>
          <p:cNvPr id="24" name="CaixaDeTexto 23"/>
          <p:cNvSpPr txBox="1"/>
          <p:nvPr/>
        </p:nvSpPr>
        <p:spPr>
          <a:xfrm>
            <a:off x="539750" y="4163260"/>
            <a:ext cx="2288363" cy="861774"/>
          </a:xfrm>
          <a:prstGeom prst="rect">
            <a:avLst/>
          </a:prstGeom>
          <a:noFill/>
          <a:ln w="25400">
            <a:noFill/>
            <a:prstDash val="sysDot"/>
          </a:ln>
        </p:spPr>
        <p:txBody>
          <a:bodyPr wrap="square" rtlCol="0">
            <a:spAutoFit/>
          </a:bodyPr>
          <a:lstStyle/>
          <a:p>
            <a:pPr algn="just"/>
            <a:r>
              <a:rPr lang="pt-BR" sz="1000" dirty="0" err="1">
                <a:solidFill>
                  <a:schemeClr val="tx1">
                    <a:lumMod val="65000"/>
                    <a:lumOff val="35000"/>
                  </a:schemeClr>
                </a:solidFill>
                <a:latin typeface="Montserrat"/>
              </a:rPr>
              <a:t>Brazlândia</a:t>
            </a:r>
            <a:r>
              <a:rPr lang="pt-BR" sz="1000" dirty="0">
                <a:solidFill>
                  <a:schemeClr val="tx1">
                    <a:lumMod val="65000"/>
                    <a:lumOff val="35000"/>
                  </a:schemeClr>
                </a:solidFill>
                <a:latin typeface="Montserrat"/>
              </a:rPr>
              <a:t>, Ceilândia, Planaltina, Riacho Fundo, Riacho Fundo II, SIA, Samambaia, Santa Maria e São Sebastião. Renda domiciliar média de R$ 3.106; </a:t>
            </a:r>
          </a:p>
        </p:txBody>
      </p:sp>
      <p:sp>
        <p:nvSpPr>
          <p:cNvPr id="25" name="CaixaDeTexto 24"/>
          <p:cNvSpPr txBox="1"/>
          <p:nvPr/>
        </p:nvSpPr>
        <p:spPr>
          <a:xfrm>
            <a:off x="539751" y="5300028"/>
            <a:ext cx="2288362" cy="553998"/>
          </a:xfrm>
          <a:prstGeom prst="rect">
            <a:avLst/>
          </a:prstGeom>
          <a:noFill/>
          <a:ln w="25400">
            <a:noFill/>
            <a:prstDash val="sysDot"/>
          </a:ln>
        </p:spPr>
        <p:txBody>
          <a:bodyPr wrap="square" rtlCol="0">
            <a:spAutoFit/>
          </a:bodyPr>
          <a:lstStyle/>
          <a:p>
            <a:pPr algn="just"/>
            <a:r>
              <a:rPr lang="pt-BR" sz="1000" kern="0" spc="-80" dirty="0" err="1">
                <a:solidFill>
                  <a:schemeClr val="tx1">
                    <a:lumMod val="65000"/>
                    <a:lumOff val="35000"/>
                  </a:schemeClr>
                </a:solidFill>
                <a:latin typeface="Montserrat"/>
              </a:rPr>
              <a:t>Fercal</a:t>
            </a:r>
            <a:r>
              <a:rPr lang="pt-BR" sz="1000" kern="0" spc="-80" dirty="0">
                <a:solidFill>
                  <a:schemeClr val="tx1">
                    <a:lumMod val="65000"/>
                    <a:lumOff val="35000"/>
                  </a:schemeClr>
                </a:solidFill>
                <a:latin typeface="Montserrat"/>
              </a:rPr>
              <a:t>, </a:t>
            </a:r>
            <a:r>
              <a:rPr lang="pt-BR" sz="1000" kern="0" spc="-80" dirty="0" err="1">
                <a:solidFill>
                  <a:schemeClr val="tx1">
                    <a:lumMod val="65000"/>
                    <a:lumOff val="35000"/>
                  </a:schemeClr>
                </a:solidFill>
                <a:latin typeface="Montserrat"/>
              </a:rPr>
              <a:t>Itapoã</a:t>
            </a:r>
            <a:r>
              <a:rPr lang="pt-BR" sz="1000" kern="0" spc="-80" dirty="0">
                <a:solidFill>
                  <a:schemeClr val="tx1">
                    <a:lumMod val="65000"/>
                    <a:lumOff val="35000"/>
                  </a:schemeClr>
                </a:solidFill>
                <a:latin typeface="Montserrat"/>
              </a:rPr>
              <a:t>, Paranoá, Recanto das Emas, SCIA–Estrutural e Varjão. Renda domiciliar média de R$  2.465;</a:t>
            </a:r>
          </a:p>
        </p:txBody>
      </p:sp>
      <p:sp>
        <p:nvSpPr>
          <p:cNvPr id="12" name="Retângulo 11"/>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
        <p:nvSpPr>
          <p:cNvPr id="15" name="Retângulo 14"/>
          <p:cNvSpPr/>
          <p:nvPr/>
        </p:nvSpPr>
        <p:spPr>
          <a:xfrm>
            <a:off x="539751" y="1333486"/>
            <a:ext cx="1635384" cy="246221"/>
          </a:xfrm>
          <a:prstGeom prst="rect">
            <a:avLst/>
          </a:prstGeom>
        </p:spPr>
        <p:txBody>
          <a:bodyPr wrap="none">
            <a:spAutoFit/>
          </a:bodyPr>
          <a:lstStyle/>
          <a:p>
            <a:r>
              <a:rPr lang="pt-BR" sz="1000" dirty="0">
                <a:solidFill>
                  <a:schemeClr val="bg1"/>
                </a:solidFill>
                <a:latin typeface="Montserrat"/>
              </a:rPr>
              <a:t>• </a:t>
            </a:r>
            <a:r>
              <a:rPr lang="pt-BR" sz="1000" b="1" dirty="0">
                <a:solidFill>
                  <a:schemeClr val="bg1"/>
                </a:solidFill>
                <a:latin typeface="Montserrat"/>
              </a:rPr>
              <a:t>Grupo 1 (alta renda): </a:t>
            </a:r>
            <a:endParaRPr lang="pt-BR" sz="1000" dirty="0">
              <a:solidFill>
                <a:schemeClr val="bg1"/>
              </a:solidFill>
            </a:endParaRPr>
          </a:p>
        </p:txBody>
      </p:sp>
      <p:sp>
        <p:nvSpPr>
          <p:cNvPr id="17" name="Retângulo 16"/>
          <p:cNvSpPr/>
          <p:nvPr/>
        </p:nvSpPr>
        <p:spPr>
          <a:xfrm>
            <a:off x="539751" y="2627047"/>
            <a:ext cx="2105063" cy="246221"/>
          </a:xfrm>
          <a:prstGeom prst="rect">
            <a:avLst/>
          </a:prstGeom>
        </p:spPr>
        <p:txBody>
          <a:bodyPr wrap="none">
            <a:spAutoFit/>
          </a:bodyPr>
          <a:lstStyle/>
          <a:p>
            <a:r>
              <a:rPr lang="pt-BR" sz="1000" b="1" dirty="0">
                <a:solidFill>
                  <a:schemeClr val="bg1"/>
                </a:solidFill>
                <a:latin typeface="Montserrat"/>
              </a:rPr>
              <a:t>• Grupo 2 (</a:t>
            </a:r>
            <a:r>
              <a:rPr lang="pt-BR" sz="1000" b="1" dirty="0" err="1">
                <a:solidFill>
                  <a:schemeClr val="bg1"/>
                </a:solidFill>
                <a:latin typeface="Montserrat"/>
              </a:rPr>
              <a:t>média-alta</a:t>
            </a:r>
            <a:r>
              <a:rPr lang="pt-BR" sz="1000" b="1" dirty="0">
                <a:solidFill>
                  <a:schemeClr val="bg1"/>
                </a:solidFill>
                <a:latin typeface="Montserrat"/>
              </a:rPr>
              <a:t> renda):</a:t>
            </a:r>
            <a:endParaRPr lang="pt-BR" sz="1000" dirty="0">
              <a:solidFill>
                <a:schemeClr val="bg1"/>
              </a:solidFill>
            </a:endParaRPr>
          </a:p>
        </p:txBody>
      </p:sp>
      <p:sp>
        <p:nvSpPr>
          <p:cNvPr id="27" name="Retângulo 26"/>
          <p:cNvSpPr/>
          <p:nvPr/>
        </p:nvSpPr>
        <p:spPr>
          <a:xfrm>
            <a:off x="539751" y="3914442"/>
            <a:ext cx="2214068" cy="246221"/>
          </a:xfrm>
          <a:prstGeom prst="rect">
            <a:avLst/>
          </a:prstGeom>
        </p:spPr>
        <p:txBody>
          <a:bodyPr wrap="none">
            <a:spAutoFit/>
          </a:bodyPr>
          <a:lstStyle/>
          <a:p>
            <a:r>
              <a:rPr lang="pt-BR" sz="1000" b="1" dirty="0">
                <a:solidFill>
                  <a:schemeClr val="bg1"/>
                </a:solidFill>
                <a:latin typeface="Montserrat"/>
              </a:rPr>
              <a:t>• Grupo 3 (</a:t>
            </a:r>
            <a:r>
              <a:rPr lang="pt-BR" sz="1000" b="1" dirty="0" err="1">
                <a:solidFill>
                  <a:schemeClr val="bg1"/>
                </a:solidFill>
                <a:latin typeface="Montserrat"/>
              </a:rPr>
              <a:t>média-baixa</a:t>
            </a:r>
            <a:r>
              <a:rPr lang="pt-BR" sz="1000" b="1" dirty="0">
                <a:solidFill>
                  <a:schemeClr val="bg1"/>
                </a:solidFill>
                <a:latin typeface="Montserrat"/>
              </a:rPr>
              <a:t> renda):</a:t>
            </a:r>
            <a:endParaRPr lang="pt-BR" sz="1000" dirty="0">
              <a:solidFill>
                <a:schemeClr val="bg1"/>
              </a:solidFill>
            </a:endParaRPr>
          </a:p>
        </p:txBody>
      </p:sp>
      <p:sp>
        <p:nvSpPr>
          <p:cNvPr id="28" name="Retângulo 27"/>
          <p:cNvSpPr/>
          <p:nvPr/>
        </p:nvSpPr>
        <p:spPr>
          <a:xfrm>
            <a:off x="539751" y="5045015"/>
            <a:ext cx="1757212" cy="246221"/>
          </a:xfrm>
          <a:prstGeom prst="rect">
            <a:avLst/>
          </a:prstGeom>
        </p:spPr>
        <p:txBody>
          <a:bodyPr wrap="none">
            <a:spAutoFit/>
          </a:bodyPr>
          <a:lstStyle/>
          <a:p>
            <a:r>
              <a:rPr lang="pt-BR" sz="1000" b="1" dirty="0">
                <a:solidFill>
                  <a:schemeClr val="bg1"/>
                </a:solidFill>
                <a:latin typeface="Montserrat"/>
              </a:rPr>
              <a:t>• Grupo 4 (baixa renda):</a:t>
            </a:r>
            <a:endParaRPr lang="pt-BR" sz="1000" dirty="0">
              <a:solidFill>
                <a:schemeClr val="bg1"/>
              </a:solidFill>
            </a:endParaRPr>
          </a:p>
        </p:txBody>
      </p:sp>
    </p:spTree>
    <p:extLst>
      <p:ext uri="{BB962C8B-B14F-4D97-AF65-F5344CB8AC3E}">
        <p14:creationId xmlns:p14="http://schemas.microsoft.com/office/powerpoint/2010/main" val="3193535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a:xfrm>
            <a:off x="539750" y="1350963"/>
            <a:ext cx="4109639" cy="2154436"/>
          </a:xfrm>
          <a:prstGeom prst="rect">
            <a:avLst/>
          </a:prstGeom>
        </p:spPr>
        <p:txBody>
          <a:bodyPr wrap="square" lIns="0" tIns="0" rIns="0" bIns="0" numCol="1" spcCol="398160">
            <a:spAutoFit/>
          </a:bodyPr>
          <a:lstStyle/>
          <a:p>
            <a:pPr indent="457200" algn="just" fontAlgn="base">
              <a:spcBef>
                <a:spcPts val="600"/>
              </a:spcBef>
              <a:spcAft>
                <a:spcPct val="0"/>
              </a:spcAft>
            </a:pPr>
            <a:r>
              <a:rPr lang="pt-BR" sz="1000" dirty="0">
                <a:solidFill>
                  <a:schemeClr val="tx1">
                    <a:lumMod val="65000"/>
                    <a:lumOff val="35000"/>
                  </a:schemeClr>
                </a:solidFill>
                <a:latin typeface="Montserrat"/>
              </a:rPr>
              <a:t>É importante ressaltar que ir a pé é a terceira forma mais comum de locomoção casa x trabalho no DF, chegando a quase 15% entre os modos de transportes utilizados pelos trabalhadores. Contudo nas </a:t>
            </a:r>
            <a:r>
              <a:rPr lang="pt-BR" sz="1000" dirty="0" err="1">
                <a:solidFill>
                  <a:schemeClr val="tx1">
                    <a:lumMod val="65000"/>
                    <a:lumOff val="35000"/>
                  </a:schemeClr>
                </a:solidFill>
                <a:latin typeface="Montserrat"/>
              </a:rPr>
              <a:t>RA’s</a:t>
            </a:r>
            <a:r>
              <a:rPr lang="pt-BR" sz="1000" dirty="0">
                <a:solidFill>
                  <a:schemeClr val="tx1">
                    <a:lumMod val="65000"/>
                    <a:lumOff val="35000"/>
                  </a:schemeClr>
                </a:solidFill>
                <a:latin typeface="Montserrat"/>
              </a:rPr>
              <a:t> de maior poder aquisitivo, com mais de 10 mil reais de renda média domiciliar, apenas 9,8% dos trabalhadores fazem uso deste modo. </a:t>
            </a:r>
          </a:p>
          <a:p>
            <a:pPr indent="457200" algn="just" fontAlgn="base">
              <a:spcBef>
                <a:spcPts val="600"/>
              </a:spcBef>
              <a:spcAft>
                <a:spcPct val="0"/>
              </a:spcAft>
            </a:pPr>
            <a:r>
              <a:rPr lang="pt-BR" sz="1000" dirty="0">
                <a:solidFill>
                  <a:schemeClr val="tx1">
                    <a:lumMod val="65000"/>
                    <a:lumOff val="35000"/>
                  </a:schemeClr>
                </a:solidFill>
                <a:latin typeface="Montserrat"/>
              </a:rPr>
              <a:t>Enquanto que nas </a:t>
            </a:r>
            <a:r>
              <a:rPr lang="pt-BR" sz="1000" dirty="0" err="1">
                <a:solidFill>
                  <a:schemeClr val="tx1">
                    <a:lumMod val="65000"/>
                    <a:lumOff val="35000"/>
                  </a:schemeClr>
                </a:solidFill>
                <a:latin typeface="Montserrat"/>
              </a:rPr>
              <a:t>RA’s</a:t>
            </a:r>
            <a:r>
              <a:rPr lang="pt-BR" sz="1000" dirty="0">
                <a:solidFill>
                  <a:schemeClr val="tx1">
                    <a:lumMod val="65000"/>
                    <a:lumOff val="35000"/>
                  </a:schemeClr>
                </a:solidFill>
                <a:latin typeface="Montserrat"/>
              </a:rPr>
              <a:t> com renda menor a 2,5 mil reais, cerca de 16% utilizam esse meio de deslocamento para ir ao trabalho (CODEPLAN, PDAD/DF – 2018). Logo, o perfil de quem vai a pé e de bicicleta ao trabalho no DF é predominantemente composto por moradores de locais de baixa renda, conforme  gráfico na página 41.</a:t>
            </a:r>
          </a:p>
          <a:p>
            <a:pPr indent="457200" algn="just" fontAlgn="base">
              <a:spcBef>
                <a:spcPts val="600"/>
              </a:spcBef>
              <a:spcAft>
                <a:spcPct val="0"/>
              </a:spcAft>
            </a:pPr>
            <a:endParaRPr lang="pt-BR" sz="1000" dirty="0">
              <a:solidFill>
                <a:schemeClr val="tx1">
                  <a:lumMod val="65000"/>
                  <a:lumOff val="35000"/>
                </a:schemeClr>
              </a:solidFill>
              <a:latin typeface="Montserrat"/>
              <a:ea typeface="Calibri" pitchFamily="34" charset="0"/>
              <a:cs typeface="Times New Roman" pitchFamily="18" charset="0"/>
            </a:endParaRPr>
          </a:p>
        </p:txBody>
      </p:sp>
      <p:sp>
        <p:nvSpPr>
          <p:cNvPr id="27" name="CaixaDeTexto 26"/>
          <p:cNvSpPr txBox="1"/>
          <p:nvPr/>
        </p:nvSpPr>
        <p:spPr>
          <a:xfrm>
            <a:off x="5040314" y="1350963"/>
            <a:ext cx="4140200" cy="3671472"/>
          </a:xfrm>
          <a:prstGeom prst="rect">
            <a:avLst/>
          </a:prstGeom>
          <a:solidFill>
            <a:srgbClr val="006BB6"/>
          </a:solidFill>
          <a:ln w="25400">
            <a:solidFill>
              <a:srgbClr val="006BB6"/>
            </a:solidFill>
            <a:prstDash val="sysDot"/>
          </a:ln>
        </p:spPr>
        <p:txBody>
          <a:bodyPr wrap="square" lIns="180000" tIns="180000" rIns="180000" bIns="180000" rtlCol="0">
            <a:spAutoFit/>
          </a:bodyPr>
          <a:lstStyle/>
          <a:p>
            <a:pPr indent="457200" algn="just">
              <a:lnSpc>
                <a:spcPct val="120000"/>
              </a:lnSpc>
            </a:pPr>
            <a:r>
              <a:rPr lang="pt-BR" sz="1000" dirty="0">
                <a:solidFill>
                  <a:schemeClr val="bg1"/>
                </a:solidFill>
                <a:latin typeface="Montserrat"/>
              </a:rPr>
              <a:t>A problemática da mobilidade urbana brasileira não se limita apenas à questão do uso excessivo do automóvel, como tradicionalmente ocorre em países de alta renda per capita. No Brasil, ao contrário, a maior parte da população não possui renda suficiente para adquirir um veículo próprio.</a:t>
            </a:r>
          </a:p>
          <a:p>
            <a:pPr indent="457200" algn="just">
              <a:lnSpc>
                <a:spcPct val="120000"/>
              </a:lnSpc>
            </a:pPr>
            <a:r>
              <a:rPr lang="pt-BR" sz="1000" dirty="0">
                <a:solidFill>
                  <a:schemeClr val="bg1"/>
                </a:solidFill>
                <a:latin typeface="Montserrat"/>
              </a:rPr>
              <a:t>A mobilidade limitada agrava ainda mais a desigualdade social, pois a relação renda/acesso ao automóvel está diretamente ligada à quantidade de deslocamentos diários que cada parcela da população faz, ou seja, ao potencial de mobilidade urbana. As classes de renda mais alta, que têm acesso ao carro ou às várias viagens em transporte público, possuem maior mobilidade que as de renda mais baixa. A mobilidade no território é um paradigma social, pois quanto maior a facilidade de locomoção, maior o acesso aos equipamentos sociais da cidade, como escolas, centros de saúde, culturais e de lazer, e às áreas de maior concentração de empregos.</a:t>
            </a:r>
          </a:p>
        </p:txBody>
      </p:sp>
      <p:sp>
        <p:nvSpPr>
          <p:cNvPr id="28" name="Retângulo 27"/>
          <p:cNvSpPr/>
          <p:nvPr/>
        </p:nvSpPr>
        <p:spPr>
          <a:xfrm>
            <a:off x="5400399" y="5414570"/>
            <a:ext cx="3780114" cy="24622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a:rPr>
              <a:t>Fonte do texto: A Bicicleta e as Cidades – Como Inserir a Bicicleta na Política de Mobilidade Urbana, IEMA, 2010.</a:t>
            </a:r>
          </a:p>
        </p:txBody>
      </p:sp>
      <p:sp>
        <p:nvSpPr>
          <p:cNvPr id="3" name="Título 2"/>
          <p:cNvSpPr>
            <a:spLocks noGrp="1"/>
          </p:cNvSpPr>
          <p:nvPr>
            <p:ph type="title"/>
          </p:nvPr>
        </p:nvSpPr>
        <p:spPr/>
        <p:txBody>
          <a:bodyPr/>
          <a:lstStyle/>
          <a:p>
            <a:r>
              <a:rPr lang="pt-BR" b="1" dirty="0"/>
              <a:t>2.2 Quem são os pedestres e ciclistas no DF</a:t>
            </a:r>
          </a:p>
        </p:txBody>
      </p:sp>
      <p:sp>
        <p:nvSpPr>
          <p:cNvPr id="9" name="Retângulo 8"/>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graphicFrame>
        <p:nvGraphicFramePr>
          <p:cNvPr id="11" name="Gráfico 10"/>
          <p:cNvGraphicFramePr>
            <a:graphicFrameLocks/>
          </p:cNvGraphicFramePr>
          <p:nvPr>
            <p:extLst>
              <p:ext uri="{D42A27DB-BD31-4B8C-83A1-F6EECF244321}">
                <p14:modId xmlns:p14="http://schemas.microsoft.com/office/powerpoint/2010/main" val="1247001239"/>
              </p:ext>
            </p:extLst>
          </p:nvPr>
        </p:nvGraphicFramePr>
        <p:xfrm>
          <a:off x="364321" y="3288904"/>
          <a:ext cx="4552950" cy="2742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4530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2.2 Quem são os pedestres e ciclistas no DF</a:t>
            </a:r>
          </a:p>
        </p:txBody>
      </p:sp>
      <p:sp>
        <p:nvSpPr>
          <p:cNvPr id="32" name="Retângulo 31"/>
          <p:cNvSpPr/>
          <p:nvPr/>
        </p:nvSpPr>
        <p:spPr>
          <a:xfrm>
            <a:off x="723462" y="939789"/>
            <a:ext cx="8732282" cy="410380"/>
          </a:xfrm>
          <a:prstGeom prst="rect">
            <a:avLst/>
          </a:prstGeom>
          <a:no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101133" tIns="50566" rIns="101133" bIns="50566" rtlCol="0" anchor="ctr"/>
          <a:lstStyle/>
          <a:p>
            <a:pPr algn="just"/>
            <a:r>
              <a:rPr lang="pt-BR" sz="1000" dirty="0">
                <a:solidFill>
                  <a:schemeClr val="tx1">
                    <a:lumMod val="65000"/>
                    <a:lumOff val="35000"/>
                  </a:schemeClr>
                </a:solidFill>
                <a:latin typeface="Montserrat"/>
              </a:rPr>
              <a:t>Apesar de apresentar o maior índice de moradores que trabalham e moram na própria RA, o Plano Piloto é uma das regiões com menores índices de utilização dos modos ativos para ir ao trabalho.  </a:t>
            </a:r>
          </a:p>
        </p:txBody>
      </p:sp>
      <p:sp>
        <p:nvSpPr>
          <p:cNvPr id="11" name="Retângulo 10"/>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pic>
        <p:nvPicPr>
          <p:cNvPr id="1026" name="Picture 2"/>
          <p:cNvPicPr>
            <a:picLocks noChangeAspect="1" noChangeArrowheads="1"/>
          </p:cNvPicPr>
          <p:nvPr/>
        </p:nvPicPr>
        <p:blipFill>
          <a:blip r:embed="rId2"/>
          <a:srcRect/>
          <a:stretch>
            <a:fillRect/>
          </a:stretch>
        </p:blipFill>
        <p:spPr bwMode="auto">
          <a:xfrm>
            <a:off x="3337570" y="1910686"/>
            <a:ext cx="5842943" cy="3785264"/>
          </a:xfrm>
          <a:prstGeom prst="rect">
            <a:avLst/>
          </a:prstGeom>
          <a:noFill/>
          <a:ln w="9525">
            <a:noFill/>
            <a:miter lim="800000"/>
            <a:headEnd/>
            <a:tailEnd/>
          </a:ln>
          <a:effectLst/>
        </p:spPr>
      </p:pic>
      <p:sp>
        <p:nvSpPr>
          <p:cNvPr id="13" name="Retângulo 12"/>
          <p:cNvSpPr/>
          <p:nvPr/>
        </p:nvSpPr>
        <p:spPr>
          <a:xfrm>
            <a:off x="539750" y="1707222"/>
            <a:ext cx="1635384" cy="246221"/>
          </a:xfrm>
          <a:prstGeom prst="rect">
            <a:avLst/>
          </a:prstGeom>
        </p:spPr>
        <p:txBody>
          <a:bodyPr wrap="none">
            <a:spAutoFit/>
          </a:bodyPr>
          <a:lstStyle/>
          <a:p>
            <a:r>
              <a:rPr lang="pt-BR" sz="1000" dirty="0">
                <a:solidFill>
                  <a:schemeClr val="bg1"/>
                </a:solidFill>
                <a:latin typeface="Montserrat"/>
              </a:rPr>
              <a:t>• </a:t>
            </a:r>
            <a:r>
              <a:rPr lang="pt-BR" sz="1000" b="1" dirty="0">
                <a:solidFill>
                  <a:schemeClr val="bg1"/>
                </a:solidFill>
                <a:latin typeface="Montserrat"/>
              </a:rPr>
              <a:t>Grupo 1 (alta renda): </a:t>
            </a:r>
            <a:endParaRPr lang="pt-BR" sz="1000" dirty="0">
              <a:solidFill>
                <a:schemeClr val="bg1"/>
              </a:solidFill>
            </a:endParaRPr>
          </a:p>
        </p:txBody>
      </p:sp>
      <p:grpSp>
        <p:nvGrpSpPr>
          <p:cNvPr id="34" name="Grupo 33"/>
          <p:cNvGrpSpPr/>
          <p:nvPr/>
        </p:nvGrpSpPr>
        <p:grpSpPr>
          <a:xfrm>
            <a:off x="539750" y="5231245"/>
            <a:ext cx="2330459" cy="246221"/>
            <a:chOff x="539750" y="5070893"/>
            <a:chExt cx="2330459" cy="246221"/>
          </a:xfrm>
        </p:grpSpPr>
        <p:sp>
          <p:nvSpPr>
            <p:cNvPr id="35" name="Retângulo 34"/>
            <p:cNvSpPr/>
            <p:nvPr/>
          </p:nvSpPr>
          <p:spPr>
            <a:xfrm>
              <a:off x="539750" y="5070893"/>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36" name="Retângulo 35"/>
            <p:cNvSpPr/>
            <p:nvPr/>
          </p:nvSpPr>
          <p:spPr>
            <a:xfrm flipV="1">
              <a:off x="539750" y="5271395"/>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grpSp>
        <p:nvGrpSpPr>
          <p:cNvPr id="37" name="Grupo 36"/>
          <p:cNvGrpSpPr/>
          <p:nvPr/>
        </p:nvGrpSpPr>
        <p:grpSpPr>
          <a:xfrm>
            <a:off x="539749" y="4044421"/>
            <a:ext cx="2330459" cy="251994"/>
            <a:chOff x="539749" y="3931694"/>
            <a:chExt cx="2330459" cy="251994"/>
          </a:xfrm>
        </p:grpSpPr>
        <p:sp>
          <p:nvSpPr>
            <p:cNvPr id="38" name="Retângulo 37"/>
            <p:cNvSpPr/>
            <p:nvPr/>
          </p:nvSpPr>
          <p:spPr>
            <a:xfrm>
              <a:off x="539750" y="3931694"/>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39" name="Retângulo 38"/>
            <p:cNvSpPr/>
            <p:nvPr/>
          </p:nvSpPr>
          <p:spPr>
            <a:xfrm flipV="1">
              <a:off x="539749" y="4137969"/>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grpSp>
        <p:nvGrpSpPr>
          <p:cNvPr id="40" name="Grupo 39"/>
          <p:cNvGrpSpPr/>
          <p:nvPr/>
        </p:nvGrpSpPr>
        <p:grpSpPr>
          <a:xfrm>
            <a:off x="539750" y="2672034"/>
            <a:ext cx="2330460" cy="274854"/>
            <a:chOff x="539750" y="2635507"/>
            <a:chExt cx="2330460" cy="274854"/>
          </a:xfrm>
        </p:grpSpPr>
        <p:sp>
          <p:nvSpPr>
            <p:cNvPr id="41" name="Retângulo 40"/>
            <p:cNvSpPr/>
            <p:nvPr/>
          </p:nvSpPr>
          <p:spPr>
            <a:xfrm>
              <a:off x="539750" y="2635507"/>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42" name="Retângulo 41"/>
            <p:cNvSpPr/>
            <p:nvPr/>
          </p:nvSpPr>
          <p:spPr>
            <a:xfrm flipV="1">
              <a:off x="539751" y="2864642"/>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grpSp>
        <p:nvGrpSpPr>
          <p:cNvPr id="43" name="Grupo 42"/>
          <p:cNvGrpSpPr/>
          <p:nvPr/>
        </p:nvGrpSpPr>
        <p:grpSpPr>
          <a:xfrm>
            <a:off x="539749" y="1511089"/>
            <a:ext cx="2330459" cy="262867"/>
            <a:chOff x="539749" y="1350737"/>
            <a:chExt cx="2330459" cy="262867"/>
          </a:xfrm>
        </p:grpSpPr>
        <p:sp>
          <p:nvSpPr>
            <p:cNvPr id="44" name="Retângulo 43"/>
            <p:cNvSpPr/>
            <p:nvPr/>
          </p:nvSpPr>
          <p:spPr>
            <a:xfrm>
              <a:off x="539750" y="1350737"/>
              <a:ext cx="2330458" cy="22913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45" name="Retângulo 44"/>
            <p:cNvSpPr/>
            <p:nvPr/>
          </p:nvSpPr>
          <p:spPr>
            <a:xfrm flipV="1">
              <a:off x="539749" y="1567885"/>
              <a:ext cx="23304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46" name="CaixaDeTexto 45"/>
          <p:cNvSpPr txBox="1"/>
          <p:nvPr/>
        </p:nvSpPr>
        <p:spPr>
          <a:xfrm>
            <a:off x="539750" y="1778986"/>
            <a:ext cx="2330458" cy="707886"/>
          </a:xfrm>
          <a:prstGeom prst="rect">
            <a:avLst/>
          </a:prstGeom>
          <a:noFill/>
          <a:ln w="25400">
            <a:noFill/>
            <a:prstDash val="sysDot"/>
          </a:ln>
        </p:spPr>
        <p:txBody>
          <a:bodyPr wrap="square" rtlCol="0">
            <a:spAutoFit/>
          </a:bodyPr>
          <a:lstStyle/>
          <a:p>
            <a:pPr algn="just"/>
            <a:r>
              <a:rPr lang="pt-BR" sz="1000" kern="0" spc="-70" dirty="0">
                <a:solidFill>
                  <a:schemeClr val="tx1">
                    <a:lumMod val="65000"/>
                    <a:lumOff val="35000"/>
                  </a:schemeClr>
                </a:solidFill>
                <a:latin typeface="Montserrat"/>
              </a:rPr>
              <a:t>Plano Piloto, Jardim Botânico, Lago Norte, Lago Sul, Park Way e Sudoeste/Octogonal. Renda domiciliar média de R$ 15.614</a:t>
            </a:r>
            <a:r>
              <a:rPr lang="pt-BR" sz="1000" dirty="0">
                <a:solidFill>
                  <a:schemeClr val="tx1">
                    <a:lumMod val="65000"/>
                    <a:lumOff val="35000"/>
                  </a:schemeClr>
                </a:solidFill>
                <a:latin typeface="Montserrat"/>
              </a:rPr>
              <a:t>;</a:t>
            </a:r>
          </a:p>
        </p:txBody>
      </p:sp>
      <p:sp>
        <p:nvSpPr>
          <p:cNvPr id="47" name="CaixaDeTexto 46"/>
          <p:cNvSpPr txBox="1"/>
          <p:nvPr/>
        </p:nvSpPr>
        <p:spPr>
          <a:xfrm>
            <a:off x="539750" y="2967767"/>
            <a:ext cx="2330458" cy="1015663"/>
          </a:xfrm>
          <a:prstGeom prst="rect">
            <a:avLst/>
          </a:prstGeom>
          <a:solidFill>
            <a:schemeClr val="accent1">
              <a:lumMod val="20000"/>
              <a:lumOff val="80000"/>
              <a:alpha val="20000"/>
            </a:schemeClr>
          </a:solidFill>
          <a:ln w="25400">
            <a:noFill/>
            <a:prstDash val="sysDot"/>
          </a:ln>
        </p:spPr>
        <p:txBody>
          <a:bodyPr wrap="square" rtlCol="0">
            <a:spAutoFit/>
          </a:bodyPr>
          <a:lstStyle/>
          <a:p>
            <a:pPr algn="just"/>
            <a:r>
              <a:rPr lang="pt-BR" sz="1000" dirty="0">
                <a:solidFill>
                  <a:schemeClr val="tx1">
                    <a:lumMod val="65000"/>
                    <a:lumOff val="35000"/>
                  </a:schemeClr>
                </a:solidFill>
                <a:latin typeface="Montserrat"/>
              </a:rPr>
              <a:t>Águas Claras, </a:t>
            </a:r>
            <a:r>
              <a:rPr lang="pt-BR" sz="1000" dirty="0" err="1">
                <a:solidFill>
                  <a:schemeClr val="tx1">
                    <a:lumMod val="65000"/>
                    <a:lumOff val="35000"/>
                  </a:schemeClr>
                </a:solidFill>
                <a:latin typeface="Montserrat"/>
              </a:rPr>
              <a:t>Candangolândia</a:t>
            </a:r>
            <a:r>
              <a:rPr lang="pt-BR" sz="1000" dirty="0">
                <a:solidFill>
                  <a:schemeClr val="tx1">
                    <a:lumMod val="65000"/>
                    <a:lumOff val="35000"/>
                  </a:schemeClr>
                </a:solidFill>
                <a:latin typeface="Montserrat"/>
              </a:rPr>
              <a:t>, </a:t>
            </a:r>
          </a:p>
          <a:p>
            <a:pPr algn="just"/>
            <a:r>
              <a:rPr lang="pt-BR" sz="1000" dirty="0">
                <a:solidFill>
                  <a:schemeClr val="tx1">
                    <a:lumMod val="65000"/>
                    <a:lumOff val="35000"/>
                  </a:schemeClr>
                </a:solidFill>
                <a:latin typeface="Montserrat"/>
              </a:rPr>
              <a:t>Cruzeiro, Gama, Guará, Núcleo Bandeirante, Sobradinho, Sobradinho II, Taguatinga e Vicente Pires. Renda domiciliar média de R$ 7.253;</a:t>
            </a:r>
          </a:p>
        </p:txBody>
      </p:sp>
      <p:sp>
        <p:nvSpPr>
          <p:cNvPr id="48" name="CaixaDeTexto 47"/>
          <p:cNvSpPr txBox="1"/>
          <p:nvPr/>
        </p:nvSpPr>
        <p:spPr>
          <a:xfrm>
            <a:off x="539750" y="4323612"/>
            <a:ext cx="2288363" cy="861774"/>
          </a:xfrm>
          <a:prstGeom prst="rect">
            <a:avLst/>
          </a:prstGeom>
          <a:noFill/>
          <a:ln w="25400">
            <a:noFill/>
            <a:prstDash val="sysDot"/>
          </a:ln>
        </p:spPr>
        <p:txBody>
          <a:bodyPr wrap="square" rtlCol="0">
            <a:spAutoFit/>
          </a:bodyPr>
          <a:lstStyle/>
          <a:p>
            <a:pPr algn="just"/>
            <a:r>
              <a:rPr lang="pt-BR" sz="1000" dirty="0" err="1">
                <a:solidFill>
                  <a:schemeClr val="tx1">
                    <a:lumMod val="65000"/>
                    <a:lumOff val="35000"/>
                  </a:schemeClr>
                </a:solidFill>
                <a:latin typeface="Montserrat"/>
              </a:rPr>
              <a:t>Brazlândia</a:t>
            </a:r>
            <a:r>
              <a:rPr lang="pt-BR" sz="1000" dirty="0">
                <a:solidFill>
                  <a:schemeClr val="tx1">
                    <a:lumMod val="65000"/>
                    <a:lumOff val="35000"/>
                  </a:schemeClr>
                </a:solidFill>
                <a:latin typeface="Montserrat"/>
              </a:rPr>
              <a:t>, Ceilândia, Planaltina, Riacho Fundo, Riacho Fundo II, SIA, Samambaia, Santa Maria e São Sebastião. Renda domiciliar média de R$ 3.106; </a:t>
            </a:r>
          </a:p>
        </p:txBody>
      </p:sp>
      <p:sp>
        <p:nvSpPr>
          <p:cNvPr id="49" name="CaixaDeTexto 48"/>
          <p:cNvSpPr txBox="1"/>
          <p:nvPr/>
        </p:nvSpPr>
        <p:spPr>
          <a:xfrm>
            <a:off x="539751" y="5460380"/>
            <a:ext cx="2288362" cy="553998"/>
          </a:xfrm>
          <a:prstGeom prst="rect">
            <a:avLst/>
          </a:prstGeom>
          <a:noFill/>
          <a:ln w="25400">
            <a:noFill/>
            <a:prstDash val="sysDot"/>
          </a:ln>
        </p:spPr>
        <p:txBody>
          <a:bodyPr wrap="square" rtlCol="0">
            <a:spAutoFit/>
          </a:bodyPr>
          <a:lstStyle/>
          <a:p>
            <a:pPr algn="just"/>
            <a:r>
              <a:rPr lang="pt-BR" sz="1000" kern="0" spc="-80" dirty="0" err="1">
                <a:solidFill>
                  <a:schemeClr val="tx1">
                    <a:lumMod val="65000"/>
                    <a:lumOff val="35000"/>
                  </a:schemeClr>
                </a:solidFill>
                <a:latin typeface="Montserrat"/>
              </a:rPr>
              <a:t>Fercal</a:t>
            </a:r>
            <a:r>
              <a:rPr lang="pt-BR" sz="1000" kern="0" spc="-80" dirty="0">
                <a:solidFill>
                  <a:schemeClr val="tx1">
                    <a:lumMod val="65000"/>
                    <a:lumOff val="35000"/>
                  </a:schemeClr>
                </a:solidFill>
                <a:latin typeface="Montserrat"/>
              </a:rPr>
              <a:t>, </a:t>
            </a:r>
            <a:r>
              <a:rPr lang="pt-BR" sz="1000" kern="0" spc="-80" dirty="0" err="1">
                <a:solidFill>
                  <a:schemeClr val="tx1">
                    <a:lumMod val="65000"/>
                    <a:lumOff val="35000"/>
                  </a:schemeClr>
                </a:solidFill>
                <a:latin typeface="Montserrat"/>
              </a:rPr>
              <a:t>Itapoã</a:t>
            </a:r>
            <a:r>
              <a:rPr lang="pt-BR" sz="1000" kern="0" spc="-80" dirty="0">
                <a:solidFill>
                  <a:schemeClr val="tx1">
                    <a:lumMod val="65000"/>
                    <a:lumOff val="35000"/>
                  </a:schemeClr>
                </a:solidFill>
                <a:latin typeface="Montserrat"/>
              </a:rPr>
              <a:t>, Paranoá, Recanto das Emas, SCIA–Estrutural e Varjão. Renda domiciliar média de R$ 2.465;</a:t>
            </a:r>
          </a:p>
        </p:txBody>
      </p:sp>
      <p:sp>
        <p:nvSpPr>
          <p:cNvPr id="50" name="Retângulo 49"/>
          <p:cNvSpPr/>
          <p:nvPr/>
        </p:nvSpPr>
        <p:spPr>
          <a:xfrm>
            <a:off x="539751" y="1493838"/>
            <a:ext cx="1635384" cy="246221"/>
          </a:xfrm>
          <a:prstGeom prst="rect">
            <a:avLst/>
          </a:prstGeom>
        </p:spPr>
        <p:txBody>
          <a:bodyPr wrap="none">
            <a:spAutoFit/>
          </a:bodyPr>
          <a:lstStyle/>
          <a:p>
            <a:r>
              <a:rPr lang="pt-BR" sz="1000" dirty="0">
                <a:solidFill>
                  <a:schemeClr val="bg1"/>
                </a:solidFill>
                <a:latin typeface="Montserrat"/>
              </a:rPr>
              <a:t>• </a:t>
            </a:r>
            <a:r>
              <a:rPr lang="pt-BR" sz="1000" b="1" dirty="0">
                <a:solidFill>
                  <a:schemeClr val="bg1"/>
                </a:solidFill>
                <a:latin typeface="Montserrat"/>
              </a:rPr>
              <a:t>Grupo 1 (alta renda): </a:t>
            </a:r>
            <a:endParaRPr lang="pt-BR" sz="1000" dirty="0">
              <a:solidFill>
                <a:schemeClr val="bg1"/>
              </a:solidFill>
            </a:endParaRPr>
          </a:p>
        </p:txBody>
      </p:sp>
      <p:sp>
        <p:nvSpPr>
          <p:cNvPr id="51" name="Retângulo 50"/>
          <p:cNvSpPr/>
          <p:nvPr/>
        </p:nvSpPr>
        <p:spPr>
          <a:xfrm>
            <a:off x="539751" y="2663574"/>
            <a:ext cx="2105063" cy="246221"/>
          </a:xfrm>
          <a:prstGeom prst="rect">
            <a:avLst/>
          </a:prstGeom>
        </p:spPr>
        <p:txBody>
          <a:bodyPr wrap="none">
            <a:spAutoFit/>
          </a:bodyPr>
          <a:lstStyle/>
          <a:p>
            <a:r>
              <a:rPr lang="pt-BR" sz="1000" b="1" dirty="0">
                <a:solidFill>
                  <a:schemeClr val="bg1"/>
                </a:solidFill>
                <a:latin typeface="Montserrat"/>
              </a:rPr>
              <a:t>• Grupo 2 (</a:t>
            </a:r>
            <a:r>
              <a:rPr lang="pt-BR" sz="1000" b="1" dirty="0" err="1">
                <a:solidFill>
                  <a:schemeClr val="bg1"/>
                </a:solidFill>
                <a:latin typeface="Montserrat"/>
              </a:rPr>
              <a:t>média-alta</a:t>
            </a:r>
            <a:r>
              <a:rPr lang="pt-BR" sz="1000" b="1" dirty="0">
                <a:solidFill>
                  <a:schemeClr val="bg1"/>
                </a:solidFill>
                <a:latin typeface="Montserrat"/>
              </a:rPr>
              <a:t> renda):</a:t>
            </a:r>
            <a:endParaRPr lang="pt-BR" sz="1000" dirty="0">
              <a:solidFill>
                <a:schemeClr val="bg1"/>
              </a:solidFill>
            </a:endParaRPr>
          </a:p>
        </p:txBody>
      </p:sp>
      <p:sp>
        <p:nvSpPr>
          <p:cNvPr id="52" name="Retângulo 51"/>
          <p:cNvSpPr/>
          <p:nvPr/>
        </p:nvSpPr>
        <p:spPr>
          <a:xfrm>
            <a:off x="539751" y="4008119"/>
            <a:ext cx="2214068" cy="246221"/>
          </a:xfrm>
          <a:prstGeom prst="rect">
            <a:avLst/>
          </a:prstGeom>
        </p:spPr>
        <p:txBody>
          <a:bodyPr wrap="none">
            <a:spAutoFit/>
          </a:bodyPr>
          <a:lstStyle/>
          <a:p>
            <a:r>
              <a:rPr lang="pt-BR" sz="1000" b="1" dirty="0">
                <a:solidFill>
                  <a:schemeClr val="bg1"/>
                </a:solidFill>
                <a:latin typeface="Montserrat"/>
              </a:rPr>
              <a:t>• Grupo 3 (</a:t>
            </a:r>
            <a:r>
              <a:rPr lang="pt-BR" sz="1000" b="1" dirty="0" err="1">
                <a:solidFill>
                  <a:schemeClr val="bg1"/>
                </a:solidFill>
                <a:latin typeface="Montserrat"/>
              </a:rPr>
              <a:t>média-baixa</a:t>
            </a:r>
            <a:r>
              <a:rPr lang="pt-BR" sz="1000" b="1" dirty="0">
                <a:solidFill>
                  <a:schemeClr val="bg1"/>
                </a:solidFill>
                <a:latin typeface="Montserrat"/>
              </a:rPr>
              <a:t> renda):</a:t>
            </a:r>
            <a:endParaRPr lang="pt-BR" sz="1000" dirty="0">
              <a:solidFill>
                <a:schemeClr val="bg1"/>
              </a:solidFill>
            </a:endParaRPr>
          </a:p>
        </p:txBody>
      </p:sp>
      <p:sp>
        <p:nvSpPr>
          <p:cNvPr id="53" name="Retângulo 52"/>
          <p:cNvSpPr/>
          <p:nvPr/>
        </p:nvSpPr>
        <p:spPr>
          <a:xfrm>
            <a:off x="539751" y="5205367"/>
            <a:ext cx="1757212" cy="246221"/>
          </a:xfrm>
          <a:prstGeom prst="rect">
            <a:avLst/>
          </a:prstGeom>
        </p:spPr>
        <p:txBody>
          <a:bodyPr wrap="none">
            <a:spAutoFit/>
          </a:bodyPr>
          <a:lstStyle/>
          <a:p>
            <a:r>
              <a:rPr lang="pt-BR" sz="1000" b="1" dirty="0">
                <a:solidFill>
                  <a:schemeClr val="bg1"/>
                </a:solidFill>
                <a:latin typeface="Montserrat"/>
              </a:rPr>
              <a:t>• Grupo 4 (baixa renda):</a:t>
            </a:r>
            <a:endParaRPr lang="pt-BR" sz="1000" dirty="0">
              <a:solidFill>
                <a:schemeClr val="bg1"/>
              </a:solidFill>
            </a:endParaRPr>
          </a:p>
        </p:txBody>
      </p:sp>
    </p:spTree>
    <p:extLst>
      <p:ext uri="{BB962C8B-B14F-4D97-AF65-F5344CB8AC3E}">
        <p14:creationId xmlns:p14="http://schemas.microsoft.com/office/powerpoint/2010/main" val="362520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tângulo 6"/>
          <p:cNvSpPr/>
          <p:nvPr/>
        </p:nvSpPr>
        <p:spPr>
          <a:xfrm>
            <a:off x="0" y="-27001"/>
            <a:ext cx="9720263" cy="6327789"/>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reeform: Shape 26">
            <a:extLst>
              <a:ext uri="{FF2B5EF4-FFF2-40B4-BE49-F238E27FC236}">
                <a16:creationId xmlns:a16="http://schemas.microsoft.com/office/drawing/2014/main" id="{6483D994-CC66-484D-9D46-622BF6B46880}"/>
              </a:ext>
            </a:extLst>
          </p:cNvPr>
          <p:cNvSpPr/>
          <p:nvPr/>
        </p:nvSpPr>
        <p:spPr>
          <a:xfrm>
            <a:off x="1799273" y="-27000"/>
            <a:ext cx="7920990" cy="6354790"/>
          </a:xfrm>
          <a:custGeom>
            <a:avLst/>
            <a:gdLst>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990773 w 9250379"/>
              <a:gd name="connsiteY5" fmla="*/ 6858000 h 6858000"/>
              <a:gd name="connsiteX6" fmla="*/ 2643597 w 9250379"/>
              <a:gd name="connsiteY6" fmla="*/ 6858000 h 6858000"/>
              <a:gd name="connsiteX7" fmla="*/ 0 w 9250379"/>
              <a:gd name="connsiteY7" fmla="*/ 6858000 h 6858000"/>
              <a:gd name="connsiteX8" fmla="*/ 4038675 w 9250379"/>
              <a:gd name="connsiteY8" fmla="*/ 0 h 6858000"/>
              <a:gd name="connsiteX9" fmla="*/ 4125929 w 9250379"/>
              <a:gd name="connsiteY9"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643597 w 9250379"/>
              <a:gd name="connsiteY5" fmla="*/ 6858000 h 6858000"/>
              <a:gd name="connsiteX6" fmla="*/ 0 w 9250379"/>
              <a:gd name="connsiteY6" fmla="*/ 6858000 h 6858000"/>
              <a:gd name="connsiteX7" fmla="*/ 4038675 w 9250379"/>
              <a:gd name="connsiteY7" fmla="*/ 0 h 6858000"/>
              <a:gd name="connsiteX8" fmla="*/ 4125929 w 9250379"/>
              <a:gd name="connsiteY8"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0 w 9250379"/>
              <a:gd name="connsiteY5" fmla="*/ 6858000 h 6858000"/>
              <a:gd name="connsiteX6" fmla="*/ 4038675 w 9250379"/>
              <a:gd name="connsiteY6" fmla="*/ 0 h 6858000"/>
              <a:gd name="connsiteX7" fmla="*/ 4125929 w 9250379"/>
              <a:gd name="connsiteY7"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6" fmla="*/ 4125929 w 9250379"/>
              <a:gd name="connsiteY6" fmla="*/ 0 h 6858000"/>
              <a:gd name="connsiteX0" fmla="*/ 4038675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0" fmla="*/ 4038675 w 9250379"/>
              <a:gd name="connsiteY0" fmla="*/ 0 h 6858000"/>
              <a:gd name="connsiteX1" fmla="*/ 9250379 w 9250379"/>
              <a:gd name="connsiteY1" fmla="*/ 0 h 6858000"/>
              <a:gd name="connsiteX2" fmla="*/ 9250379 w 9250379"/>
              <a:gd name="connsiteY2" fmla="*/ 6858000 h 6858000"/>
              <a:gd name="connsiteX3" fmla="*/ 0 w 9250379"/>
              <a:gd name="connsiteY3" fmla="*/ 6858000 h 6858000"/>
              <a:gd name="connsiteX4" fmla="*/ 4038675 w 9250379"/>
              <a:gd name="connsiteY4" fmla="*/ 0 h 6858000"/>
              <a:gd name="connsiteX0" fmla="*/ 3533850 w 9250379"/>
              <a:gd name="connsiteY0" fmla="*/ 9525 h 6858000"/>
              <a:gd name="connsiteX1" fmla="*/ 9250379 w 9250379"/>
              <a:gd name="connsiteY1" fmla="*/ 0 h 6858000"/>
              <a:gd name="connsiteX2" fmla="*/ 9250379 w 9250379"/>
              <a:gd name="connsiteY2" fmla="*/ 6858000 h 6858000"/>
              <a:gd name="connsiteX3" fmla="*/ 0 w 9250379"/>
              <a:gd name="connsiteY3" fmla="*/ 6858000 h 6858000"/>
              <a:gd name="connsiteX4" fmla="*/ 3533850 w 9250379"/>
              <a:gd name="connsiteY4" fmla="*/ 9525 h 6858000"/>
              <a:gd name="connsiteX0" fmla="*/ 3543375 w 9250379"/>
              <a:gd name="connsiteY0" fmla="*/ 0 h 6867525"/>
              <a:gd name="connsiteX1" fmla="*/ 9250379 w 9250379"/>
              <a:gd name="connsiteY1" fmla="*/ 9525 h 6867525"/>
              <a:gd name="connsiteX2" fmla="*/ 9250379 w 9250379"/>
              <a:gd name="connsiteY2" fmla="*/ 6867525 h 6867525"/>
              <a:gd name="connsiteX3" fmla="*/ 0 w 9250379"/>
              <a:gd name="connsiteY3" fmla="*/ 6867525 h 6867525"/>
              <a:gd name="connsiteX4" fmla="*/ 3543375 w 9250379"/>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379" h="6867525">
                <a:moveTo>
                  <a:pt x="3543375" y="0"/>
                </a:moveTo>
                <a:lnTo>
                  <a:pt x="9250379" y="9525"/>
                </a:lnTo>
                <a:lnTo>
                  <a:pt x="9250379" y="6867525"/>
                </a:lnTo>
                <a:lnTo>
                  <a:pt x="0" y="6867525"/>
                </a:lnTo>
                <a:lnTo>
                  <a:pt x="354337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29">
            <a:extLst>
              <a:ext uri="{FF2B5EF4-FFF2-40B4-BE49-F238E27FC236}">
                <a16:creationId xmlns:a16="http://schemas.microsoft.com/office/drawing/2014/main" id="{CD748DC3-7325-4527-BB52-978F1D02BE26}"/>
              </a:ext>
            </a:extLst>
          </p:cNvPr>
          <p:cNvSpPr/>
          <p:nvPr/>
        </p:nvSpPr>
        <p:spPr>
          <a:xfrm>
            <a:off x="1551623" y="-803"/>
            <a:ext cx="3192822" cy="6319013"/>
          </a:xfrm>
          <a:prstGeom prst="parallelogram">
            <a:avLst>
              <a:gd name="adj" fmla="val 9641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p:cNvSpPr>
            <a:spLocks noGrp="1"/>
          </p:cNvSpPr>
          <p:nvPr>
            <p:ph sz="half" idx="1"/>
          </p:nvPr>
        </p:nvSpPr>
        <p:spPr>
          <a:xfrm>
            <a:off x="5645949" y="1293006"/>
            <a:ext cx="6902296" cy="5480495"/>
          </a:xfrm>
        </p:spPr>
        <p:txBody>
          <a:bodyPr numCol="2">
            <a:noAutofit/>
          </a:bodyPr>
          <a:lstStyle/>
          <a:p>
            <a:pPr marL="0" indent="0" algn="r">
              <a:spcBef>
                <a:spcPts val="600"/>
              </a:spcBef>
              <a:buNone/>
            </a:pPr>
            <a:r>
              <a:rPr lang="pt-BR" b="0" dirty="0">
                <a:solidFill>
                  <a:schemeClr val="bg1"/>
                </a:solidFill>
                <a:latin typeface="Montserrat"/>
              </a:rPr>
              <a:t>Adriana Cristina da Silva Souza</a:t>
            </a:r>
          </a:p>
          <a:p>
            <a:pPr marL="0" indent="0" algn="r">
              <a:spcBef>
                <a:spcPts val="600"/>
              </a:spcBef>
              <a:buNone/>
            </a:pPr>
            <a:r>
              <a:rPr lang="pt-BR" b="0" dirty="0">
                <a:solidFill>
                  <a:schemeClr val="bg1"/>
                </a:solidFill>
                <a:latin typeface="Montserrat"/>
              </a:rPr>
              <a:t>Alessandro Silva Barbosa</a:t>
            </a:r>
          </a:p>
          <a:p>
            <a:pPr marL="0" indent="0" algn="r">
              <a:spcBef>
                <a:spcPts val="600"/>
              </a:spcBef>
              <a:buNone/>
            </a:pPr>
            <a:r>
              <a:rPr lang="pt-BR" b="0" dirty="0" err="1">
                <a:solidFill>
                  <a:schemeClr val="bg1"/>
                </a:solidFill>
                <a:latin typeface="Montserrat"/>
              </a:rPr>
              <a:t>Arissa</a:t>
            </a:r>
            <a:r>
              <a:rPr lang="pt-BR" b="0" dirty="0">
                <a:solidFill>
                  <a:schemeClr val="bg1"/>
                </a:solidFill>
                <a:latin typeface="Montserrat"/>
              </a:rPr>
              <a:t> Honda</a:t>
            </a:r>
          </a:p>
          <a:p>
            <a:pPr marL="0" indent="0" algn="r">
              <a:spcBef>
                <a:spcPts val="600"/>
              </a:spcBef>
              <a:buNone/>
            </a:pPr>
            <a:r>
              <a:rPr lang="pt-BR" b="0" dirty="0">
                <a:solidFill>
                  <a:schemeClr val="bg1"/>
                </a:solidFill>
                <a:latin typeface="Montserrat"/>
              </a:rPr>
              <a:t>Bárbara Cristina de Sousa Vieira</a:t>
            </a:r>
          </a:p>
          <a:p>
            <a:pPr marL="0" indent="0" algn="r">
              <a:spcBef>
                <a:spcPts val="600"/>
              </a:spcBef>
              <a:buNone/>
            </a:pPr>
            <a:r>
              <a:rPr lang="pt-BR" b="0" dirty="0">
                <a:solidFill>
                  <a:schemeClr val="bg1"/>
                </a:solidFill>
                <a:latin typeface="Montserrat"/>
              </a:rPr>
              <a:t>Bruno Corrêa Terra Amaral</a:t>
            </a:r>
          </a:p>
          <a:p>
            <a:pPr marL="0" indent="0" algn="r">
              <a:spcBef>
                <a:spcPts val="600"/>
              </a:spcBef>
              <a:buNone/>
            </a:pPr>
            <a:r>
              <a:rPr lang="pt-BR" b="0" dirty="0">
                <a:solidFill>
                  <a:schemeClr val="bg1"/>
                </a:solidFill>
                <a:latin typeface="Montserrat"/>
              </a:rPr>
              <a:t>Eduardo Goulart </a:t>
            </a:r>
            <a:r>
              <a:rPr lang="pt-BR" b="0" dirty="0" err="1">
                <a:solidFill>
                  <a:schemeClr val="bg1"/>
                </a:solidFill>
                <a:latin typeface="Montserrat"/>
              </a:rPr>
              <a:t>Crosara</a:t>
            </a:r>
            <a:endParaRPr lang="pt-BR" b="0" dirty="0">
              <a:solidFill>
                <a:schemeClr val="bg1"/>
              </a:solidFill>
              <a:latin typeface="Montserrat"/>
            </a:endParaRPr>
          </a:p>
          <a:p>
            <a:pPr marL="0" indent="0" algn="r">
              <a:spcBef>
                <a:spcPts val="600"/>
              </a:spcBef>
              <a:buNone/>
            </a:pPr>
            <a:r>
              <a:rPr lang="pt-BR" b="0" dirty="0">
                <a:solidFill>
                  <a:schemeClr val="bg1"/>
                </a:solidFill>
                <a:latin typeface="Montserrat"/>
              </a:rPr>
              <a:t>Júlia </a:t>
            </a:r>
            <a:r>
              <a:rPr lang="pt-BR" b="0" dirty="0" err="1">
                <a:solidFill>
                  <a:schemeClr val="bg1"/>
                </a:solidFill>
                <a:latin typeface="Montserrat"/>
              </a:rPr>
              <a:t>Solléro</a:t>
            </a:r>
            <a:r>
              <a:rPr lang="pt-BR" b="0" dirty="0">
                <a:solidFill>
                  <a:schemeClr val="bg1"/>
                </a:solidFill>
                <a:latin typeface="Montserrat"/>
              </a:rPr>
              <a:t> de Paula</a:t>
            </a:r>
          </a:p>
          <a:p>
            <a:pPr marL="0" indent="0" algn="r">
              <a:spcBef>
                <a:spcPts val="600"/>
              </a:spcBef>
              <a:buNone/>
            </a:pPr>
            <a:r>
              <a:rPr lang="pt-BR" b="0" dirty="0">
                <a:solidFill>
                  <a:schemeClr val="bg1"/>
                </a:solidFill>
                <a:latin typeface="Montserrat"/>
              </a:rPr>
              <a:t>Luanda Veras</a:t>
            </a:r>
          </a:p>
          <a:p>
            <a:pPr marL="0" indent="0" algn="r">
              <a:spcBef>
                <a:spcPts val="600"/>
              </a:spcBef>
              <a:buNone/>
            </a:pPr>
            <a:r>
              <a:rPr lang="pt-BR" b="0" dirty="0">
                <a:solidFill>
                  <a:schemeClr val="bg1"/>
                </a:solidFill>
                <a:latin typeface="Montserrat"/>
              </a:rPr>
              <a:t>Lucas Alexandre Antunes</a:t>
            </a:r>
          </a:p>
          <a:p>
            <a:pPr marL="0" indent="0" algn="r">
              <a:spcBef>
                <a:spcPts val="600"/>
              </a:spcBef>
              <a:buNone/>
            </a:pPr>
            <a:r>
              <a:rPr lang="pt-BR" b="0" dirty="0">
                <a:solidFill>
                  <a:schemeClr val="bg1"/>
                </a:solidFill>
                <a:latin typeface="Montserrat"/>
              </a:rPr>
              <a:t>Martha </a:t>
            </a:r>
            <a:r>
              <a:rPr lang="pt-BR" b="0" dirty="0" err="1">
                <a:solidFill>
                  <a:schemeClr val="bg1"/>
                </a:solidFill>
                <a:latin typeface="Montserrat"/>
              </a:rPr>
              <a:t>Dablícia</a:t>
            </a:r>
            <a:endParaRPr lang="pt-BR" b="0" dirty="0">
              <a:solidFill>
                <a:schemeClr val="bg1"/>
              </a:solidFill>
              <a:latin typeface="Montserrat"/>
            </a:endParaRPr>
          </a:p>
          <a:p>
            <a:pPr marL="0" indent="0" algn="r">
              <a:spcBef>
                <a:spcPts val="600"/>
              </a:spcBef>
              <a:buNone/>
            </a:pPr>
            <a:r>
              <a:rPr lang="pt-BR" b="0" dirty="0">
                <a:solidFill>
                  <a:schemeClr val="bg1"/>
                </a:solidFill>
                <a:latin typeface="Montserrat"/>
              </a:rPr>
              <a:t>Natália Bomtempo Magaldi</a:t>
            </a:r>
          </a:p>
          <a:p>
            <a:pPr marL="0" indent="0" algn="r">
              <a:spcBef>
                <a:spcPts val="600"/>
              </a:spcBef>
              <a:buNone/>
            </a:pPr>
            <a:r>
              <a:rPr lang="pt-BR" b="0" dirty="0">
                <a:solidFill>
                  <a:schemeClr val="bg1"/>
                </a:solidFill>
                <a:latin typeface="Montserrat"/>
              </a:rPr>
              <a:t>Olga Chiode Perpétuo Batista dos Santos</a:t>
            </a:r>
          </a:p>
          <a:p>
            <a:pPr marL="0" indent="0" algn="r">
              <a:spcBef>
                <a:spcPts val="600"/>
              </a:spcBef>
              <a:buNone/>
            </a:pPr>
            <a:r>
              <a:rPr lang="pt-BR" b="0" dirty="0">
                <a:solidFill>
                  <a:schemeClr val="bg1"/>
                </a:solidFill>
                <a:latin typeface="Montserrat"/>
              </a:rPr>
              <a:t>Priscila </a:t>
            </a:r>
            <a:r>
              <a:rPr lang="pt-BR" b="0" dirty="0" err="1">
                <a:solidFill>
                  <a:schemeClr val="bg1"/>
                </a:solidFill>
                <a:latin typeface="Montserrat"/>
              </a:rPr>
              <a:t>Miti</a:t>
            </a:r>
            <a:r>
              <a:rPr lang="pt-BR" b="0" dirty="0">
                <a:solidFill>
                  <a:schemeClr val="bg1"/>
                </a:solidFill>
                <a:latin typeface="Montserrat"/>
              </a:rPr>
              <a:t> </a:t>
            </a:r>
            <a:r>
              <a:rPr lang="pt-BR" b="0" dirty="0" err="1">
                <a:solidFill>
                  <a:schemeClr val="bg1"/>
                </a:solidFill>
                <a:latin typeface="Montserrat"/>
              </a:rPr>
              <a:t>Yajima</a:t>
            </a:r>
            <a:r>
              <a:rPr lang="pt-BR" b="0" dirty="0">
                <a:solidFill>
                  <a:schemeClr val="bg1"/>
                </a:solidFill>
                <a:latin typeface="Montserrat"/>
              </a:rPr>
              <a:t> de Morais</a:t>
            </a:r>
          </a:p>
          <a:p>
            <a:pPr marL="0" indent="0" algn="r">
              <a:spcBef>
                <a:spcPts val="600"/>
              </a:spcBef>
              <a:buNone/>
            </a:pPr>
            <a:r>
              <a:rPr lang="pt-BR" b="0" dirty="0">
                <a:solidFill>
                  <a:schemeClr val="bg1"/>
                </a:solidFill>
                <a:latin typeface="Montserrat"/>
              </a:rPr>
              <a:t>Rafael </a:t>
            </a:r>
            <a:r>
              <a:rPr lang="pt-BR" b="0" dirty="0" err="1">
                <a:solidFill>
                  <a:schemeClr val="bg1"/>
                </a:solidFill>
                <a:latin typeface="Montserrat"/>
              </a:rPr>
              <a:t>Stucchi</a:t>
            </a:r>
            <a:r>
              <a:rPr lang="pt-BR" b="0" dirty="0">
                <a:solidFill>
                  <a:schemeClr val="bg1"/>
                </a:solidFill>
                <a:latin typeface="Montserrat"/>
              </a:rPr>
              <a:t> da Silva</a:t>
            </a:r>
          </a:p>
          <a:p>
            <a:pPr marL="0" indent="0" algn="r">
              <a:spcBef>
                <a:spcPts val="600"/>
              </a:spcBef>
              <a:buNone/>
            </a:pPr>
            <a:r>
              <a:rPr lang="pt-BR" b="0" dirty="0">
                <a:solidFill>
                  <a:schemeClr val="bg1"/>
                </a:solidFill>
                <a:latin typeface="Montserrat"/>
              </a:rPr>
              <a:t>Raquel de </a:t>
            </a:r>
            <a:r>
              <a:rPr lang="pt-BR" b="0" dirty="0" err="1">
                <a:solidFill>
                  <a:schemeClr val="bg1"/>
                </a:solidFill>
                <a:latin typeface="Montserrat"/>
              </a:rPr>
              <a:t>Araujo</a:t>
            </a:r>
            <a:r>
              <a:rPr lang="pt-BR" b="0" dirty="0">
                <a:solidFill>
                  <a:schemeClr val="bg1"/>
                </a:solidFill>
                <a:latin typeface="Montserrat"/>
              </a:rPr>
              <a:t> Costa</a:t>
            </a:r>
          </a:p>
          <a:p>
            <a:pPr marL="0" indent="0" algn="r">
              <a:spcBef>
                <a:spcPts val="600"/>
              </a:spcBef>
              <a:buNone/>
            </a:pPr>
            <a:r>
              <a:rPr lang="pt-BR" b="0" dirty="0" err="1">
                <a:solidFill>
                  <a:schemeClr val="bg1"/>
                </a:solidFill>
                <a:latin typeface="Montserrat"/>
              </a:rPr>
              <a:t>Rislayne</a:t>
            </a:r>
            <a:r>
              <a:rPr lang="pt-BR" b="0" dirty="0">
                <a:solidFill>
                  <a:schemeClr val="bg1"/>
                </a:solidFill>
                <a:latin typeface="Montserrat"/>
              </a:rPr>
              <a:t> Gomes</a:t>
            </a:r>
          </a:p>
          <a:p>
            <a:pPr marL="0" indent="0" algn="r">
              <a:spcBef>
                <a:spcPts val="600"/>
              </a:spcBef>
              <a:buNone/>
            </a:pPr>
            <a:r>
              <a:rPr lang="pt-BR" b="0" dirty="0">
                <a:solidFill>
                  <a:schemeClr val="bg1"/>
                </a:solidFill>
                <a:latin typeface="Montserrat"/>
              </a:rPr>
              <a:t>Silas Lemos Teixeira</a:t>
            </a:r>
          </a:p>
        </p:txBody>
      </p:sp>
      <p:sp>
        <p:nvSpPr>
          <p:cNvPr id="9" name="CaixaDeTexto 8"/>
          <p:cNvSpPr txBox="1"/>
          <p:nvPr/>
        </p:nvSpPr>
        <p:spPr>
          <a:xfrm>
            <a:off x="5040313" y="636396"/>
            <a:ext cx="4167340" cy="456535"/>
          </a:xfrm>
          <a:prstGeom prst="rect">
            <a:avLst/>
          </a:prstGeom>
          <a:noFill/>
        </p:spPr>
        <p:txBody>
          <a:bodyPr wrap="square" rtlCol="0">
            <a:spAutoFit/>
          </a:bodyPr>
          <a:lstStyle/>
          <a:p>
            <a:pPr algn="r">
              <a:lnSpc>
                <a:spcPct val="150000"/>
              </a:lnSpc>
            </a:pPr>
            <a:r>
              <a:rPr lang="pt-BR" sz="1800" b="1" i="1" dirty="0">
                <a:solidFill>
                  <a:srgbClr val="FFEC01"/>
                </a:solidFill>
                <a:latin typeface="Montserrat"/>
              </a:rPr>
              <a:t>EQUIPE  TÉCNICA</a:t>
            </a:r>
            <a:endParaRPr lang="pt-BR" sz="2400" b="1" i="1" dirty="0">
              <a:solidFill>
                <a:srgbClr val="FFEC01"/>
              </a:solidFill>
              <a:latin typeface="Montserrat"/>
            </a:endParaRPr>
          </a:p>
        </p:txBody>
      </p:sp>
      <p:pic>
        <p:nvPicPr>
          <p:cNvPr id="8" name="Picture 4" descr="Resultado de imagem para ciclistas pn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11" name="Picture 24" descr="Imagem relacionada"/>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710529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39592" y="1350963"/>
            <a:ext cx="8640922" cy="2923877"/>
          </a:xfrm>
          <a:prstGeom prst="rect">
            <a:avLst/>
          </a:prstGeom>
          <a:noFill/>
        </p:spPr>
        <p:txBody>
          <a:bodyPr wrap="square" lIns="0" tIns="0" rIns="0" bIns="0" numCol="2" spcCol="360000" rtlCol="0">
            <a:noAutofit/>
          </a:bodyPr>
          <a:lstStyle/>
          <a:p>
            <a:pPr indent="457200" algn="just">
              <a:spcBef>
                <a:spcPts val="600"/>
              </a:spcBef>
            </a:pPr>
            <a:r>
              <a:rPr lang="pt-BR" sz="1000" dirty="0">
                <a:solidFill>
                  <a:schemeClr val="tx1">
                    <a:lumMod val="65000"/>
                    <a:lumOff val="35000"/>
                  </a:schemeClr>
                </a:solidFill>
                <a:latin typeface="Montserrat"/>
              </a:rPr>
              <a:t>Em 2015, organizações da sociedade civil e universidades se uniram para identificar o perfil dos ciclistas em todo o Brasil. No que tange o Distrito Federal, parte deste relatório é apresentado aqui. </a:t>
            </a:r>
          </a:p>
          <a:p>
            <a:pPr indent="457200" algn="just">
              <a:spcBef>
                <a:spcPts val="600"/>
              </a:spcBef>
            </a:pPr>
            <a:r>
              <a:rPr lang="pt-BR" sz="1000" dirty="0">
                <a:solidFill>
                  <a:schemeClr val="tx1">
                    <a:lumMod val="65000"/>
                    <a:lumOff val="35000"/>
                  </a:schemeClr>
                </a:solidFill>
                <a:latin typeface="Montserrat"/>
              </a:rPr>
              <a:t>Cumpre mencionar que as entrevistas foram realizadas apenas em dias úteis, com pessoas que foram abordadas pedalando, empurrando ou estacionando a bicicleta e que utilizam a bicicleta pelo menos uma vez por semana como meio de transporte. Ademais, as entrevistas foram distribuídas igualmente no tecido urbano pelas áreas centrais, intermediárias e periféricas das cidades. Estas áreas foram definidas pela organização da sociedade civil local envolvida. </a:t>
            </a:r>
          </a:p>
          <a:p>
            <a:pPr indent="457200" algn="just">
              <a:spcBef>
                <a:spcPts val="600"/>
              </a:spcBef>
            </a:pPr>
            <a:r>
              <a:rPr lang="pt-BR" sz="1000" b="1" dirty="0">
                <a:solidFill>
                  <a:schemeClr val="tx1">
                    <a:lumMod val="65000"/>
                    <a:lumOff val="35000"/>
                  </a:schemeClr>
                </a:solidFill>
                <a:latin typeface="Montserrat"/>
              </a:rPr>
              <a:t>Assim, o perfil do ciclista do Distrito Federal foi definido a partir de duas pesquisas: </a:t>
            </a:r>
          </a:p>
          <a:p>
            <a:pPr marL="361950" indent="-180975" algn="just">
              <a:spcBef>
                <a:spcPts val="600"/>
              </a:spcBef>
              <a:buFont typeface="+mj-lt"/>
              <a:buAutoNum type="arabicPeriod"/>
              <a:tabLst>
                <a:tab pos="449263" algn="l"/>
              </a:tabLst>
            </a:pPr>
            <a:r>
              <a:rPr lang="pt-BR" sz="1000" dirty="0">
                <a:solidFill>
                  <a:schemeClr val="tx1">
                    <a:lumMod val="65000"/>
                    <a:lumOff val="35000"/>
                  </a:schemeClr>
                </a:solidFill>
                <a:latin typeface="Montserrat"/>
              </a:rPr>
              <a:t>O Perfil do Ciclista, realizado pela Transporte Ativo (2015)*</a:t>
            </a:r>
          </a:p>
          <a:p>
            <a:pPr marL="361950" indent="-180975" algn="just">
              <a:spcBef>
                <a:spcPts val="600"/>
              </a:spcBef>
              <a:buFont typeface="+mj-lt"/>
              <a:buAutoNum type="arabicPeriod"/>
              <a:tabLst>
                <a:tab pos="449263" algn="l"/>
              </a:tabLst>
            </a:pPr>
            <a:r>
              <a:rPr lang="pt-BR" sz="1000" spc="-90" dirty="0">
                <a:solidFill>
                  <a:schemeClr val="tx1">
                    <a:lumMod val="65000"/>
                    <a:lumOff val="35000"/>
                  </a:schemeClr>
                </a:solidFill>
                <a:latin typeface="Montserrat"/>
              </a:rPr>
              <a:t>Pesquisa Distrital de Amostra por Domicílio (CODEPLAN, 2015).</a:t>
            </a:r>
          </a:p>
          <a:p>
            <a:pPr indent="457200" algn="just">
              <a:spcBef>
                <a:spcPts val="600"/>
              </a:spcBef>
            </a:pPr>
            <a:r>
              <a:rPr lang="pt-BR" sz="1000" spc="-80" dirty="0">
                <a:solidFill>
                  <a:schemeClr val="tx1">
                    <a:lumMod val="65000"/>
                    <a:lumOff val="35000"/>
                  </a:schemeClr>
                </a:solidFill>
                <a:latin typeface="Montserrat"/>
              </a:rPr>
              <a:t>Brasília é conhecida como a capital do </a:t>
            </a:r>
            <a:r>
              <a:rPr lang="pt-BR" sz="1000" dirty="0">
                <a:solidFill>
                  <a:schemeClr val="tx1">
                    <a:lumMod val="65000"/>
                    <a:lumOff val="35000"/>
                  </a:schemeClr>
                </a:solidFill>
                <a:latin typeface="Montserrat"/>
              </a:rPr>
              <a:t>automóvel, inclusive deu nome a um modelo popular dos anos 70. Porém, a capital do Brasil vem progredindo ano após ano em fomentar a bicicleta como modo de transporte. A cada dia, mais pessoas estão experimentando as cidades do Distrito Federal, pedalando em bicicletas próprias ou compartilhadas. </a:t>
            </a:r>
          </a:p>
          <a:p>
            <a:pPr indent="457200" algn="just">
              <a:spcBef>
                <a:spcPts val="600"/>
              </a:spcBef>
            </a:pPr>
            <a:r>
              <a:rPr lang="pt-BR" sz="1000" dirty="0">
                <a:solidFill>
                  <a:schemeClr val="tx1">
                    <a:lumMod val="65000"/>
                    <a:lumOff val="35000"/>
                  </a:schemeClr>
                </a:solidFill>
                <a:latin typeface="Montserrat"/>
              </a:rPr>
              <a:t>Contando com o embarque de passageiros com bicicleta no sistema metroviário, sem restrição de horário ou dia, a integração bicicleta-transporte coletivo ganha força em Brasília. Para vencer as grandes distâncias do espraiamento urbano, a bicicleta auxilia trabalhadores do DF, seja de forma complementar ao transporte coletivo, seja como principal meio de transporte. </a:t>
            </a:r>
          </a:p>
          <a:p>
            <a:pPr indent="457200" algn="just">
              <a:spcBef>
                <a:spcPts val="600"/>
              </a:spcBef>
            </a:pPr>
            <a:r>
              <a:rPr lang="pt-BR" sz="1000" dirty="0">
                <a:solidFill>
                  <a:schemeClr val="tx1">
                    <a:lumMod val="65000"/>
                    <a:lumOff val="35000"/>
                  </a:schemeClr>
                </a:solidFill>
                <a:latin typeface="Montserrat"/>
              </a:rPr>
              <a:t>A escolha pela bicicleta pede também um novo desenho urbano, que ofereça segurança, que promova a educação dos motoristas e que torne a mobilidade ativa atraente. </a:t>
            </a:r>
          </a:p>
          <a:p>
            <a:pPr indent="457200" algn="just">
              <a:spcBef>
                <a:spcPts val="600"/>
              </a:spcBef>
            </a:pPr>
            <a:endParaRPr lang="pt-BR" sz="1000" dirty="0">
              <a:solidFill>
                <a:schemeClr val="tx1">
                  <a:lumMod val="65000"/>
                  <a:lumOff val="35000"/>
                </a:schemeClr>
              </a:solidFill>
              <a:latin typeface="Montserrat"/>
            </a:endParaRPr>
          </a:p>
        </p:txBody>
      </p:sp>
      <p:sp>
        <p:nvSpPr>
          <p:cNvPr id="12" name="Retângulo 11"/>
          <p:cNvSpPr/>
          <p:nvPr/>
        </p:nvSpPr>
        <p:spPr>
          <a:xfrm>
            <a:off x="539750" y="4145677"/>
            <a:ext cx="3810676" cy="123111"/>
          </a:xfrm>
          <a:prstGeom prst="rect">
            <a:avLst/>
          </a:prstGeom>
        </p:spPr>
        <p:txBody>
          <a:bodyPr wrap="square" lIns="0" tIns="0" rIns="0" bIns="0">
            <a:spAutoFit/>
          </a:bodyPr>
          <a:lstStyle/>
          <a:p>
            <a:r>
              <a:rPr lang="pt-BR" sz="800" dirty="0">
                <a:solidFill>
                  <a:schemeClr val="tx1">
                    <a:lumMod val="65000"/>
                    <a:lumOff val="35000"/>
                  </a:schemeClr>
                </a:solidFill>
                <a:latin typeface="Montserrat"/>
              </a:rPr>
              <a:t>*Nota: O relatório completo encontra-se em: ta.org.br/perfil/perfil.pdf.</a:t>
            </a:r>
            <a:endParaRPr lang="pt-BR" sz="800" dirty="0">
              <a:latin typeface="Montserrat"/>
            </a:endParaRPr>
          </a:p>
        </p:txBody>
      </p:sp>
      <p:sp>
        <p:nvSpPr>
          <p:cNvPr id="3" name="Título 2"/>
          <p:cNvSpPr>
            <a:spLocks noGrp="1"/>
          </p:cNvSpPr>
          <p:nvPr>
            <p:ph type="title"/>
          </p:nvPr>
        </p:nvSpPr>
        <p:spPr/>
        <p:txBody>
          <a:bodyPr/>
          <a:lstStyle/>
          <a:p>
            <a:r>
              <a:rPr lang="pt-BR" b="1" dirty="0"/>
              <a:t>2.2 Quem são os pedestres e ciclistas no DF</a:t>
            </a:r>
          </a:p>
        </p:txBody>
      </p:sp>
      <p:pic>
        <p:nvPicPr>
          <p:cNvPr id="16" name="Imagem 15" descr="IMG_20180807_132232458.jpg"/>
          <p:cNvPicPr>
            <a:picLocks noChangeAspect="1"/>
          </p:cNvPicPr>
          <p:nvPr/>
        </p:nvPicPr>
        <p:blipFill>
          <a:blip r:embed="rId3" cstate="print">
            <a:lum bright="10000" contrast="30000"/>
          </a:blip>
          <a:srcRect l="6022" t="24088" b="20598"/>
          <a:stretch>
            <a:fillRect/>
          </a:stretch>
        </p:blipFill>
        <p:spPr>
          <a:xfrm>
            <a:off x="2517719" y="4545101"/>
            <a:ext cx="2128098" cy="1059903"/>
          </a:xfrm>
          <a:prstGeom prst="rect">
            <a:avLst/>
          </a:prstGeom>
        </p:spPr>
      </p:pic>
      <p:pic>
        <p:nvPicPr>
          <p:cNvPr id="20" name="Picture 12" descr="Imagem relacionada"/>
          <p:cNvPicPr>
            <a:picLocks noChangeAspect="1" noChangeArrowheads="1"/>
          </p:cNvPicPr>
          <p:nvPr/>
        </p:nvPicPr>
        <p:blipFill>
          <a:blip r:embed="rId4" cstate="print"/>
          <a:srcRect b="24547"/>
          <a:stretch>
            <a:fillRect/>
          </a:stretch>
        </p:blipFill>
        <p:spPr bwMode="auto">
          <a:xfrm>
            <a:off x="478502" y="4547686"/>
            <a:ext cx="2057147" cy="1044532"/>
          </a:xfrm>
          <a:prstGeom prst="rect">
            <a:avLst/>
          </a:prstGeom>
          <a:noFill/>
        </p:spPr>
      </p:pic>
      <p:pic>
        <p:nvPicPr>
          <p:cNvPr id="23" name="Picture 15"/>
          <p:cNvPicPr>
            <a:picLocks noChangeAspect="1" noChangeArrowheads="1"/>
          </p:cNvPicPr>
          <p:nvPr/>
        </p:nvPicPr>
        <p:blipFill>
          <a:blip r:embed="rId5" cstate="print"/>
          <a:srcRect t="14037" b="27813"/>
          <a:stretch>
            <a:fillRect/>
          </a:stretch>
        </p:blipFill>
        <p:spPr bwMode="auto">
          <a:xfrm>
            <a:off x="6788957" y="4547685"/>
            <a:ext cx="2369826" cy="1048497"/>
          </a:xfrm>
          <a:prstGeom prst="rect">
            <a:avLst/>
          </a:prstGeom>
          <a:noFill/>
          <a:ln w="9525">
            <a:noFill/>
            <a:miter lim="800000"/>
            <a:headEnd/>
            <a:tailEnd/>
          </a:ln>
        </p:spPr>
      </p:pic>
      <p:sp>
        <p:nvSpPr>
          <p:cNvPr id="24" name="Retângulo 23"/>
          <p:cNvSpPr/>
          <p:nvPr/>
        </p:nvSpPr>
        <p:spPr>
          <a:xfrm>
            <a:off x="4002876" y="5636436"/>
            <a:ext cx="5177638" cy="225230"/>
          </a:xfrm>
          <a:prstGeom prst="rect">
            <a:avLst/>
          </a:prstGeom>
        </p:spPr>
        <p:txBody>
          <a:bodyPr wrap="square" lIns="101133" tIns="50566" rIns="101133" bIns="50566">
            <a:spAutoFit/>
          </a:bodyPr>
          <a:lstStyle/>
          <a:p>
            <a:pPr algn="r"/>
            <a:r>
              <a:rPr lang="pt-BR" sz="800" dirty="0">
                <a:latin typeface="Montserrat"/>
              </a:rPr>
              <a:t>Fonte das imagens: </a:t>
            </a:r>
            <a:r>
              <a:rPr lang="pt-BR" sz="800" dirty="0" err="1">
                <a:latin typeface="Montserrat"/>
              </a:rPr>
              <a:t>CicloVivo</a:t>
            </a:r>
            <a:r>
              <a:rPr lang="pt-BR" sz="800" dirty="0">
                <a:latin typeface="Montserrat"/>
              </a:rPr>
              <a:t>, MTB Brasília, Programa </a:t>
            </a:r>
            <a:r>
              <a:rPr lang="pt-BR" sz="800" dirty="0" err="1">
                <a:latin typeface="Montserrat"/>
              </a:rPr>
              <a:t>Cicloviário</a:t>
            </a:r>
            <a:r>
              <a:rPr lang="pt-BR" sz="800" dirty="0">
                <a:latin typeface="Montserrat"/>
              </a:rPr>
              <a:t> do DF: Iniciativas Inspiradoras</a:t>
            </a:r>
          </a:p>
        </p:txBody>
      </p:sp>
      <p:sp>
        <p:nvSpPr>
          <p:cNvPr id="15" name="Retângulo 14"/>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pic>
        <p:nvPicPr>
          <p:cNvPr id="22" name="Picture 14" descr="Resultado de imagem para ciclista metrÃ´ df"/>
          <p:cNvPicPr>
            <a:picLocks noChangeAspect="1" noChangeArrowheads="1"/>
          </p:cNvPicPr>
          <p:nvPr/>
        </p:nvPicPr>
        <p:blipFill>
          <a:blip r:embed="rId6" cstate="print"/>
          <a:srcRect t="11927" b="20325"/>
          <a:stretch>
            <a:fillRect/>
          </a:stretch>
        </p:blipFill>
        <p:spPr bwMode="auto">
          <a:xfrm>
            <a:off x="4572597" y="4545101"/>
            <a:ext cx="2287798" cy="1047116"/>
          </a:xfrm>
          <a:prstGeom prst="rect">
            <a:avLst/>
          </a:prstGeom>
          <a:noFill/>
        </p:spPr>
      </p:pic>
    </p:spTree>
    <p:extLst>
      <p:ext uri="{BB962C8B-B14F-4D97-AF65-F5344CB8AC3E}">
        <p14:creationId xmlns:p14="http://schemas.microsoft.com/office/powerpoint/2010/main" val="4124530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lum contrast="10000"/>
          </a:blip>
          <a:srcRect/>
          <a:stretch>
            <a:fillRect/>
          </a:stretch>
        </p:blipFill>
        <p:spPr bwMode="auto">
          <a:xfrm>
            <a:off x="568945" y="3592058"/>
            <a:ext cx="4111005" cy="2315720"/>
          </a:xfrm>
          <a:prstGeom prst="rect">
            <a:avLst/>
          </a:prstGeom>
          <a:noFill/>
          <a:ln w="9525">
            <a:noFill/>
            <a:miter lim="800000"/>
            <a:headEnd/>
            <a:tailEnd/>
          </a:ln>
        </p:spPr>
      </p:pic>
      <p:pic>
        <p:nvPicPr>
          <p:cNvPr id="5" name="Picture 5"/>
          <p:cNvPicPr>
            <a:picLocks noChangeAspect="1" noChangeArrowheads="1"/>
          </p:cNvPicPr>
          <p:nvPr/>
        </p:nvPicPr>
        <p:blipFill>
          <a:blip r:embed="rId4" cstate="print">
            <a:lum bright="10000"/>
          </a:blip>
          <a:srcRect/>
          <a:stretch>
            <a:fillRect/>
          </a:stretch>
        </p:blipFill>
        <p:spPr bwMode="auto">
          <a:xfrm>
            <a:off x="7135769" y="1282095"/>
            <a:ext cx="2106479" cy="2275090"/>
          </a:xfrm>
          <a:prstGeom prst="rect">
            <a:avLst/>
          </a:prstGeom>
          <a:noFill/>
          <a:ln w="9525">
            <a:noFill/>
            <a:miter lim="800000"/>
            <a:headEnd/>
            <a:tailEnd/>
          </a:ln>
        </p:spPr>
      </p:pic>
      <p:pic>
        <p:nvPicPr>
          <p:cNvPr id="4" name="Picture 4"/>
          <p:cNvPicPr>
            <a:picLocks noChangeAspect="1" noChangeArrowheads="1"/>
          </p:cNvPicPr>
          <p:nvPr/>
        </p:nvPicPr>
        <p:blipFill>
          <a:blip r:embed="rId5" cstate="print">
            <a:lum contrast="10000"/>
          </a:blip>
          <a:srcRect/>
          <a:stretch>
            <a:fillRect/>
          </a:stretch>
        </p:blipFill>
        <p:spPr bwMode="auto">
          <a:xfrm>
            <a:off x="5040313" y="1328338"/>
            <a:ext cx="2095456" cy="2287262"/>
          </a:xfrm>
          <a:prstGeom prst="rect">
            <a:avLst/>
          </a:prstGeom>
          <a:noFill/>
          <a:ln w="9525">
            <a:noFill/>
            <a:miter lim="800000"/>
            <a:headEnd/>
            <a:tailEnd/>
          </a:ln>
        </p:spPr>
      </p:pic>
      <p:pic>
        <p:nvPicPr>
          <p:cNvPr id="2" name="Picture 3"/>
          <p:cNvPicPr>
            <a:picLocks noChangeAspect="1" noChangeArrowheads="1"/>
          </p:cNvPicPr>
          <p:nvPr/>
        </p:nvPicPr>
        <p:blipFill>
          <a:blip r:embed="rId6" cstate="print">
            <a:lum bright="10000"/>
          </a:blip>
          <a:srcRect r="7775"/>
          <a:stretch>
            <a:fillRect/>
          </a:stretch>
        </p:blipFill>
        <p:spPr bwMode="auto">
          <a:xfrm>
            <a:off x="7226286" y="3749941"/>
            <a:ext cx="2011158" cy="2193427"/>
          </a:xfrm>
          <a:prstGeom prst="rect">
            <a:avLst/>
          </a:prstGeom>
          <a:noFill/>
          <a:ln w="9525">
            <a:noFill/>
            <a:miter lim="800000"/>
            <a:headEnd/>
            <a:tailEnd/>
          </a:ln>
        </p:spPr>
      </p:pic>
      <p:sp>
        <p:nvSpPr>
          <p:cNvPr id="3" name="Título 2"/>
          <p:cNvSpPr>
            <a:spLocks noGrp="1"/>
          </p:cNvSpPr>
          <p:nvPr>
            <p:ph type="title"/>
          </p:nvPr>
        </p:nvSpPr>
        <p:spPr/>
        <p:txBody>
          <a:bodyPr/>
          <a:lstStyle/>
          <a:p>
            <a:r>
              <a:rPr lang="pt-BR" b="1" dirty="0"/>
              <a:t>2.2 Quem são os pedestres e ciclistas no DF</a:t>
            </a:r>
          </a:p>
        </p:txBody>
      </p:sp>
      <p:sp>
        <p:nvSpPr>
          <p:cNvPr id="26" name="CaixaDeTexto 25"/>
          <p:cNvSpPr txBox="1"/>
          <p:nvPr/>
        </p:nvSpPr>
        <p:spPr>
          <a:xfrm>
            <a:off x="530845" y="5891537"/>
            <a:ext cx="4012973" cy="225218"/>
          </a:xfrm>
          <a:prstGeom prst="rect">
            <a:avLst/>
          </a:prstGeom>
          <a:noFill/>
        </p:spPr>
        <p:txBody>
          <a:bodyPr wrap="square" lIns="101118" tIns="50560" rIns="101118" bIns="50560" rtlCol="0">
            <a:spAutoFit/>
          </a:bodyPr>
          <a:lstStyle/>
          <a:p>
            <a:r>
              <a:rPr lang="pt-BR" sz="800" dirty="0">
                <a:solidFill>
                  <a:schemeClr val="tx1">
                    <a:lumMod val="65000"/>
                    <a:lumOff val="35000"/>
                  </a:schemeClr>
                </a:solidFill>
                <a:latin typeface="Montserrat"/>
              </a:rPr>
              <a:t>Fonte: Perfil do Ciclista, Transporte Ativo (2018)</a:t>
            </a:r>
          </a:p>
        </p:txBody>
      </p:sp>
      <p:sp>
        <p:nvSpPr>
          <p:cNvPr id="15" name="Retângulo 14"/>
          <p:cNvSpPr/>
          <p:nvPr/>
        </p:nvSpPr>
        <p:spPr>
          <a:xfrm>
            <a:off x="539750" y="1350963"/>
            <a:ext cx="4111005" cy="2616101"/>
          </a:xfrm>
          <a:prstGeom prst="rect">
            <a:avLst/>
          </a:prstGeom>
        </p:spPr>
        <p:txBody>
          <a:bodyPr wrap="square" lIns="0" tIns="0" rIns="0" bIns="0">
            <a:spAutoFit/>
          </a:bodyPr>
          <a:lstStyle/>
          <a:p>
            <a:pPr indent="457200" algn="ctr">
              <a:spcBef>
                <a:spcPts val="600"/>
              </a:spcBef>
            </a:pPr>
            <a:r>
              <a:rPr lang="pt-BR" sz="1000" b="1" dirty="0">
                <a:solidFill>
                  <a:schemeClr val="tx1">
                    <a:lumMod val="65000"/>
                    <a:lumOff val="35000"/>
                  </a:schemeClr>
                </a:solidFill>
                <a:latin typeface="Montserrat"/>
              </a:rPr>
              <a:t>Pesquisa de Perfil do Ciclista 2018</a:t>
            </a:r>
          </a:p>
          <a:p>
            <a:pPr indent="457200" algn="just">
              <a:spcBef>
                <a:spcPts val="600"/>
              </a:spcBef>
            </a:pPr>
            <a:r>
              <a:rPr lang="pt-BR" sz="1000" dirty="0">
                <a:solidFill>
                  <a:schemeClr val="tx1">
                    <a:lumMod val="65000"/>
                    <a:lumOff val="35000"/>
                  </a:schemeClr>
                </a:solidFill>
                <a:latin typeface="Montserrat"/>
              </a:rPr>
              <a:t>Em 2018, foi publicada a segunda edição do </a:t>
            </a:r>
            <a:r>
              <a:rPr lang="pt-BR" sz="1000" b="1" dirty="0">
                <a:solidFill>
                  <a:schemeClr val="tx1">
                    <a:lumMod val="65000"/>
                    <a:lumOff val="35000"/>
                  </a:schemeClr>
                </a:solidFill>
                <a:latin typeface="Montserrat"/>
              </a:rPr>
              <a:t>Perfil do Ciclista</a:t>
            </a:r>
            <a:r>
              <a:rPr lang="pt-BR" sz="1000" dirty="0">
                <a:solidFill>
                  <a:schemeClr val="tx1">
                    <a:lumMod val="65000"/>
                    <a:lumOff val="35000"/>
                  </a:schemeClr>
                </a:solidFill>
                <a:latin typeface="Montserrat"/>
              </a:rPr>
              <a:t>, pela organização da Associação Transporte Ativo e, em Brasília, com apoio da ONG Rodas da Paz. Essa publicação é uma pesquisa realizada com mais de 7 mil ciclistas, no Brasil, com o objetivo de colher informações como: as motivações para continuar ou começar a utilizar a bicicleta como meio de transporte urbano, a frequência  com que pedalam, seus principais destinos e os principais problemas que encontram durante o percurso. Entre os entrevistados em Brasília, pouco mais de 40% apresentam como motivação para começar e para continuar pedalando a rapidez e a praticidade.  Cerca de 41% veem a infraestrutura como motivação para pedalar mais. Entretanto, outros 33% apresentam o mesmo aspecto como um problema a ser enfrentado no dia a dia.</a:t>
            </a:r>
          </a:p>
          <a:p>
            <a:pPr indent="457200" algn="just">
              <a:spcBef>
                <a:spcPts val="600"/>
              </a:spcBef>
            </a:pPr>
            <a:endParaRPr lang="pt-BR" sz="1000" dirty="0">
              <a:solidFill>
                <a:schemeClr val="tx1">
                  <a:lumMod val="65000"/>
                  <a:lumOff val="35000"/>
                </a:schemeClr>
              </a:solidFill>
              <a:latin typeface="Montserrat"/>
            </a:endParaRPr>
          </a:p>
        </p:txBody>
      </p:sp>
      <p:pic>
        <p:nvPicPr>
          <p:cNvPr id="1026" name="Picture 2"/>
          <p:cNvPicPr>
            <a:picLocks noChangeAspect="1" noChangeArrowheads="1"/>
          </p:cNvPicPr>
          <p:nvPr/>
        </p:nvPicPr>
        <p:blipFill>
          <a:blip r:embed="rId7" cstate="print">
            <a:lum bright="10000"/>
          </a:blip>
          <a:srcRect/>
          <a:stretch>
            <a:fillRect/>
          </a:stretch>
        </p:blipFill>
        <p:spPr bwMode="auto">
          <a:xfrm>
            <a:off x="5241945" y="3798567"/>
            <a:ext cx="1922774" cy="2215094"/>
          </a:xfrm>
          <a:prstGeom prst="rect">
            <a:avLst/>
          </a:prstGeom>
          <a:noFill/>
          <a:ln w="9525">
            <a:noFill/>
            <a:miter lim="800000"/>
            <a:headEnd/>
            <a:tailEnd/>
          </a:ln>
        </p:spPr>
      </p:pic>
      <p:sp>
        <p:nvSpPr>
          <p:cNvPr id="12" name="Retângulo 11"/>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extLst>
      <p:ext uri="{BB962C8B-B14F-4D97-AF65-F5344CB8AC3E}">
        <p14:creationId xmlns:p14="http://schemas.microsoft.com/office/powerpoint/2010/main" val="4084271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tângulo 52"/>
          <p:cNvSpPr/>
          <p:nvPr/>
        </p:nvSpPr>
        <p:spPr>
          <a:xfrm>
            <a:off x="539750" y="1350963"/>
            <a:ext cx="4140200" cy="702124"/>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p:cNvSpPr txBox="1"/>
          <p:nvPr/>
        </p:nvSpPr>
        <p:spPr>
          <a:xfrm>
            <a:off x="4679950" y="5907802"/>
            <a:ext cx="3780114" cy="123111"/>
          </a:xfrm>
          <a:prstGeom prst="rect">
            <a:avLst/>
          </a:prstGeom>
          <a:noFill/>
        </p:spPr>
        <p:txBody>
          <a:bodyPr wrap="square" lIns="0" tIns="0" rIns="0" bIns="0" rtlCol="0">
            <a:spAutoFit/>
          </a:bodyPr>
          <a:lstStyle/>
          <a:p>
            <a:pPr algn="r"/>
            <a:r>
              <a:rPr lang="pt-BR" sz="800" dirty="0">
                <a:solidFill>
                  <a:schemeClr val="tx1">
                    <a:lumMod val="65000"/>
                    <a:lumOff val="35000"/>
                  </a:schemeClr>
                </a:solidFill>
                <a:latin typeface="Montserrat"/>
              </a:rPr>
              <a:t>Fonte: Perfil do Ciclista, Transporte Ativo (2018)</a:t>
            </a:r>
          </a:p>
        </p:txBody>
      </p:sp>
      <p:sp>
        <p:nvSpPr>
          <p:cNvPr id="15" name="Retângulo 14"/>
          <p:cNvSpPr/>
          <p:nvPr/>
        </p:nvSpPr>
        <p:spPr>
          <a:xfrm>
            <a:off x="690113" y="1394092"/>
            <a:ext cx="3864634" cy="3154710"/>
          </a:xfrm>
          <a:prstGeom prst="rect">
            <a:avLst/>
          </a:prstGeom>
        </p:spPr>
        <p:txBody>
          <a:bodyPr wrap="square" lIns="0" tIns="0" rIns="0" bIns="0">
            <a:spAutoFit/>
          </a:bodyPr>
          <a:lstStyle/>
          <a:p>
            <a:pPr indent="457200" algn="just">
              <a:spcBef>
                <a:spcPts val="600"/>
              </a:spcBef>
            </a:pPr>
            <a:r>
              <a:rPr lang="pt-BR" sz="1000" b="1" spc="-80" dirty="0">
                <a:solidFill>
                  <a:schemeClr val="tx1">
                    <a:lumMod val="65000"/>
                    <a:lumOff val="35000"/>
                  </a:schemeClr>
                </a:solidFill>
                <a:latin typeface="Montserrat"/>
              </a:rPr>
              <a:t>Quanto ao destino dos entrevistados, quase 71% utilizam a bicicleta para ir ao trabalho, cerca de 57% recorrem a ela com fins de lazer, quase 46% para ir às compras e, aproximadamente, 28% para ir a escola ou faculdade.</a:t>
            </a: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A pesquisa também obteve informações acerca da faixa etária dos ciclistas, suas rendas mensais e há quanto tempo utilizam a bicicleta como meio de transporte.  Apenas  22,4% tem renda mensal entre 1 e 2 salários mínimos. Pouco mais de 1/4 dos entrevistados tem entre 25 e 34 anos de idade e, quase 37% a utilizam há mais de 5 anos.</a:t>
            </a:r>
          </a:p>
          <a:p>
            <a:pPr indent="457200" algn="just">
              <a:spcBef>
                <a:spcPts val="600"/>
              </a:spcBef>
            </a:pPr>
            <a:r>
              <a:rPr lang="pt-BR" sz="1000" dirty="0">
                <a:solidFill>
                  <a:schemeClr val="tx1">
                    <a:lumMod val="65000"/>
                    <a:lumOff val="35000"/>
                  </a:schemeClr>
                </a:solidFill>
                <a:latin typeface="Montserrat"/>
              </a:rPr>
              <a:t>Por fim, também avaliou a integração da bicicleta com outros meios de transporte, a frequência semanal de uso e o tempo das viagens. O resultado mostrou que 65% a utilizam por pelo menos 5 dias da semana; também que pouco mais de 55% levam entre 10 e 30 minutos em suas viagens e que, menos de 1/4 deles a utilizam em combinação com outros modos de transporte urbano.</a:t>
            </a:r>
          </a:p>
        </p:txBody>
      </p:sp>
      <p:grpSp>
        <p:nvGrpSpPr>
          <p:cNvPr id="75" name="Grupo 74"/>
          <p:cNvGrpSpPr/>
          <p:nvPr/>
        </p:nvGrpSpPr>
        <p:grpSpPr>
          <a:xfrm>
            <a:off x="5562460" y="933818"/>
            <a:ext cx="2869575" cy="4731902"/>
            <a:chOff x="4500000" y="671255"/>
            <a:chExt cx="2347070" cy="3819217"/>
          </a:xfrm>
        </p:grpSpPr>
        <p:grpSp>
          <p:nvGrpSpPr>
            <p:cNvPr id="45" name="Grupo 44"/>
            <p:cNvGrpSpPr/>
            <p:nvPr/>
          </p:nvGrpSpPr>
          <p:grpSpPr>
            <a:xfrm>
              <a:off x="4500000" y="671255"/>
              <a:ext cx="2347070" cy="3696974"/>
              <a:chOff x="4703087" y="706749"/>
              <a:chExt cx="2347070" cy="3696974"/>
            </a:xfrm>
          </p:grpSpPr>
          <p:grpSp>
            <p:nvGrpSpPr>
              <p:cNvPr id="37" name="Grupo 36"/>
              <p:cNvGrpSpPr/>
              <p:nvPr/>
            </p:nvGrpSpPr>
            <p:grpSpPr>
              <a:xfrm>
                <a:off x="4791464" y="706749"/>
                <a:ext cx="2160000" cy="3542046"/>
                <a:chOff x="4565916" y="311215"/>
                <a:chExt cx="2160000" cy="3542046"/>
              </a:xfrm>
            </p:grpSpPr>
            <p:sp>
              <p:nvSpPr>
                <p:cNvPr id="69" name="Retângulo 68"/>
                <p:cNvSpPr/>
                <p:nvPr/>
              </p:nvSpPr>
              <p:spPr>
                <a:xfrm>
                  <a:off x="6408662" y="1297259"/>
                  <a:ext cx="304800" cy="1332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600"/>
                </a:p>
              </p:txBody>
            </p:sp>
            <p:sp>
              <p:nvSpPr>
                <p:cNvPr id="64" name="Retângulo 63"/>
                <p:cNvSpPr/>
                <p:nvPr/>
              </p:nvSpPr>
              <p:spPr>
                <a:xfrm>
                  <a:off x="4884292" y="1297259"/>
                  <a:ext cx="304800" cy="20520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200">
                    <a:solidFill>
                      <a:srgbClr val="F1496D"/>
                    </a:solidFill>
                  </a:endParaRPr>
                </a:p>
              </p:txBody>
            </p:sp>
            <p:sp>
              <p:nvSpPr>
                <p:cNvPr id="65" name="Retângulo 64"/>
                <p:cNvSpPr/>
                <p:nvPr/>
              </p:nvSpPr>
              <p:spPr>
                <a:xfrm>
                  <a:off x="5189092" y="1297259"/>
                  <a:ext cx="304800" cy="1656000"/>
                </a:xfrm>
                <a:prstGeom prst="rect">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200">
                    <a:solidFill>
                      <a:srgbClr val="F1496D"/>
                    </a:solidFill>
                  </a:endParaRPr>
                </a:p>
              </p:txBody>
            </p:sp>
            <p:sp>
              <p:nvSpPr>
                <p:cNvPr id="66" name="Retângulo 65"/>
                <p:cNvSpPr/>
                <p:nvPr/>
              </p:nvSpPr>
              <p:spPr>
                <a:xfrm>
                  <a:off x="5494436" y="1297259"/>
                  <a:ext cx="304800" cy="1008000"/>
                </a:xfrm>
                <a:prstGeom prst="rect">
                  <a:avLst/>
                </a:prstGeom>
                <a:solidFill>
                  <a:srgbClr val="FBB3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64"/>
                    </a:spcBef>
                  </a:pPr>
                  <a:endParaRPr lang="pt-BR" sz="1100">
                    <a:solidFill>
                      <a:srgbClr val="F1496D"/>
                    </a:solidFill>
                  </a:endParaRPr>
                </a:p>
              </p:txBody>
            </p:sp>
            <p:sp>
              <p:nvSpPr>
                <p:cNvPr id="67" name="Retângulo 66"/>
                <p:cNvSpPr/>
                <p:nvPr/>
              </p:nvSpPr>
              <p:spPr>
                <a:xfrm>
                  <a:off x="6103492" y="1297260"/>
                  <a:ext cx="304800" cy="903600"/>
                </a:xfrm>
                <a:prstGeom prst="rect">
                  <a:avLst/>
                </a:prstGeom>
                <a:solidFill>
                  <a:srgbClr val="33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400">
                    <a:solidFill>
                      <a:srgbClr val="F1496D"/>
                    </a:solidFill>
                  </a:endParaRPr>
                </a:p>
              </p:txBody>
            </p:sp>
            <p:sp>
              <p:nvSpPr>
                <p:cNvPr id="68" name="Retângulo 67"/>
                <p:cNvSpPr/>
                <p:nvPr/>
              </p:nvSpPr>
              <p:spPr>
                <a:xfrm>
                  <a:off x="5798692" y="1297261"/>
                  <a:ext cx="304800" cy="806400"/>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800">
                    <a:solidFill>
                      <a:srgbClr val="F1496D"/>
                    </a:solidFill>
                  </a:endParaRPr>
                </a:p>
              </p:txBody>
            </p:sp>
            <p:sp>
              <p:nvSpPr>
                <p:cNvPr id="63" name="Retângulo 62"/>
                <p:cNvSpPr/>
                <p:nvPr/>
              </p:nvSpPr>
              <p:spPr>
                <a:xfrm>
                  <a:off x="4579492" y="1297261"/>
                  <a:ext cx="304800" cy="2556000"/>
                </a:xfrm>
                <a:prstGeom prst="rect">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a:solidFill>
                      <a:srgbClr val="F1496D"/>
                    </a:solidFill>
                  </a:endParaRPr>
                </a:p>
              </p:txBody>
            </p:sp>
            <p:sp>
              <p:nvSpPr>
                <p:cNvPr id="18" name="Retângulo 17"/>
                <p:cNvSpPr/>
                <p:nvPr/>
              </p:nvSpPr>
              <p:spPr>
                <a:xfrm>
                  <a:off x="4572716" y="1003124"/>
                  <a:ext cx="2142000" cy="46085"/>
                </a:xfrm>
                <a:prstGeom prst="rect">
                  <a:avLst/>
                </a:prstGeom>
                <a:solidFill>
                  <a:srgbClr val="F1496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pic>
              <p:nvPicPr>
                <p:cNvPr id="88066" name="Picture 2" descr="Resultado de imagem para ciclista vista aÃ©rea png"/>
                <p:cNvPicPr>
                  <a:picLocks noChangeAspect="1" noChangeArrowheads="1"/>
                </p:cNvPicPr>
                <p:nvPr/>
              </p:nvPicPr>
              <p:blipFill>
                <a:blip r:embed="rId3" cstate="print"/>
                <a:srcRect/>
                <a:stretch>
                  <a:fillRect/>
                </a:stretch>
              </p:blipFill>
              <p:spPr bwMode="auto">
                <a:xfrm flipH="1">
                  <a:off x="4572719" y="311215"/>
                  <a:ext cx="846186" cy="846186"/>
                </a:xfrm>
                <a:prstGeom prst="rect">
                  <a:avLst/>
                </a:prstGeom>
                <a:noFill/>
              </p:spPr>
            </p:pic>
            <p:sp>
              <p:nvSpPr>
                <p:cNvPr id="60" name="Retângulo 59"/>
                <p:cNvSpPr/>
                <p:nvPr/>
              </p:nvSpPr>
              <p:spPr>
                <a:xfrm>
                  <a:off x="5791919" y="1135464"/>
                  <a:ext cx="304800" cy="92170"/>
                </a:xfrm>
                <a:prstGeom prst="rect">
                  <a:avLst/>
                </a:prstGeom>
                <a:solidFill>
                  <a:srgbClr val="F57B95"/>
                </a:solidFill>
                <a:ln w="6350">
                  <a:solidFill>
                    <a:srgbClr val="F1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ln>
                        <a:solidFill>
                          <a:schemeClr val="tx1">
                            <a:lumMod val="50000"/>
                            <a:lumOff val="50000"/>
                          </a:schemeClr>
                        </a:solidFill>
                      </a:ln>
                      <a:solidFill>
                        <a:schemeClr val="tx1">
                          <a:lumMod val="50000"/>
                          <a:lumOff val="50000"/>
                        </a:schemeClr>
                      </a:solidFill>
                      <a:latin typeface="Montserrat"/>
                    </a:rPr>
                    <a:t>S</a:t>
                  </a:r>
                </a:p>
              </p:txBody>
            </p:sp>
            <p:sp>
              <p:nvSpPr>
                <p:cNvPr id="56" name="Retângulo 55"/>
                <p:cNvSpPr/>
                <p:nvPr/>
              </p:nvSpPr>
              <p:spPr>
                <a:xfrm>
                  <a:off x="4575100" y="1135464"/>
                  <a:ext cx="304800" cy="92170"/>
                </a:xfrm>
                <a:prstGeom prst="rect">
                  <a:avLst/>
                </a:prstGeom>
                <a:solidFill>
                  <a:srgbClr val="F57B95"/>
                </a:solidFill>
                <a:ln w="6350">
                  <a:solidFill>
                    <a:srgbClr val="F1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ln>
                        <a:solidFill>
                          <a:schemeClr val="tx1">
                            <a:lumMod val="50000"/>
                            <a:lumOff val="50000"/>
                          </a:schemeClr>
                        </a:solidFill>
                      </a:ln>
                      <a:solidFill>
                        <a:schemeClr val="tx1">
                          <a:lumMod val="50000"/>
                          <a:lumOff val="50000"/>
                        </a:schemeClr>
                      </a:solidFill>
                      <a:latin typeface="Montserrat"/>
                    </a:rPr>
                    <a:t>S</a:t>
                  </a:r>
                </a:p>
              </p:txBody>
            </p:sp>
            <p:sp>
              <p:nvSpPr>
                <p:cNvPr id="57" name="Retângulo 56"/>
                <p:cNvSpPr/>
                <p:nvPr/>
              </p:nvSpPr>
              <p:spPr>
                <a:xfrm>
                  <a:off x="4879900" y="1135464"/>
                  <a:ext cx="304800" cy="92170"/>
                </a:xfrm>
                <a:prstGeom prst="rect">
                  <a:avLst/>
                </a:prstGeom>
                <a:solidFill>
                  <a:srgbClr val="F57B95"/>
                </a:solidFill>
                <a:ln w="6350">
                  <a:solidFill>
                    <a:srgbClr val="F1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ln>
                        <a:solidFill>
                          <a:schemeClr val="tx1">
                            <a:lumMod val="50000"/>
                            <a:lumOff val="50000"/>
                          </a:schemeClr>
                        </a:solidFill>
                      </a:ln>
                      <a:solidFill>
                        <a:schemeClr val="tx1">
                          <a:lumMod val="50000"/>
                          <a:lumOff val="50000"/>
                        </a:schemeClr>
                      </a:solidFill>
                      <a:latin typeface="Montserrat"/>
                    </a:rPr>
                    <a:t>T</a:t>
                  </a:r>
                </a:p>
              </p:txBody>
            </p:sp>
            <p:sp>
              <p:nvSpPr>
                <p:cNvPr id="58" name="Retângulo 57"/>
                <p:cNvSpPr/>
                <p:nvPr/>
              </p:nvSpPr>
              <p:spPr>
                <a:xfrm>
                  <a:off x="5182319" y="1135464"/>
                  <a:ext cx="304800" cy="92170"/>
                </a:xfrm>
                <a:prstGeom prst="rect">
                  <a:avLst/>
                </a:prstGeom>
                <a:solidFill>
                  <a:srgbClr val="F57B95"/>
                </a:solidFill>
                <a:ln w="6350">
                  <a:solidFill>
                    <a:srgbClr val="F1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ln>
                        <a:solidFill>
                          <a:schemeClr val="tx1">
                            <a:lumMod val="50000"/>
                            <a:lumOff val="50000"/>
                          </a:schemeClr>
                        </a:solidFill>
                      </a:ln>
                      <a:solidFill>
                        <a:schemeClr val="tx1">
                          <a:lumMod val="50000"/>
                          <a:lumOff val="50000"/>
                        </a:schemeClr>
                      </a:solidFill>
                      <a:latin typeface="Montserrat"/>
                    </a:rPr>
                    <a:t>Q</a:t>
                  </a:r>
                </a:p>
              </p:txBody>
            </p:sp>
            <p:sp>
              <p:nvSpPr>
                <p:cNvPr id="59" name="Retângulo 58"/>
                <p:cNvSpPr/>
                <p:nvPr/>
              </p:nvSpPr>
              <p:spPr>
                <a:xfrm>
                  <a:off x="5487119" y="1135464"/>
                  <a:ext cx="304800" cy="92170"/>
                </a:xfrm>
                <a:prstGeom prst="rect">
                  <a:avLst/>
                </a:prstGeom>
                <a:solidFill>
                  <a:srgbClr val="F57B95"/>
                </a:solidFill>
                <a:ln w="6350">
                  <a:solidFill>
                    <a:srgbClr val="F1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ln>
                        <a:solidFill>
                          <a:schemeClr val="tx1">
                            <a:lumMod val="50000"/>
                            <a:lumOff val="50000"/>
                          </a:schemeClr>
                        </a:solidFill>
                      </a:ln>
                      <a:solidFill>
                        <a:schemeClr val="tx1">
                          <a:lumMod val="50000"/>
                          <a:lumOff val="50000"/>
                        </a:schemeClr>
                      </a:solidFill>
                      <a:latin typeface="Montserrat"/>
                    </a:rPr>
                    <a:t>Q</a:t>
                  </a:r>
                </a:p>
              </p:txBody>
            </p:sp>
            <p:sp>
              <p:nvSpPr>
                <p:cNvPr id="61" name="Retângulo 60"/>
                <p:cNvSpPr/>
                <p:nvPr/>
              </p:nvSpPr>
              <p:spPr>
                <a:xfrm>
                  <a:off x="6096719" y="1135464"/>
                  <a:ext cx="304800" cy="92170"/>
                </a:xfrm>
                <a:prstGeom prst="rect">
                  <a:avLst/>
                </a:prstGeom>
                <a:solidFill>
                  <a:schemeClr val="bg1">
                    <a:lumMod val="95000"/>
                  </a:schemeClr>
                </a:solidFill>
                <a:ln w="6350">
                  <a:solidFill>
                    <a:srgbClr val="F1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ln>
                        <a:solidFill>
                          <a:schemeClr val="tx1">
                            <a:lumMod val="50000"/>
                            <a:lumOff val="50000"/>
                          </a:schemeClr>
                        </a:solidFill>
                      </a:ln>
                      <a:solidFill>
                        <a:schemeClr val="tx1">
                          <a:lumMod val="50000"/>
                          <a:lumOff val="50000"/>
                        </a:schemeClr>
                      </a:solidFill>
                      <a:latin typeface="Montserrat"/>
                    </a:rPr>
                    <a:t>S</a:t>
                  </a:r>
                </a:p>
              </p:txBody>
            </p:sp>
            <p:sp>
              <p:nvSpPr>
                <p:cNvPr id="62" name="Retângulo 61"/>
                <p:cNvSpPr/>
                <p:nvPr/>
              </p:nvSpPr>
              <p:spPr>
                <a:xfrm>
                  <a:off x="6401519" y="1135464"/>
                  <a:ext cx="304800" cy="92170"/>
                </a:xfrm>
                <a:prstGeom prst="rect">
                  <a:avLst/>
                </a:prstGeom>
                <a:solidFill>
                  <a:schemeClr val="bg1">
                    <a:lumMod val="95000"/>
                  </a:schemeClr>
                </a:solidFill>
                <a:ln w="6350">
                  <a:solidFill>
                    <a:srgbClr val="F1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ln>
                        <a:solidFill>
                          <a:schemeClr val="tx1">
                            <a:lumMod val="50000"/>
                            <a:lumOff val="50000"/>
                          </a:schemeClr>
                        </a:solidFill>
                      </a:ln>
                      <a:solidFill>
                        <a:schemeClr val="tx1">
                          <a:lumMod val="50000"/>
                          <a:lumOff val="50000"/>
                        </a:schemeClr>
                      </a:solidFill>
                      <a:latin typeface="Montserrat"/>
                    </a:rPr>
                    <a:t>D</a:t>
                  </a:r>
                </a:p>
              </p:txBody>
            </p:sp>
            <p:sp>
              <p:nvSpPr>
                <p:cNvPr id="33" name="Retângulo 32"/>
                <p:cNvSpPr/>
                <p:nvPr/>
              </p:nvSpPr>
              <p:spPr>
                <a:xfrm flipV="1">
                  <a:off x="4565916" y="1233984"/>
                  <a:ext cx="2160000" cy="609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8" name="CaixaDeTexto 37"/>
              <p:cNvSpPr txBox="1"/>
              <p:nvPr/>
            </p:nvSpPr>
            <p:spPr>
              <a:xfrm>
                <a:off x="4703087" y="4221499"/>
                <a:ext cx="537121" cy="182224"/>
              </a:xfrm>
              <a:prstGeom prst="rect">
                <a:avLst/>
              </a:prstGeom>
              <a:noFill/>
            </p:spPr>
            <p:txBody>
              <a:bodyPr wrap="square" rtlCol="0">
                <a:spAutoFit/>
              </a:bodyPr>
              <a:lstStyle/>
              <a:p>
                <a:pPr algn="ctr"/>
                <a:r>
                  <a:rPr lang="pt-BR" sz="800" dirty="0">
                    <a:solidFill>
                      <a:srgbClr val="FFC000"/>
                    </a:solidFill>
                    <a:latin typeface="Montserrat"/>
                  </a:rPr>
                  <a:t>71%</a:t>
                </a:r>
              </a:p>
            </p:txBody>
          </p:sp>
          <p:sp>
            <p:nvSpPr>
              <p:cNvPr id="39" name="CaixaDeTexto 38"/>
              <p:cNvSpPr txBox="1"/>
              <p:nvPr/>
            </p:nvSpPr>
            <p:spPr>
              <a:xfrm>
                <a:off x="5904623" y="2448595"/>
                <a:ext cx="537121" cy="182224"/>
              </a:xfrm>
              <a:prstGeom prst="rect">
                <a:avLst/>
              </a:prstGeom>
              <a:noFill/>
            </p:spPr>
            <p:txBody>
              <a:bodyPr wrap="square" rtlCol="0">
                <a:spAutoFit/>
              </a:bodyPr>
              <a:lstStyle/>
              <a:p>
                <a:pPr algn="ctr"/>
                <a:r>
                  <a:rPr lang="pt-BR" sz="800" dirty="0">
                    <a:solidFill>
                      <a:srgbClr val="00B0F0"/>
                    </a:solidFill>
                    <a:latin typeface="Montserrat"/>
                  </a:rPr>
                  <a:t>22,4%</a:t>
                </a:r>
              </a:p>
            </p:txBody>
          </p:sp>
          <p:sp>
            <p:nvSpPr>
              <p:cNvPr id="40" name="CaixaDeTexto 39"/>
              <p:cNvSpPr txBox="1"/>
              <p:nvPr/>
            </p:nvSpPr>
            <p:spPr>
              <a:xfrm>
                <a:off x="6199353" y="2549379"/>
                <a:ext cx="537121" cy="182224"/>
              </a:xfrm>
              <a:prstGeom prst="rect">
                <a:avLst/>
              </a:prstGeom>
              <a:noFill/>
            </p:spPr>
            <p:txBody>
              <a:bodyPr wrap="square" rtlCol="0">
                <a:spAutoFit/>
              </a:bodyPr>
              <a:lstStyle/>
              <a:p>
                <a:pPr algn="ctr"/>
                <a:r>
                  <a:rPr lang="pt-BR" sz="800" dirty="0">
                    <a:solidFill>
                      <a:srgbClr val="3333CC"/>
                    </a:solidFill>
                    <a:latin typeface="Montserrat"/>
                  </a:rPr>
                  <a:t>25,6%</a:t>
                </a:r>
              </a:p>
            </p:txBody>
          </p:sp>
          <p:sp>
            <p:nvSpPr>
              <p:cNvPr id="41" name="CaixaDeTexto 40"/>
              <p:cNvSpPr txBox="1"/>
              <p:nvPr/>
            </p:nvSpPr>
            <p:spPr>
              <a:xfrm>
                <a:off x="5599302" y="2659848"/>
                <a:ext cx="537121" cy="182224"/>
              </a:xfrm>
              <a:prstGeom prst="rect">
                <a:avLst/>
              </a:prstGeom>
              <a:noFill/>
            </p:spPr>
            <p:txBody>
              <a:bodyPr wrap="square" rtlCol="0">
                <a:spAutoFit/>
              </a:bodyPr>
              <a:lstStyle/>
              <a:p>
                <a:pPr algn="ctr"/>
                <a:r>
                  <a:rPr lang="pt-BR" sz="800" dirty="0">
                    <a:solidFill>
                      <a:srgbClr val="FBB3DE"/>
                    </a:solidFill>
                    <a:latin typeface="Montserrat"/>
                  </a:rPr>
                  <a:t>28%</a:t>
                </a:r>
              </a:p>
            </p:txBody>
          </p:sp>
          <p:sp>
            <p:nvSpPr>
              <p:cNvPr id="42" name="CaixaDeTexto 41"/>
              <p:cNvSpPr txBox="1"/>
              <p:nvPr/>
            </p:nvSpPr>
            <p:spPr>
              <a:xfrm>
                <a:off x="6513036" y="2993595"/>
                <a:ext cx="537121" cy="182224"/>
              </a:xfrm>
              <a:prstGeom prst="rect">
                <a:avLst/>
              </a:prstGeom>
              <a:noFill/>
            </p:spPr>
            <p:txBody>
              <a:bodyPr wrap="square" rtlCol="0">
                <a:spAutoFit/>
              </a:bodyPr>
              <a:lstStyle/>
              <a:p>
                <a:pPr algn="ctr"/>
                <a:r>
                  <a:rPr lang="pt-BR" sz="800" dirty="0">
                    <a:solidFill>
                      <a:srgbClr val="C00000"/>
                    </a:solidFill>
                    <a:latin typeface="Montserrat"/>
                  </a:rPr>
                  <a:t>37%</a:t>
                </a:r>
              </a:p>
            </p:txBody>
          </p:sp>
          <p:sp>
            <p:nvSpPr>
              <p:cNvPr id="43" name="CaixaDeTexto 42"/>
              <p:cNvSpPr txBox="1"/>
              <p:nvPr/>
            </p:nvSpPr>
            <p:spPr>
              <a:xfrm>
                <a:off x="4983294" y="3710672"/>
                <a:ext cx="537121" cy="182224"/>
              </a:xfrm>
              <a:prstGeom prst="rect">
                <a:avLst/>
              </a:prstGeom>
              <a:noFill/>
            </p:spPr>
            <p:txBody>
              <a:bodyPr wrap="square" rtlCol="0">
                <a:spAutoFit/>
              </a:bodyPr>
              <a:lstStyle/>
              <a:p>
                <a:pPr algn="ctr"/>
                <a:r>
                  <a:rPr lang="pt-BR" sz="800" dirty="0">
                    <a:solidFill>
                      <a:srgbClr val="00B050"/>
                    </a:solidFill>
                    <a:latin typeface="Montserrat"/>
                  </a:rPr>
                  <a:t>57%</a:t>
                </a:r>
              </a:p>
            </p:txBody>
          </p:sp>
          <p:sp>
            <p:nvSpPr>
              <p:cNvPr id="44" name="CaixaDeTexto 43"/>
              <p:cNvSpPr txBox="1"/>
              <p:nvPr/>
            </p:nvSpPr>
            <p:spPr>
              <a:xfrm>
                <a:off x="5292799" y="3314672"/>
                <a:ext cx="537121" cy="182224"/>
              </a:xfrm>
              <a:prstGeom prst="rect">
                <a:avLst/>
              </a:prstGeom>
              <a:noFill/>
            </p:spPr>
            <p:txBody>
              <a:bodyPr wrap="square" rtlCol="0">
                <a:spAutoFit/>
              </a:bodyPr>
              <a:lstStyle/>
              <a:p>
                <a:pPr algn="ctr"/>
                <a:r>
                  <a:rPr lang="pt-BR" sz="800" dirty="0">
                    <a:solidFill>
                      <a:srgbClr val="7030A0"/>
                    </a:solidFill>
                    <a:latin typeface="Montserrat"/>
                  </a:rPr>
                  <a:t>46%</a:t>
                </a:r>
              </a:p>
            </p:txBody>
          </p:sp>
        </p:grpSp>
        <p:grpSp>
          <p:nvGrpSpPr>
            <p:cNvPr id="71" name="Grupo 70"/>
            <p:cNvGrpSpPr/>
            <p:nvPr/>
          </p:nvGrpSpPr>
          <p:grpSpPr>
            <a:xfrm>
              <a:off x="5035732" y="3401596"/>
              <a:ext cx="1755041" cy="1088876"/>
              <a:chOff x="5621073" y="3647144"/>
              <a:chExt cx="1755041" cy="1088876"/>
            </a:xfrm>
          </p:grpSpPr>
          <p:sp>
            <p:nvSpPr>
              <p:cNvPr id="46" name="Retângulo 45"/>
              <p:cNvSpPr/>
              <p:nvPr/>
            </p:nvSpPr>
            <p:spPr>
              <a:xfrm>
                <a:off x="7227000" y="3731247"/>
                <a:ext cx="149114" cy="68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p:cNvSpPr/>
              <p:nvPr/>
            </p:nvSpPr>
            <p:spPr>
              <a:xfrm>
                <a:off x="7223438" y="3857417"/>
                <a:ext cx="149114" cy="68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nvSpPr>
            <p:spPr>
              <a:xfrm>
                <a:off x="7223438" y="4019542"/>
                <a:ext cx="149114" cy="685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p:cNvSpPr/>
              <p:nvPr/>
            </p:nvSpPr>
            <p:spPr>
              <a:xfrm>
                <a:off x="7223438" y="4145713"/>
                <a:ext cx="149114" cy="68512"/>
              </a:xfrm>
              <a:prstGeom prst="rect">
                <a:avLst/>
              </a:prstGeom>
              <a:solidFill>
                <a:srgbClr val="FBB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p:cNvSpPr/>
              <p:nvPr/>
            </p:nvSpPr>
            <p:spPr>
              <a:xfrm>
                <a:off x="7223438" y="4307838"/>
                <a:ext cx="149114" cy="685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50"/>
              <p:cNvSpPr/>
              <p:nvPr/>
            </p:nvSpPr>
            <p:spPr>
              <a:xfrm>
                <a:off x="7220981" y="4434008"/>
                <a:ext cx="149114" cy="68512"/>
              </a:xfrm>
              <a:prstGeom prst="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Retângulo 53"/>
              <p:cNvSpPr/>
              <p:nvPr/>
            </p:nvSpPr>
            <p:spPr>
              <a:xfrm>
                <a:off x="7223438" y="4585193"/>
                <a:ext cx="149114" cy="685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aixaDeTexto 54"/>
              <p:cNvSpPr txBox="1"/>
              <p:nvPr/>
            </p:nvSpPr>
            <p:spPr>
              <a:xfrm>
                <a:off x="5621073" y="3647144"/>
                <a:ext cx="1605927" cy="1088876"/>
              </a:xfrm>
              <a:prstGeom prst="rect">
                <a:avLst/>
              </a:prstGeom>
              <a:noFill/>
            </p:spPr>
            <p:txBody>
              <a:bodyPr wrap="square" rtlCol="0">
                <a:spAutoFit/>
              </a:bodyPr>
              <a:lstStyle/>
              <a:p>
                <a:pPr algn="r">
                  <a:lnSpc>
                    <a:spcPts val="1371"/>
                  </a:lnSpc>
                </a:pPr>
                <a:r>
                  <a:rPr lang="pt-BR" sz="1000" dirty="0">
                    <a:solidFill>
                      <a:schemeClr val="tx1">
                        <a:lumMod val="65000"/>
                        <a:lumOff val="35000"/>
                      </a:schemeClr>
                    </a:solidFill>
                    <a:latin typeface="Montserrat"/>
                    <a:cs typeface="BrowalliaUPC" panose="020B0604020202020204" pitchFamily="34" charset="-34"/>
                  </a:rPr>
                  <a:t>Trabalho</a:t>
                </a:r>
              </a:p>
              <a:p>
                <a:pPr algn="r">
                  <a:lnSpc>
                    <a:spcPts val="1371"/>
                  </a:lnSpc>
                </a:pPr>
                <a:r>
                  <a:rPr lang="pt-BR" sz="1000" dirty="0">
                    <a:solidFill>
                      <a:schemeClr val="tx1">
                        <a:lumMod val="65000"/>
                        <a:lumOff val="35000"/>
                      </a:schemeClr>
                    </a:solidFill>
                    <a:latin typeface="Montserrat"/>
                    <a:cs typeface="BrowalliaUPC" panose="020B0604020202020204" pitchFamily="34" charset="-34"/>
                  </a:rPr>
                  <a:t>Lazer</a:t>
                </a:r>
              </a:p>
              <a:p>
                <a:pPr algn="r">
                  <a:lnSpc>
                    <a:spcPts val="1371"/>
                  </a:lnSpc>
                </a:pPr>
                <a:r>
                  <a:rPr lang="pt-BR" sz="1000" dirty="0">
                    <a:solidFill>
                      <a:schemeClr val="tx1">
                        <a:lumMod val="65000"/>
                        <a:lumOff val="35000"/>
                      </a:schemeClr>
                    </a:solidFill>
                    <a:latin typeface="Montserrat"/>
                    <a:cs typeface="BrowalliaUPC" panose="020B0604020202020204" pitchFamily="34" charset="-34"/>
                  </a:rPr>
                  <a:t>Compras</a:t>
                </a:r>
              </a:p>
              <a:p>
                <a:pPr algn="r">
                  <a:lnSpc>
                    <a:spcPts val="1371"/>
                  </a:lnSpc>
                </a:pPr>
                <a:r>
                  <a:rPr lang="pt-BR" sz="1000" dirty="0">
                    <a:solidFill>
                      <a:schemeClr val="tx1">
                        <a:lumMod val="65000"/>
                        <a:lumOff val="35000"/>
                      </a:schemeClr>
                    </a:solidFill>
                    <a:latin typeface="Montserrat"/>
                    <a:cs typeface="BrowalliaUPC" panose="020B0604020202020204" pitchFamily="34" charset="-34"/>
                  </a:rPr>
                  <a:t>Escola/Faculdade</a:t>
                </a:r>
              </a:p>
              <a:p>
                <a:pPr algn="r">
                  <a:lnSpc>
                    <a:spcPts val="1371"/>
                  </a:lnSpc>
                </a:pPr>
                <a:r>
                  <a:rPr lang="pt-BR" sz="1000" dirty="0">
                    <a:solidFill>
                      <a:schemeClr val="tx1">
                        <a:lumMod val="65000"/>
                        <a:lumOff val="35000"/>
                      </a:schemeClr>
                    </a:solidFill>
                    <a:latin typeface="Montserrat"/>
                    <a:cs typeface="BrowalliaUPC" panose="020B0604020202020204" pitchFamily="34" charset="-34"/>
                  </a:rPr>
                  <a:t>1-2 Salários Mínimos</a:t>
                </a:r>
              </a:p>
              <a:p>
                <a:pPr algn="r">
                  <a:lnSpc>
                    <a:spcPts val="1371"/>
                  </a:lnSpc>
                </a:pPr>
                <a:r>
                  <a:rPr lang="pt-BR" sz="1000" dirty="0">
                    <a:solidFill>
                      <a:schemeClr val="tx1">
                        <a:lumMod val="65000"/>
                        <a:lumOff val="35000"/>
                      </a:schemeClr>
                    </a:solidFill>
                    <a:latin typeface="Montserrat"/>
                    <a:cs typeface="BrowalliaUPC" panose="020B0604020202020204" pitchFamily="34" charset="-34"/>
                  </a:rPr>
                  <a:t>25-34 anos de idade</a:t>
                </a:r>
              </a:p>
              <a:p>
                <a:pPr algn="r">
                  <a:lnSpc>
                    <a:spcPts val="1371"/>
                  </a:lnSpc>
                </a:pPr>
                <a:r>
                  <a:rPr lang="pt-BR" sz="1000" dirty="0">
                    <a:solidFill>
                      <a:schemeClr val="tx1">
                        <a:lumMod val="65000"/>
                        <a:lumOff val="35000"/>
                      </a:schemeClr>
                    </a:solidFill>
                    <a:latin typeface="Montserrat"/>
                    <a:cs typeface="BrowalliaUPC" panose="020B0604020202020204" pitchFamily="34" charset="-34"/>
                  </a:rPr>
                  <a:t>Utilizam há mais de 5 anos</a:t>
                </a:r>
              </a:p>
            </p:txBody>
          </p:sp>
        </p:grpSp>
      </p:grpSp>
      <p:sp>
        <p:nvSpPr>
          <p:cNvPr id="3" name="Título 2"/>
          <p:cNvSpPr>
            <a:spLocks noGrp="1"/>
          </p:cNvSpPr>
          <p:nvPr>
            <p:ph type="title"/>
          </p:nvPr>
        </p:nvSpPr>
        <p:spPr/>
        <p:txBody>
          <a:bodyPr/>
          <a:lstStyle/>
          <a:p>
            <a:r>
              <a:rPr lang="pt-BR" b="1" dirty="0"/>
              <a:t>2.2 Quem são os pedestres e ciclistas no DF</a:t>
            </a:r>
          </a:p>
        </p:txBody>
      </p:sp>
      <p:sp>
        <p:nvSpPr>
          <p:cNvPr id="52" name="Retângulo 51"/>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extLst>
      <p:ext uri="{BB962C8B-B14F-4D97-AF65-F5344CB8AC3E}">
        <p14:creationId xmlns:p14="http://schemas.microsoft.com/office/powerpoint/2010/main" val="4084271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Imagem 75" descr="29035784922_479b17f375_o.jpg"/>
          <p:cNvPicPr>
            <a:picLocks noChangeAspect="1"/>
          </p:cNvPicPr>
          <p:nvPr/>
        </p:nvPicPr>
        <p:blipFill>
          <a:blip r:embed="rId3" cstate="print"/>
          <a:srcRect l="14854" t="22496" r="14200" b="4114"/>
          <a:stretch>
            <a:fillRect/>
          </a:stretch>
        </p:blipFill>
        <p:spPr>
          <a:xfrm>
            <a:off x="1016000" y="1209675"/>
            <a:ext cx="4599130" cy="4821238"/>
          </a:xfrm>
          <a:prstGeom prst="rect">
            <a:avLst/>
          </a:prstGeom>
        </p:spPr>
      </p:pic>
      <p:sp>
        <p:nvSpPr>
          <p:cNvPr id="75" name="Espaço Reservado para Número de Slide 15"/>
          <p:cNvSpPr>
            <a:spLocks noGrp="1"/>
          </p:cNvSpPr>
          <p:nvPr>
            <p:ph type="sldNum" sz="quarter" idx="4294967295"/>
          </p:nvPr>
        </p:nvSpPr>
        <p:spPr>
          <a:xfrm>
            <a:off x="7003271" y="5793600"/>
            <a:ext cx="2187059" cy="335459"/>
          </a:xfrm>
          <a:prstGeom prst="rect">
            <a:avLst/>
          </a:prstGeom>
        </p:spPr>
        <p:txBody>
          <a:bodyPr/>
          <a:lstStyle/>
          <a:p>
            <a:fld id="{D6E1D08F-14AB-491A-B1EF-6DDDE7B477B6}" type="slidenum">
              <a:rPr lang="pt-BR" sz="1000" smtClean="0">
                <a:solidFill>
                  <a:schemeClr val="bg1"/>
                </a:solidFill>
                <a:latin typeface="Montserrat"/>
              </a:rPr>
              <a:pPr/>
              <a:t>42</a:t>
            </a:fld>
            <a:endParaRPr lang="pt-BR" sz="1000" dirty="0">
              <a:solidFill>
                <a:schemeClr val="bg1"/>
              </a:solidFill>
              <a:latin typeface="Montserrat"/>
            </a:endParaRPr>
          </a:p>
        </p:txBody>
      </p:sp>
      <p:sp>
        <p:nvSpPr>
          <p:cNvPr id="7" name="Título 6"/>
          <p:cNvSpPr>
            <a:spLocks noGrp="1"/>
          </p:cNvSpPr>
          <p:nvPr>
            <p:ph type="title"/>
          </p:nvPr>
        </p:nvSpPr>
        <p:spPr/>
        <p:txBody>
          <a:bodyPr/>
          <a:lstStyle/>
          <a:p>
            <a:r>
              <a:rPr lang="pt-BR" b="1" dirty="0"/>
              <a:t>2.2 Quem são os pedestres e ciclistas no DF</a:t>
            </a:r>
          </a:p>
        </p:txBody>
      </p:sp>
      <p:sp>
        <p:nvSpPr>
          <p:cNvPr id="77" name="Retângulo 76"/>
          <p:cNvSpPr/>
          <p:nvPr/>
        </p:nvSpPr>
        <p:spPr>
          <a:xfrm>
            <a:off x="5869784" y="5793600"/>
            <a:ext cx="2966781" cy="246221"/>
          </a:xfrm>
          <a:prstGeom prst="rect">
            <a:avLst/>
          </a:prstGeom>
        </p:spPr>
        <p:txBody>
          <a:bodyPr wrap="square" lIns="0" tIns="0" rIns="0" bIns="0">
            <a:spAutoFit/>
          </a:bodyPr>
          <a:lstStyle/>
          <a:p>
            <a:r>
              <a:rPr lang="pt-BR" sz="800" dirty="0">
                <a:solidFill>
                  <a:schemeClr val="tx1">
                    <a:lumMod val="65000"/>
                    <a:lumOff val="35000"/>
                  </a:schemeClr>
                </a:solidFill>
                <a:latin typeface="Montserrat"/>
              </a:rPr>
              <a:t>Passeio 2016 – Circuito Tradicional</a:t>
            </a:r>
          </a:p>
          <a:p>
            <a:r>
              <a:rPr lang="pt-BR" sz="800" dirty="0">
                <a:solidFill>
                  <a:schemeClr val="tx1">
                    <a:lumMod val="65000"/>
                    <a:lumOff val="35000"/>
                  </a:schemeClr>
                </a:solidFill>
                <a:latin typeface="Montserrat"/>
              </a:rPr>
              <a:t>Fonte: Rodas da Paz</a:t>
            </a:r>
          </a:p>
        </p:txBody>
      </p:sp>
      <p:sp>
        <p:nvSpPr>
          <p:cNvPr id="9" name="Retângulo 8"/>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
        <p:nvSpPr>
          <p:cNvPr id="11" name="Rectangle: Rounded Corners 10">
            <a:extLst>
              <a:ext uri="{FF2B5EF4-FFF2-40B4-BE49-F238E27FC236}">
                <a16:creationId xmlns:a16="http://schemas.microsoft.com/office/drawing/2014/main" id="{BB959BDF-C294-49F1-AEE2-442780D2AFD7}"/>
              </a:ext>
            </a:extLst>
          </p:cNvPr>
          <p:cNvSpPr/>
          <p:nvPr/>
        </p:nvSpPr>
        <p:spPr>
          <a:xfrm>
            <a:off x="5212561" y="1221570"/>
            <a:ext cx="3967952" cy="2168612"/>
          </a:xfrm>
          <a:prstGeom prst="roundRect">
            <a:avLst>
              <a:gd name="adj" fmla="val 0"/>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tângulo 70"/>
          <p:cNvSpPr/>
          <p:nvPr/>
        </p:nvSpPr>
        <p:spPr>
          <a:xfrm>
            <a:off x="5355436" y="1350963"/>
            <a:ext cx="3572904" cy="1908215"/>
          </a:xfrm>
          <a:prstGeom prst="rect">
            <a:avLst/>
          </a:prstGeom>
        </p:spPr>
        <p:txBody>
          <a:bodyPr wrap="square" lIns="0" tIns="0" rIns="0" bIns="0">
            <a:spAutoFit/>
          </a:bodyPr>
          <a:lstStyle/>
          <a:p>
            <a:pPr algn="ctr"/>
            <a:r>
              <a:rPr lang="pt-BR" sz="1200" b="1" i="1" dirty="0">
                <a:solidFill>
                  <a:schemeClr val="bg1"/>
                </a:solidFill>
                <a:latin typeface="Montserrat" pitchFamily="50" charset="0"/>
              </a:rPr>
              <a:t>Pesquisa Contagem</a:t>
            </a:r>
          </a:p>
          <a:p>
            <a:pPr algn="ctr"/>
            <a:r>
              <a:rPr lang="pt-BR" sz="1200" b="1" i="1" dirty="0">
                <a:solidFill>
                  <a:schemeClr val="bg1"/>
                </a:solidFill>
                <a:latin typeface="Montserrat" pitchFamily="50" charset="0"/>
              </a:rPr>
              <a:t> de Ciclistas - Rodas da Paz</a:t>
            </a:r>
          </a:p>
          <a:p>
            <a:pPr indent="457200" algn="just">
              <a:spcBef>
                <a:spcPts val="600"/>
              </a:spcBef>
            </a:pPr>
            <a:r>
              <a:rPr lang="pt-BR" sz="1000" dirty="0">
                <a:solidFill>
                  <a:schemeClr val="bg1"/>
                </a:solidFill>
                <a:latin typeface="Montserrat" pitchFamily="50" charset="0"/>
              </a:rPr>
              <a:t>Em 2017, uma parceria foi celebrada entre a ONG Rodas da Paz e o Instituto de Políticas de Transporte e Desenvolvimento (ITDP Brasil), a fim de estabelecer rotinas de monitoramento do uso de bicicletas através da contagem de ciclistas. </a:t>
            </a:r>
          </a:p>
          <a:p>
            <a:pPr indent="457200" algn="just">
              <a:spcBef>
                <a:spcPts val="600"/>
              </a:spcBef>
            </a:pPr>
            <a:r>
              <a:rPr lang="pt-BR" sz="1000" spc="-80" dirty="0">
                <a:solidFill>
                  <a:schemeClr val="bg1"/>
                </a:solidFill>
                <a:latin typeface="Montserrat" pitchFamily="50" charset="0"/>
              </a:rPr>
              <a:t>A pesquisa foi realizada em pontos estratégicos: alguns que já contam com infraestrutura </a:t>
            </a:r>
            <a:r>
              <a:rPr lang="pt-BR" sz="1000" spc="-80" dirty="0" err="1">
                <a:solidFill>
                  <a:schemeClr val="bg1"/>
                </a:solidFill>
                <a:latin typeface="Montserrat" pitchFamily="50" charset="0"/>
              </a:rPr>
              <a:t>cicloviária</a:t>
            </a:r>
            <a:r>
              <a:rPr lang="pt-BR" sz="1000" spc="-80" dirty="0">
                <a:solidFill>
                  <a:schemeClr val="bg1"/>
                </a:solidFill>
                <a:latin typeface="Montserrat" pitchFamily="50" charset="0"/>
              </a:rPr>
              <a:t> e outros que possuem previsão para recebê-la. O objetivo é obter a evolução do volume de viagens em cada um desses locais.</a:t>
            </a:r>
          </a:p>
        </p:txBody>
      </p:sp>
    </p:spTree>
    <p:extLst>
      <p:ext uri="{BB962C8B-B14F-4D97-AF65-F5344CB8AC3E}">
        <p14:creationId xmlns:p14="http://schemas.microsoft.com/office/powerpoint/2010/main" val="4084271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b="1" dirty="0"/>
              <a:t>2.2 Quem são os pedestres e ciclistas no DF</a:t>
            </a:r>
            <a:endParaRPr lang="pt-BR" dirty="0"/>
          </a:p>
        </p:txBody>
      </p:sp>
      <p:pic>
        <p:nvPicPr>
          <p:cNvPr id="4" name="Picture 2"/>
          <p:cNvPicPr>
            <a:picLocks noChangeAspect="1" noChangeArrowheads="1"/>
          </p:cNvPicPr>
          <p:nvPr/>
        </p:nvPicPr>
        <p:blipFill>
          <a:blip r:embed="rId2"/>
          <a:srcRect/>
          <a:stretch>
            <a:fillRect/>
          </a:stretch>
        </p:blipFill>
        <p:spPr bwMode="auto">
          <a:xfrm>
            <a:off x="1266826" y="929452"/>
            <a:ext cx="7153274" cy="5158612"/>
          </a:xfrm>
          <a:prstGeom prst="rect">
            <a:avLst/>
          </a:prstGeom>
          <a:noFill/>
          <a:ln w="9525">
            <a:noFill/>
            <a:miter lim="800000"/>
            <a:headEnd/>
            <a:tailEnd/>
          </a:ln>
          <a:effectLst/>
        </p:spPr>
      </p:pic>
      <p:sp>
        <p:nvSpPr>
          <p:cNvPr id="5" name="Retângulo 4"/>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ítulo 29"/>
          <p:cNvSpPr>
            <a:spLocks noGrp="1"/>
          </p:cNvSpPr>
          <p:nvPr>
            <p:ph type="title"/>
          </p:nvPr>
        </p:nvSpPr>
        <p:spPr/>
        <p:txBody>
          <a:bodyPr/>
          <a:lstStyle/>
          <a:p>
            <a:r>
              <a:rPr lang="pt-BR" b="1" dirty="0"/>
              <a:t>2.2 Quem são os pedestres e ciclistas no DF</a:t>
            </a:r>
            <a:endParaRPr lang="pt-BR" dirty="0"/>
          </a:p>
        </p:txBody>
      </p:sp>
      <p:pic>
        <p:nvPicPr>
          <p:cNvPr id="3074" name="Picture 2"/>
          <p:cNvPicPr>
            <a:picLocks noChangeAspect="1" noChangeArrowheads="1"/>
          </p:cNvPicPr>
          <p:nvPr/>
        </p:nvPicPr>
        <p:blipFill>
          <a:blip r:embed="rId3"/>
          <a:srcRect/>
          <a:stretch>
            <a:fillRect/>
          </a:stretch>
        </p:blipFill>
        <p:spPr bwMode="auto">
          <a:xfrm>
            <a:off x="1172944" y="1025971"/>
            <a:ext cx="7167562" cy="5071617"/>
          </a:xfrm>
          <a:prstGeom prst="rect">
            <a:avLst/>
          </a:prstGeom>
          <a:noFill/>
          <a:ln w="9525">
            <a:noFill/>
            <a:miter lim="800000"/>
            <a:headEnd/>
            <a:tailEnd/>
          </a:ln>
          <a:effectLst/>
        </p:spPr>
      </p:pic>
      <p:sp>
        <p:nvSpPr>
          <p:cNvPr id="32" name="Retângulo 31"/>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extLst>
      <p:ext uri="{BB962C8B-B14F-4D97-AF65-F5344CB8AC3E}">
        <p14:creationId xmlns:p14="http://schemas.microsoft.com/office/powerpoint/2010/main" val="644733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ítulo 49"/>
          <p:cNvSpPr>
            <a:spLocks noGrp="1"/>
          </p:cNvSpPr>
          <p:nvPr>
            <p:ph type="title"/>
          </p:nvPr>
        </p:nvSpPr>
        <p:spPr/>
        <p:txBody>
          <a:bodyPr/>
          <a:lstStyle/>
          <a:p>
            <a:r>
              <a:rPr lang="pt-BR" b="1" dirty="0"/>
              <a:t>2.2 Quem são os pedestres e ciclistas no DF</a:t>
            </a:r>
            <a:endParaRPr lang="pt-BR" dirty="0"/>
          </a:p>
        </p:txBody>
      </p:sp>
      <p:pic>
        <p:nvPicPr>
          <p:cNvPr id="4098" name="Picture 2"/>
          <p:cNvPicPr>
            <a:picLocks noChangeAspect="1" noChangeArrowheads="1"/>
          </p:cNvPicPr>
          <p:nvPr/>
        </p:nvPicPr>
        <p:blipFill>
          <a:blip r:embed="rId3"/>
          <a:srcRect/>
          <a:stretch>
            <a:fillRect/>
          </a:stretch>
        </p:blipFill>
        <p:spPr bwMode="auto">
          <a:xfrm>
            <a:off x="1175700" y="1045053"/>
            <a:ext cx="7163705" cy="5068888"/>
          </a:xfrm>
          <a:prstGeom prst="rect">
            <a:avLst/>
          </a:prstGeom>
          <a:noFill/>
          <a:ln w="9525">
            <a:noFill/>
            <a:miter lim="800000"/>
            <a:headEnd/>
            <a:tailEnd/>
          </a:ln>
          <a:effectLst/>
        </p:spPr>
      </p:pic>
      <p:sp>
        <p:nvSpPr>
          <p:cNvPr id="51" name="Retângulo 50"/>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extLst>
      <p:ext uri="{BB962C8B-B14F-4D97-AF65-F5344CB8AC3E}">
        <p14:creationId xmlns:p14="http://schemas.microsoft.com/office/powerpoint/2010/main" val="2609414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ítulo 32"/>
          <p:cNvSpPr>
            <a:spLocks noGrp="1"/>
          </p:cNvSpPr>
          <p:nvPr>
            <p:ph type="title"/>
          </p:nvPr>
        </p:nvSpPr>
        <p:spPr/>
        <p:txBody>
          <a:bodyPr/>
          <a:lstStyle/>
          <a:p>
            <a:r>
              <a:rPr lang="pt-BR" b="1" dirty="0"/>
              <a:t>2.2 Quem são os pedestres e ciclistas no DF</a:t>
            </a:r>
            <a:endParaRPr lang="pt-BR" dirty="0"/>
          </a:p>
        </p:txBody>
      </p:sp>
      <p:pic>
        <p:nvPicPr>
          <p:cNvPr id="5123" name="Picture 3"/>
          <p:cNvPicPr>
            <a:picLocks noChangeAspect="1" noChangeArrowheads="1"/>
          </p:cNvPicPr>
          <p:nvPr/>
        </p:nvPicPr>
        <p:blipFill>
          <a:blip r:embed="rId3"/>
          <a:srcRect/>
          <a:stretch>
            <a:fillRect/>
          </a:stretch>
        </p:blipFill>
        <p:spPr bwMode="auto">
          <a:xfrm>
            <a:off x="1200604" y="1035171"/>
            <a:ext cx="7352618" cy="5027913"/>
          </a:xfrm>
          <a:prstGeom prst="rect">
            <a:avLst/>
          </a:prstGeom>
          <a:noFill/>
          <a:ln w="9525">
            <a:noFill/>
            <a:miter lim="800000"/>
            <a:headEnd/>
            <a:tailEnd/>
          </a:ln>
          <a:effectLst/>
        </p:spPr>
      </p:pic>
      <p:sp>
        <p:nvSpPr>
          <p:cNvPr id="34" name="Retângulo 33"/>
          <p:cNvSpPr/>
          <p:nvPr/>
        </p:nvSpPr>
        <p:spPr>
          <a:xfrm>
            <a:off x="941795" y="112585"/>
            <a:ext cx="2632452" cy="323165"/>
          </a:xfrm>
          <a:prstGeom prst="rect">
            <a:avLst/>
          </a:prstGeom>
        </p:spPr>
        <p:txBody>
          <a:bodyPr wrap="none">
            <a:spAutoFit/>
          </a:bodyPr>
          <a:lstStyle/>
          <a:p>
            <a:pPr>
              <a:lnSpc>
                <a:spcPct val="150000"/>
              </a:lnSpc>
            </a:pPr>
            <a:r>
              <a:rPr lang="pt-BR" sz="1000" dirty="0">
                <a:solidFill>
                  <a:srgbClr val="006BB6"/>
                </a:solidFill>
                <a:latin typeface="Montserrat"/>
              </a:rPr>
              <a:t>2. Contexto da Mobilidade Ativa do DF</a:t>
            </a:r>
          </a:p>
        </p:txBody>
      </p:sp>
    </p:spTree>
    <p:extLst>
      <p:ext uri="{BB962C8B-B14F-4D97-AF65-F5344CB8AC3E}">
        <p14:creationId xmlns:p14="http://schemas.microsoft.com/office/powerpoint/2010/main" val="210387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448586" y="4694892"/>
            <a:ext cx="9720263" cy="547166"/>
          </a:xfrm>
          <a:prstGeom prst="rect">
            <a:avLst/>
          </a:prstGeom>
          <a:noFill/>
          <a:ln>
            <a:noFill/>
          </a:ln>
        </p:spPr>
        <p:txBody>
          <a:bodyPr wrap="square" lIns="101118" tIns="50560" rIns="101118" bIns="50560" rtlCol="0">
            <a:spAutoFit/>
          </a:bodyPr>
          <a:lstStyle/>
          <a:p>
            <a:pPr algn="r">
              <a:lnSpc>
                <a:spcPct val="150000"/>
              </a:lnSpc>
            </a:pPr>
            <a:r>
              <a:rPr lang="pt-BR" sz="2200" b="1" i="1" dirty="0">
                <a:solidFill>
                  <a:srgbClr val="F9DD16"/>
                </a:solidFill>
                <a:latin typeface="Montserrat ExtraBold" pitchFamily="50" charset="0"/>
              </a:rPr>
              <a:t>3. PROMOVENDO A MOBILIDADE ATIVA NO DF</a:t>
            </a:r>
            <a:endParaRPr lang="pt-BR" sz="2000" b="1" i="1" dirty="0">
              <a:solidFill>
                <a:srgbClr val="F9DD16"/>
              </a:solidFill>
              <a:latin typeface="Montserrat ExtraBold" pitchFamily="50" charset="0"/>
            </a:endParaRPr>
          </a:p>
        </p:txBody>
      </p:sp>
      <p:cxnSp>
        <p:nvCxnSpPr>
          <p:cNvPr id="9" name="Conector reto 8"/>
          <p:cNvCxnSpPr/>
          <p:nvPr/>
        </p:nvCxnSpPr>
        <p:spPr>
          <a:xfrm>
            <a:off x="0" y="528066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3691456" y="5278781"/>
            <a:ext cx="5580221" cy="883475"/>
          </a:xfrm>
          <a:prstGeom prst="rect">
            <a:avLst/>
          </a:prstGeom>
          <a:noFill/>
          <a:ln>
            <a:noFill/>
          </a:ln>
        </p:spPr>
        <p:txBody>
          <a:bodyPr wrap="square" lIns="101118" tIns="50560" rIns="101118" bIns="50560" rtlCol="0">
            <a:spAutoFit/>
          </a:bodyPr>
          <a:lstStyle/>
          <a:p>
            <a:pPr algn="r">
              <a:lnSpc>
                <a:spcPct val="150000"/>
              </a:lnSpc>
            </a:pPr>
            <a:r>
              <a:rPr lang="pt-BR" sz="1800" i="1" dirty="0">
                <a:solidFill>
                  <a:schemeClr val="bg1"/>
                </a:solidFill>
                <a:latin typeface="Montserrat"/>
              </a:rPr>
              <a:t>3.1 Como a cidade afeta a mobilidade ativa</a:t>
            </a:r>
          </a:p>
          <a:p>
            <a:pPr algn="r">
              <a:lnSpc>
                <a:spcPct val="150000"/>
              </a:lnSpc>
            </a:pPr>
            <a:endParaRPr lang="pt-BR" sz="1800" b="1" dirty="0">
              <a:solidFill>
                <a:schemeClr val="bg1"/>
              </a:solidFill>
              <a:latin typeface="Montserrat"/>
            </a:endParaRPr>
          </a:p>
        </p:txBody>
      </p:sp>
    </p:spTree>
    <p:extLst>
      <p:ext uri="{BB962C8B-B14F-4D97-AF65-F5344CB8AC3E}">
        <p14:creationId xmlns:p14="http://schemas.microsoft.com/office/powerpoint/2010/main" val="3432140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539750" y="2295525"/>
            <a:ext cx="612775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9750" y="4057650"/>
            <a:ext cx="612775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39750" y="1295400"/>
            <a:ext cx="612775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539750" y="1170781"/>
            <a:ext cx="6320645" cy="4672388"/>
          </a:xfrm>
          <a:prstGeom prst="rect">
            <a:avLst/>
          </a:prstGeom>
          <a:noFill/>
        </p:spPr>
        <p:txBody>
          <a:bodyPr wrap="square" lIns="180000" tIns="180000" rIns="180000" bIns="180000" rtlCol="0">
            <a:spAutoFit/>
          </a:bodyPr>
          <a:lstStyle/>
          <a:p>
            <a:pPr lvl="0">
              <a:spcBef>
                <a:spcPts val="600"/>
              </a:spcBef>
            </a:pPr>
            <a:r>
              <a:rPr lang="pt-BR" sz="1000" b="1" dirty="0">
                <a:solidFill>
                  <a:prstClr val="black">
                    <a:lumMod val="65000"/>
                    <a:lumOff val="35000"/>
                  </a:prstClr>
                </a:solidFill>
                <a:latin typeface="Montserrat"/>
              </a:rPr>
              <a:t>Planejamento Urbano</a:t>
            </a:r>
          </a:p>
          <a:p>
            <a:pPr lvl="0" indent="457200" algn="just">
              <a:spcBef>
                <a:spcPts val="600"/>
              </a:spcBef>
            </a:pPr>
            <a:r>
              <a:rPr lang="pt-BR" sz="1000" dirty="0">
                <a:solidFill>
                  <a:prstClr val="black">
                    <a:lumMod val="65000"/>
                    <a:lumOff val="35000"/>
                  </a:prstClr>
                </a:solidFill>
                <a:latin typeface="Montserrat"/>
              </a:rPr>
              <a:t>Em vista de contribuir para um crescimento mais sustentável e favorável aos deslocamentos ativos, propõe-se recomendações para serem consideradas pelos instrumentos de planejamento urbano.</a:t>
            </a:r>
          </a:p>
          <a:p>
            <a:pPr lvl="0" indent="457200" algn="just">
              <a:spcBef>
                <a:spcPts val="600"/>
              </a:spcBef>
            </a:pPr>
            <a:endParaRPr lang="pt-BR" sz="1000" dirty="0">
              <a:solidFill>
                <a:prstClr val="black">
                  <a:lumMod val="65000"/>
                  <a:lumOff val="35000"/>
                </a:prstClr>
              </a:solidFill>
              <a:latin typeface="Montserrat"/>
            </a:endParaRPr>
          </a:p>
          <a:p>
            <a:pPr lvl="0" algn="just">
              <a:spcBef>
                <a:spcPts val="600"/>
              </a:spcBef>
            </a:pPr>
            <a:r>
              <a:rPr lang="pt-BR" sz="1000" b="1" dirty="0">
                <a:solidFill>
                  <a:schemeClr val="tx1">
                    <a:lumMod val="65000"/>
                    <a:lumOff val="35000"/>
                  </a:schemeClr>
                </a:solidFill>
                <a:latin typeface="Montserrat"/>
              </a:rPr>
              <a:t>Promovendo uma cidade mais compacta e densa</a:t>
            </a:r>
          </a:p>
          <a:p>
            <a:pPr indent="457200" algn="just">
              <a:spcBef>
                <a:spcPts val="600"/>
              </a:spcBef>
            </a:pPr>
            <a:r>
              <a:rPr lang="pt-BR" sz="1000" dirty="0">
                <a:solidFill>
                  <a:schemeClr val="tx1">
                    <a:lumMod val="65000"/>
                    <a:lumOff val="35000"/>
                  </a:schemeClr>
                </a:solidFill>
                <a:latin typeface="Montserrat"/>
              </a:rPr>
              <a:t>O espraiamento urbano no DF é um dos desafios encarados no planejamento da mobilidade, não só para os modos ativos, mas também, para o sistema de transporte coletivo. Portanto, como a delimitação da </a:t>
            </a:r>
            <a:r>
              <a:rPr lang="pt-BR" sz="1000" dirty="0" err="1">
                <a:solidFill>
                  <a:schemeClr val="tx1">
                    <a:lumMod val="65000"/>
                    <a:lumOff val="35000"/>
                  </a:schemeClr>
                </a:solidFill>
                <a:latin typeface="Montserrat"/>
              </a:rPr>
              <a:t>macrozona</a:t>
            </a:r>
            <a:r>
              <a:rPr lang="pt-BR" sz="1000" dirty="0">
                <a:solidFill>
                  <a:schemeClr val="tx1">
                    <a:lumMod val="65000"/>
                    <a:lumOff val="35000"/>
                  </a:schemeClr>
                </a:solidFill>
                <a:latin typeface="Montserrat"/>
              </a:rPr>
              <a:t> urbana é de responsabilidade do Plano Diretor, as seguintes recomendações são realizadas para a revisão do instrumento:</a:t>
            </a:r>
          </a:p>
          <a:p>
            <a:pPr marL="171450" indent="-171450" algn="just">
              <a:spcBef>
                <a:spcPts val="600"/>
              </a:spcBef>
              <a:buFont typeface="Arial" panose="020B0604020202020204" pitchFamily="34" charset="0"/>
              <a:buChar char="•"/>
            </a:pPr>
            <a:r>
              <a:rPr lang="pt-BR" sz="1000" b="1" dirty="0">
                <a:solidFill>
                  <a:srgbClr val="006BB6"/>
                </a:solidFill>
                <a:latin typeface="Montserrat"/>
              </a:rPr>
              <a:t>Rever o perímetro da </a:t>
            </a:r>
            <a:r>
              <a:rPr lang="pt-BR" sz="1000" b="1" dirty="0" err="1">
                <a:solidFill>
                  <a:srgbClr val="006BB6"/>
                </a:solidFill>
                <a:latin typeface="Montserrat"/>
              </a:rPr>
              <a:t>macrozona</a:t>
            </a:r>
            <a:r>
              <a:rPr lang="pt-BR" sz="1000" b="1" dirty="0">
                <a:solidFill>
                  <a:srgbClr val="006BB6"/>
                </a:solidFill>
                <a:latin typeface="Montserrat"/>
              </a:rPr>
              <a:t> urbana atual</a:t>
            </a:r>
            <a:r>
              <a:rPr lang="pt-BR" sz="1000" dirty="0">
                <a:solidFill>
                  <a:schemeClr val="tx1">
                    <a:lumMod val="65000"/>
                    <a:lumOff val="35000"/>
                  </a:schemeClr>
                </a:solidFill>
                <a:latin typeface="Montserrat"/>
              </a:rPr>
              <a:t>, a fim de evitar a ocupação fragmentada e rarefeita do território; </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Adotar estratégias para </a:t>
            </a:r>
            <a:r>
              <a:rPr lang="pt-BR" sz="1000" b="1" dirty="0">
                <a:solidFill>
                  <a:srgbClr val="006BB6"/>
                </a:solidFill>
                <a:latin typeface="Montserrat"/>
              </a:rPr>
              <a:t>ocupar as áreas subutilizadas</a:t>
            </a:r>
            <a:r>
              <a:rPr lang="pt-BR" sz="1000" dirty="0">
                <a:solidFill>
                  <a:srgbClr val="006BB6"/>
                </a:solidFill>
                <a:latin typeface="Montserrat"/>
              </a:rPr>
              <a:t> </a:t>
            </a:r>
            <a:r>
              <a:rPr lang="pt-BR" sz="1000" dirty="0">
                <a:solidFill>
                  <a:schemeClr val="tx1">
                    <a:lumMod val="65000"/>
                    <a:lumOff val="35000"/>
                  </a:schemeClr>
                </a:solidFill>
                <a:latin typeface="Montserrat"/>
              </a:rPr>
              <a:t>próximas aos núcleos urbanizados;</a:t>
            </a:r>
          </a:p>
          <a:p>
            <a:pPr algn="just">
              <a:spcBef>
                <a:spcPts val="600"/>
              </a:spcBef>
            </a:pPr>
            <a:endParaRPr lang="pt-BR" sz="1000" b="1" dirty="0">
              <a:solidFill>
                <a:schemeClr val="tx1">
                  <a:lumMod val="65000"/>
                  <a:lumOff val="35000"/>
                </a:schemeClr>
              </a:solidFill>
              <a:latin typeface="Montserrat"/>
            </a:endParaRPr>
          </a:p>
          <a:p>
            <a:pPr algn="just">
              <a:spcBef>
                <a:spcPts val="600"/>
              </a:spcBef>
            </a:pPr>
            <a:r>
              <a:rPr lang="pt-BR" sz="1000" b="1" dirty="0">
                <a:solidFill>
                  <a:schemeClr val="tx1">
                    <a:lumMod val="65000"/>
                    <a:lumOff val="35000"/>
                  </a:schemeClr>
                </a:solidFill>
                <a:latin typeface="Montserrat"/>
              </a:rPr>
              <a:t>Desenvolvimento voltado ao transporte </a:t>
            </a:r>
          </a:p>
          <a:p>
            <a:pPr indent="457200" algn="just">
              <a:spcBef>
                <a:spcPts val="600"/>
              </a:spcBef>
            </a:pPr>
            <a:r>
              <a:rPr lang="pt-BR" sz="1000" dirty="0">
                <a:solidFill>
                  <a:schemeClr val="tx1">
                    <a:lumMod val="65000"/>
                    <a:lumOff val="35000"/>
                  </a:schemeClr>
                </a:solidFill>
                <a:latin typeface="Montserrat"/>
              </a:rPr>
              <a:t>Uma forma de promover maior densidade à malha urbana é </a:t>
            </a:r>
            <a:r>
              <a:rPr lang="pt-BR" sz="1000" b="1" dirty="0">
                <a:solidFill>
                  <a:srgbClr val="006BB6"/>
                </a:solidFill>
                <a:latin typeface="Montserrat"/>
              </a:rPr>
              <a:t>adensar áreas próximas aos eixos de transportes coletivos</a:t>
            </a:r>
            <a:r>
              <a:rPr lang="pt-BR" sz="1000" b="1" dirty="0">
                <a:solidFill>
                  <a:srgbClr val="009900"/>
                </a:solidFill>
                <a:latin typeface="Montserrat"/>
              </a:rPr>
              <a:t>, </a:t>
            </a:r>
            <a:r>
              <a:rPr lang="pt-BR" sz="1000" dirty="0">
                <a:solidFill>
                  <a:schemeClr val="tx1">
                    <a:lumMod val="65000"/>
                    <a:lumOff val="35000"/>
                  </a:schemeClr>
                </a:solidFill>
                <a:latin typeface="Montserrat"/>
              </a:rPr>
              <a:t>garantindo</a:t>
            </a:r>
            <a:r>
              <a:rPr lang="pt-BR" sz="1000" b="1" dirty="0">
                <a:solidFill>
                  <a:srgbClr val="006BB6"/>
                </a:solidFill>
                <a:latin typeface="Montserrat"/>
              </a:rPr>
              <a:t> infraestrutura adequada para pedestres e ciclistas</a:t>
            </a:r>
            <a:r>
              <a:rPr lang="pt-BR" sz="1000" dirty="0">
                <a:solidFill>
                  <a:schemeClr val="tx1">
                    <a:lumMod val="65000"/>
                    <a:lumOff val="35000"/>
                  </a:schemeClr>
                </a:solidFill>
                <a:latin typeface="Montserrat"/>
              </a:rPr>
              <a:t> possibilitando a integração modal. Assim, os deslocamentos se tornam mais eficientes conectando as oportunidades de trabalho, moradia e lazer, tornando-as mais acessíveis, além de promover a qualificação do espaço urbano nas áreas de influência. </a:t>
            </a:r>
          </a:p>
          <a:p>
            <a:pPr indent="457200" algn="just">
              <a:spcBef>
                <a:spcPts val="600"/>
              </a:spcBef>
            </a:pPr>
            <a:r>
              <a:rPr lang="pt-BR" sz="1000" dirty="0">
                <a:solidFill>
                  <a:schemeClr val="tx1">
                    <a:lumMod val="65000"/>
                    <a:lumOff val="35000"/>
                  </a:schemeClr>
                </a:solidFill>
                <a:latin typeface="Montserrat"/>
              </a:rPr>
              <a:t>Essas áreas de influência dos eixos de transportes são delimitadas por quadras inteiras e determinadas pelo raio de distância entre as estações do metrô, BRT, terminais de ônibus ou área tampão (buffer) e o eixo das vias por onde passa o transporte coletivo.</a:t>
            </a:r>
          </a:p>
        </p:txBody>
      </p:sp>
      <p:pic>
        <p:nvPicPr>
          <p:cNvPr id="34819" name="Picture 3" descr="C:\Users\priscila.morais\Desktop\images.png"/>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ackgroundRemoval t="13333" b="85778" l="0" r="100000">
                        <a14:foregroundMark x1="30667" y1="71111" x2="24889" y2="75556"/>
                        <a14:foregroundMark x1="73333" y1="64000" x2="79111" y2="75556"/>
                      </a14:backgroundRemoval>
                    </a14:imgEffect>
                  </a14:imgLayer>
                </a14:imgProps>
              </a:ext>
            </a:extLst>
          </a:blip>
          <a:srcRect t="14627" b="19015"/>
          <a:stretch>
            <a:fillRect/>
          </a:stretch>
        </p:blipFill>
        <p:spPr bwMode="auto">
          <a:xfrm>
            <a:off x="7383531" y="4281173"/>
            <a:ext cx="1342133" cy="902512"/>
          </a:xfrm>
          <a:prstGeom prst="rect">
            <a:avLst/>
          </a:prstGeom>
          <a:noFill/>
          <a:ln>
            <a:noFill/>
          </a:ln>
        </p:spPr>
      </p:pic>
      <p:pic>
        <p:nvPicPr>
          <p:cNvPr id="34820" name="Picture 4" descr="C:\Users\priscila.morais\Desktop\office-building-icon-68706.png"/>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7254135" y="2507452"/>
            <a:ext cx="1597843" cy="1619211"/>
          </a:xfrm>
          <a:prstGeom prst="rect">
            <a:avLst/>
          </a:prstGeom>
          <a:noFill/>
        </p:spPr>
      </p:pic>
      <p:sp>
        <p:nvSpPr>
          <p:cNvPr id="3" name="Título 2"/>
          <p:cNvSpPr>
            <a:spLocks noGrp="1"/>
          </p:cNvSpPr>
          <p:nvPr>
            <p:ph type="title"/>
          </p:nvPr>
        </p:nvSpPr>
        <p:spPr/>
        <p:txBody>
          <a:bodyPr/>
          <a:lstStyle/>
          <a:p>
            <a:r>
              <a:rPr lang="pt-BR" b="1" dirty="0"/>
              <a:t>3.1 Como a cidade afeta a Mobilidade Ativa </a:t>
            </a:r>
          </a:p>
        </p:txBody>
      </p:sp>
      <p:sp>
        <p:nvSpPr>
          <p:cNvPr id="5" name="CaixaDeTexto 4"/>
          <p:cNvSpPr txBox="1"/>
          <p:nvPr/>
        </p:nvSpPr>
        <p:spPr>
          <a:xfrm>
            <a:off x="7283689" y="1284288"/>
            <a:ext cx="1692172" cy="646331"/>
          </a:xfrm>
          <a:prstGeom prst="rect">
            <a:avLst/>
          </a:prstGeom>
          <a:solidFill>
            <a:srgbClr val="FFEC01"/>
          </a:solidFill>
          <a:ln w="28575">
            <a:solidFill>
              <a:srgbClr val="006BB6"/>
            </a:solidFill>
            <a:prstDash val="sysDot"/>
          </a:ln>
        </p:spPr>
        <p:txBody>
          <a:bodyPr wrap="square" rtlCol="0">
            <a:spAutoFit/>
          </a:bodyPr>
          <a:lstStyle/>
          <a:p>
            <a:pPr algn="ctr"/>
            <a:r>
              <a:rPr lang="pt-BR" sz="1200" dirty="0">
                <a:latin typeface="Montserrat"/>
              </a:rPr>
              <a:t>Parâmetro a ser incluído no PDOT em revisão</a:t>
            </a:r>
          </a:p>
        </p:txBody>
      </p:sp>
      <p:sp>
        <p:nvSpPr>
          <p:cNvPr id="17" name="Retângulo 1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2585734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2" y="0"/>
            <a:ext cx="9720263" cy="6327789"/>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reeform: Shape 26">
            <a:extLst>
              <a:ext uri="{FF2B5EF4-FFF2-40B4-BE49-F238E27FC236}">
                <a16:creationId xmlns:a16="http://schemas.microsoft.com/office/drawing/2014/main" id="{6483D994-CC66-484D-9D46-622BF6B46880}"/>
              </a:ext>
            </a:extLst>
          </p:cNvPr>
          <p:cNvSpPr/>
          <p:nvPr/>
        </p:nvSpPr>
        <p:spPr>
          <a:xfrm>
            <a:off x="1788297" y="0"/>
            <a:ext cx="7920990" cy="6327789"/>
          </a:xfrm>
          <a:custGeom>
            <a:avLst/>
            <a:gdLst>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990773 w 9250379"/>
              <a:gd name="connsiteY5" fmla="*/ 6858000 h 6858000"/>
              <a:gd name="connsiteX6" fmla="*/ 2643597 w 9250379"/>
              <a:gd name="connsiteY6" fmla="*/ 6858000 h 6858000"/>
              <a:gd name="connsiteX7" fmla="*/ 0 w 9250379"/>
              <a:gd name="connsiteY7" fmla="*/ 6858000 h 6858000"/>
              <a:gd name="connsiteX8" fmla="*/ 4038675 w 9250379"/>
              <a:gd name="connsiteY8" fmla="*/ 0 h 6858000"/>
              <a:gd name="connsiteX9" fmla="*/ 4125929 w 9250379"/>
              <a:gd name="connsiteY9"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643597 w 9250379"/>
              <a:gd name="connsiteY5" fmla="*/ 6858000 h 6858000"/>
              <a:gd name="connsiteX6" fmla="*/ 0 w 9250379"/>
              <a:gd name="connsiteY6" fmla="*/ 6858000 h 6858000"/>
              <a:gd name="connsiteX7" fmla="*/ 4038675 w 9250379"/>
              <a:gd name="connsiteY7" fmla="*/ 0 h 6858000"/>
              <a:gd name="connsiteX8" fmla="*/ 4125929 w 9250379"/>
              <a:gd name="connsiteY8"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0 w 9250379"/>
              <a:gd name="connsiteY5" fmla="*/ 6858000 h 6858000"/>
              <a:gd name="connsiteX6" fmla="*/ 4038675 w 9250379"/>
              <a:gd name="connsiteY6" fmla="*/ 0 h 6858000"/>
              <a:gd name="connsiteX7" fmla="*/ 4125929 w 9250379"/>
              <a:gd name="connsiteY7"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6" fmla="*/ 4125929 w 9250379"/>
              <a:gd name="connsiteY6" fmla="*/ 0 h 6858000"/>
              <a:gd name="connsiteX0" fmla="*/ 4038675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0" fmla="*/ 4038675 w 9250379"/>
              <a:gd name="connsiteY0" fmla="*/ 0 h 6858000"/>
              <a:gd name="connsiteX1" fmla="*/ 9250379 w 9250379"/>
              <a:gd name="connsiteY1" fmla="*/ 0 h 6858000"/>
              <a:gd name="connsiteX2" fmla="*/ 9250379 w 9250379"/>
              <a:gd name="connsiteY2" fmla="*/ 6858000 h 6858000"/>
              <a:gd name="connsiteX3" fmla="*/ 0 w 9250379"/>
              <a:gd name="connsiteY3" fmla="*/ 6858000 h 6858000"/>
              <a:gd name="connsiteX4" fmla="*/ 4038675 w 9250379"/>
              <a:gd name="connsiteY4" fmla="*/ 0 h 6858000"/>
              <a:gd name="connsiteX0" fmla="*/ 3533850 w 9250379"/>
              <a:gd name="connsiteY0" fmla="*/ 9525 h 6858000"/>
              <a:gd name="connsiteX1" fmla="*/ 9250379 w 9250379"/>
              <a:gd name="connsiteY1" fmla="*/ 0 h 6858000"/>
              <a:gd name="connsiteX2" fmla="*/ 9250379 w 9250379"/>
              <a:gd name="connsiteY2" fmla="*/ 6858000 h 6858000"/>
              <a:gd name="connsiteX3" fmla="*/ 0 w 9250379"/>
              <a:gd name="connsiteY3" fmla="*/ 6858000 h 6858000"/>
              <a:gd name="connsiteX4" fmla="*/ 3533850 w 9250379"/>
              <a:gd name="connsiteY4" fmla="*/ 9525 h 6858000"/>
              <a:gd name="connsiteX0" fmla="*/ 3543375 w 9250379"/>
              <a:gd name="connsiteY0" fmla="*/ 0 h 6867525"/>
              <a:gd name="connsiteX1" fmla="*/ 9250379 w 9250379"/>
              <a:gd name="connsiteY1" fmla="*/ 9525 h 6867525"/>
              <a:gd name="connsiteX2" fmla="*/ 9250379 w 9250379"/>
              <a:gd name="connsiteY2" fmla="*/ 6867525 h 6867525"/>
              <a:gd name="connsiteX3" fmla="*/ 0 w 9250379"/>
              <a:gd name="connsiteY3" fmla="*/ 6867525 h 6867525"/>
              <a:gd name="connsiteX4" fmla="*/ 3543375 w 9250379"/>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379" h="6867525">
                <a:moveTo>
                  <a:pt x="3543375" y="0"/>
                </a:moveTo>
                <a:lnTo>
                  <a:pt x="9250379" y="9525"/>
                </a:lnTo>
                <a:lnTo>
                  <a:pt x="9250379" y="6867525"/>
                </a:lnTo>
                <a:lnTo>
                  <a:pt x="0" y="6867525"/>
                </a:lnTo>
                <a:lnTo>
                  <a:pt x="354337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29">
            <a:extLst>
              <a:ext uri="{FF2B5EF4-FFF2-40B4-BE49-F238E27FC236}">
                <a16:creationId xmlns:a16="http://schemas.microsoft.com/office/drawing/2014/main" id="{CD748DC3-7325-4527-BB52-978F1D02BE26}"/>
              </a:ext>
            </a:extLst>
          </p:cNvPr>
          <p:cNvSpPr/>
          <p:nvPr/>
        </p:nvSpPr>
        <p:spPr>
          <a:xfrm>
            <a:off x="1551623" y="-803"/>
            <a:ext cx="3192822" cy="6319013"/>
          </a:xfrm>
          <a:prstGeom prst="parallelogram">
            <a:avLst>
              <a:gd name="adj" fmla="val 9641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ixaDeTexto 27"/>
          <p:cNvSpPr txBox="1"/>
          <p:nvPr/>
        </p:nvSpPr>
        <p:spPr>
          <a:xfrm>
            <a:off x="5080153" y="628752"/>
            <a:ext cx="4167340" cy="456535"/>
          </a:xfrm>
          <a:prstGeom prst="rect">
            <a:avLst/>
          </a:prstGeom>
          <a:noFill/>
        </p:spPr>
        <p:txBody>
          <a:bodyPr wrap="square" rtlCol="0">
            <a:spAutoFit/>
          </a:bodyPr>
          <a:lstStyle/>
          <a:p>
            <a:pPr algn="r">
              <a:lnSpc>
                <a:spcPct val="150000"/>
              </a:lnSpc>
            </a:pPr>
            <a:r>
              <a:rPr lang="pt-BR" sz="1800" b="1" i="1" dirty="0">
                <a:solidFill>
                  <a:srgbClr val="FFEC01"/>
                </a:solidFill>
                <a:latin typeface="Montserrat"/>
              </a:rPr>
              <a:t>SUMÁRIO</a:t>
            </a:r>
          </a:p>
        </p:txBody>
      </p:sp>
      <p:graphicFrame>
        <p:nvGraphicFramePr>
          <p:cNvPr id="2" name="Tabela 1"/>
          <p:cNvGraphicFramePr>
            <a:graphicFrameLocks noGrp="1"/>
          </p:cNvGraphicFramePr>
          <p:nvPr>
            <p:extLst>
              <p:ext uri="{D42A27DB-BD31-4B8C-83A1-F6EECF244321}">
                <p14:modId xmlns:p14="http://schemas.microsoft.com/office/powerpoint/2010/main" val="5039781"/>
              </p:ext>
            </p:extLst>
          </p:nvPr>
        </p:nvGraphicFramePr>
        <p:xfrm>
          <a:off x="1994797" y="1336452"/>
          <a:ext cx="7323732" cy="4234320"/>
        </p:xfrm>
        <a:graphic>
          <a:graphicData uri="http://schemas.openxmlformats.org/drawingml/2006/table">
            <a:tbl>
              <a:tblPr firstRow="1" bandRow="1">
                <a:tableStyleId>{2D5ABB26-0587-4C30-8999-92F81FD0307C}</a:tableStyleId>
              </a:tblPr>
              <a:tblGrid>
                <a:gridCol w="6861002">
                  <a:extLst>
                    <a:ext uri="{9D8B030D-6E8A-4147-A177-3AD203B41FA5}">
                      <a16:colId xmlns:a16="http://schemas.microsoft.com/office/drawing/2014/main" val="210280316"/>
                    </a:ext>
                  </a:extLst>
                </a:gridCol>
                <a:gridCol w="462730">
                  <a:extLst>
                    <a:ext uri="{9D8B030D-6E8A-4147-A177-3AD203B41FA5}">
                      <a16:colId xmlns:a16="http://schemas.microsoft.com/office/drawing/2014/main" val="2601136286"/>
                    </a:ext>
                  </a:extLst>
                </a:gridCol>
              </a:tblGrid>
              <a:tr h="153903">
                <a:tc>
                  <a:txBody>
                    <a:bodyPr/>
                    <a:lstStyle/>
                    <a:p>
                      <a:pPr marL="0" algn="r" defTabSz="814239" rtl="0" eaLnBrk="1" latinLnBrk="0" hangingPunct="1">
                        <a:lnSpc>
                          <a:spcPct val="100000"/>
                        </a:lnSpc>
                      </a:pPr>
                      <a:r>
                        <a:rPr lang="pt-BR" sz="1200" b="1" i="1" kern="1200" dirty="0">
                          <a:solidFill>
                            <a:srgbClr val="FFEC01"/>
                          </a:solidFill>
                          <a:latin typeface="Montserrat"/>
                          <a:ea typeface="+mn-ea"/>
                          <a:cs typeface="+mn-cs"/>
                        </a:rPr>
                        <a:t>APRESENTAÇÃO</a:t>
                      </a:r>
                    </a:p>
                  </a:txBody>
                  <a:tcPr/>
                </a:tc>
                <a:tc>
                  <a:txBody>
                    <a:bodyPr/>
                    <a:lstStyle/>
                    <a:p>
                      <a:pPr algn="l"/>
                      <a:r>
                        <a:rPr lang="pt-BR" sz="1200" b="1" dirty="0">
                          <a:solidFill>
                            <a:srgbClr val="FFEC01"/>
                          </a:solidFill>
                          <a:latin typeface="Montserrat"/>
                        </a:rPr>
                        <a:t>06</a:t>
                      </a:r>
                    </a:p>
                  </a:txBody>
                  <a:tcPr/>
                </a:tc>
                <a:extLst>
                  <a:ext uri="{0D108BD9-81ED-4DB2-BD59-A6C34878D82A}">
                    <a16:rowId xmlns:a16="http://schemas.microsoft.com/office/drawing/2014/main" val="2105189401"/>
                  </a:ext>
                </a:extLst>
              </a:tr>
              <a:tr h="360000">
                <a:tc>
                  <a:txBody>
                    <a:bodyPr/>
                    <a:lstStyle/>
                    <a:p>
                      <a:pPr marL="0" algn="r" defTabSz="814239" rtl="0" eaLnBrk="1" latinLnBrk="0" hangingPunct="1">
                        <a:lnSpc>
                          <a:spcPct val="100000"/>
                        </a:lnSpc>
                      </a:pPr>
                      <a:r>
                        <a:rPr lang="pt-BR" sz="1200" b="1" i="1" kern="1200" dirty="0">
                          <a:solidFill>
                            <a:srgbClr val="FFEC01"/>
                          </a:solidFill>
                          <a:latin typeface="Montserrat"/>
                          <a:ea typeface="+mn-ea"/>
                          <a:cs typeface="+mn-cs"/>
                        </a:rPr>
                        <a:t>ESTRUTURA DO PMA</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08</a:t>
                      </a:r>
                    </a:p>
                  </a:txBody>
                  <a:tcPr/>
                </a:tc>
                <a:extLst>
                  <a:ext uri="{0D108BD9-81ED-4DB2-BD59-A6C34878D82A}">
                    <a16:rowId xmlns:a16="http://schemas.microsoft.com/office/drawing/2014/main" val="2928458226"/>
                  </a:ext>
                </a:extLst>
              </a:tr>
              <a:tr h="360000">
                <a:tc>
                  <a:txBody>
                    <a:bodyPr/>
                    <a:lstStyle/>
                    <a:p>
                      <a:pPr marL="0" indent="-228600" algn="r" defTabSz="814239" rtl="0" eaLnBrk="1" latinLnBrk="0" hangingPunct="1">
                        <a:lnSpc>
                          <a:spcPct val="100000"/>
                        </a:lnSpc>
                        <a:buFont typeface="+mj-lt"/>
                        <a:buAutoNum type="arabicPeriod"/>
                      </a:pPr>
                      <a:r>
                        <a:rPr lang="pt-BR" sz="1200" b="1" i="1" kern="1200" dirty="0">
                          <a:solidFill>
                            <a:srgbClr val="FFEC01"/>
                          </a:solidFill>
                          <a:latin typeface="Montserrat"/>
                          <a:ea typeface="+mn-ea"/>
                          <a:cs typeface="+mn-cs"/>
                        </a:rPr>
                        <a:t>INTRODUÇÃO</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10</a:t>
                      </a:r>
                    </a:p>
                  </a:txBody>
                  <a:tcPr/>
                </a:tc>
                <a:extLst>
                  <a:ext uri="{0D108BD9-81ED-4DB2-BD59-A6C34878D82A}">
                    <a16:rowId xmlns:a16="http://schemas.microsoft.com/office/drawing/2014/main" val="2455969767"/>
                  </a:ext>
                </a:extLst>
              </a:tr>
              <a:tr h="360000">
                <a:tc>
                  <a:txBody>
                    <a:bodyPr/>
                    <a:lstStyle/>
                    <a:p>
                      <a:pPr marL="174625" lvl="2" indent="3175" algn="r" defTabSz="814239" rtl="0" eaLnBrk="1" latinLnBrk="0" hangingPunct="1">
                        <a:lnSpc>
                          <a:spcPct val="100000"/>
                        </a:lnSpc>
                        <a:buFont typeface="+mj-lt"/>
                        <a:buAutoNum type="arabicPeriod"/>
                      </a:pPr>
                      <a:r>
                        <a:rPr lang="pt-BR" sz="1200" b="0" kern="1200" dirty="0">
                          <a:solidFill>
                            <a:schemeClr val="bg1"/>
                          </a:solidFill>
                          <a:latin typeface="Montserrat"/>
                          <a:ea typeface="+mn-ea"/>
                          <a:cs typeface="+mn-cs"/>
                        </a:rPr>
                        <a:t>1 O que é Mobilidade Ativa?</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11</a:t>
                      </a:r>
                    </a:p>
                  </a:txBody>
                  <a:tcPr/>
                </a:tc>
                <a:extLst>
                  <a:ext uri="{0D108BD9-81ED-4DB2-BD59-A6C34878D82A}">
                    <a16:rowId xmlns:a16="http://schemas.microsoft.com/office/drawing/2014/main" val="3821348803"/>
                  </a:ext>
                </a:extLst>
              </a:tr>
              <a:tr h="360000">
                <a:tc>
                  <a:txBody>
                    <a:bodyPr/>
                    <a:lstStyle/>
                    <a:p>
                      <a:pPr marL="174625" lvl="2" indent="3175" algn="r" defTabSz="814239" rtl="0" eaLnBrk="1" latinLnBrk="0" hangingPunct="1">
                        <a:lnSpc>
                          <a:spcPct val="100000"/>
                        </a:lnSpc>
                        <a:buFont typeface="+mj-lt"/>
                        <a:buAutoNum type="arabicPeriod"/>
                      </a:pPr>
                      <a:r>
                        <a:rPr lang="pt-BR" sz="1200" b="0" kern="1200" dirty="0">
                          <a:solidFill>
                            <a:schemeClr val="bg1"/>
                          </a:solidFill>
                          <a:latin typeface="Montserrat"/>
                          <a:ea typeface="+mn-ea"/>
                          <a:cs typeface="+mn-cs"/>
                        </a:rPr>
                        <a:t>2 Por que falar de Mobilidade Ativa?</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12</a:t>
                      </a:r>
                    </a:p>
                  </a:txBody>
                  <a:tcPr/>
                </a:tc>
                <a:extLst>
                  <a:ext uri="{0D108BD9-81ED-4DB2-BD59-A6C34878D82A}">
                    <a16:rowId xmlns:a16="http://schemas.microsoft.com/office/drawing/2014/main" val="1347483319"/>
                  </a:ext>
                </a:extLst>
              </a:tr>
              <a:tr h="360000">
                <a:tc>
                  <a:txBody>
                    <a:bodyPr/>
                    <a:lstStyle/>
                    <a:p>
                      <a:pPr marL="174625" lvl="2" indent="3175" algn="r" defTabSz="814239" rtl="0" eaLnBrk="1" latinLnBrk="0" hangingPunct="1">
                        <a:lnSpc>
                          <a:spcPct val="100000"/>
                        </a:lnSpc>
                        <a:buFont typeface="+mj-lt"/>
                        <a:buAutoNum type="arabicPeriod"/>
                      </a:pPr>
                      <a:r>
                        <a:rPr lang="pt-BR" sz="1200" b="0" kern="1200" dirty="0">
                          <a:solidFill>
                            <a:schemeClr val="bg1"/>
                          </a:solidFill>
                          <a:latin typeface="Montserrat"/>
                          <a:ea typeface="+mn-ea"/>
                          <a:cs typeface="+mn-cs"/>
                        </a:rPr>
                        <a:t>3 Mobilidade Ativa no Estatuto da Cidade e PNMU</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15</a:t>
                      </a:r>
                    </a:p>
                  </a:txBody>
                  <a:tcPr/>
                </a:tc>
                <a:extLst>
                  <a:ext uri="{0D108BD9-81ED-4DB2-BD59-A6C34878D82A}">
                    <a16:rowId xmlns:a16="http://schemas.microsoft.com/office/drawing/2014/main" val="1505166149"/>
                  </a:ext>
                </a:extLst>
              </a:tr>
              <a:tr h="360000">
                <a:tc>
                  <a:txBody>
                    <a:bodyPr/>
                    <a:lstStyle/>
                    <a:p>
                      <a:pPr marL="174625" marR="0" lvl="2" indent="3175" algn="r" defTabSz="814239" rtl="0" eaLnBrk="1" fontAlgn="auto" latinLnBrk="0" hangingPunct="1">
                        <a:lnSpc>
                          <a:spcPct val="100000"/>
                        </a:lnSpc>
                        <a:spcBef>
                          <a:spcPts val="0"/>
                        </a:spcBef>
                        <a:spcAft>
                          <a:spcPts val="0"/>
                        </a:spcAft>
                        <a:buClrTx/>
                        <a:buSzTx/>
                        <a:buFont typeface="+mj-lt"/>
                        <a:buAutoNum type="arabicPeriod"/>
                        <a:tabLst/>
                        <a:defRPr/>
                      </a:pPr>
                      <a:r>
                        <a:rPr lang="pt-BR" sz="1200" b="0" kern="1200" dirty="0">
                          <a:solidFill>
                            <a:schemeClr val="bg1"/>
                          </a:solidFill>
                          <a:latin typeface="Montserrat"/>
                          <a:ea typeface="+mn-ea"/>
                          <a:cs typeface="+mn-cs"/>
                        </a:rPr>
                        <a:t>4 Mobilidade</a:t>
                      </a:r>
                      <a:r>
                        <a:rPr lang="pt-BR" sz="1200" b="0" kern="1200" baseline="0" dirty="0">
                          <a:solidFill>
                            <a:schemeClr val="bg1"/>
                          </a:solidFill>
                          <a:latin typeface="Montserrat"/>
                          <a:ea typeface="+mn-ea"/>
                          <a:cs typeface="+mn-cs"/>
                        </a:rPr>
                        <a:t> Ativa no Plano Diretor de Ordenamento Territorial – PDOT</a:t>
                      </a:r>
                      <a:endParaRPr lang="pt-BR" sz="1200" b="0" kern="1200" dirty="0">
                        <a:solidFill>
                          <a:schemeClr val="bg1"/>
                        </a:solidFill>
                        <a:latin typeface="Montserrat"/>
                        <a:ea typeface="+mn-ea"/>
                        <a:cs typeface="+mn-cs"/>
                      </a:endParaRP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16</a:t>
                      </a:r>
                    </a:p>
                  </a:txBody>
                  <a:tcPr/>
                </a:tc>
                <a:extLst>
                  <a:ext uri="{0D108BD9-81ED-4DB2-BD59-A6C34878D82A}">
                    <a16:rowId xmlns:a16="http://schemas.microsoft.com/office/drawing/2014/main" val="648907501"/>
                  </a:ext>
                </a:extLst>
              </a:tr>
              <a:tr h="360000">
                <a:tc>
                  <a:txBody>
                    <a:bodyPr/>
                    <a:lstStyle/>
                    <a:p>
                      <a:pPr marL="174625" marR="0" lvl="2" indent="3175" algn="r" defTabSz="814239" rtl="0" eaLnBrk="1" fontAlgn="auto" latinLnBrk="0" hangingPunct="1">
                        <a:lnSpc>
                          <a:spcPct val="100000"/>
                        </a:lnSpc>
                        <a:spcBef>
                          <a:spcPts val="0"/>
                        </a:spcBef>
                        <a:spcAft>
                          <a:spcPts val="0"/>
                        </a:spcAft>
                        <a:buClrTx/>
                        <a:buSzTx/>
                        <a:buFont typeface="+mj-lt"/>
                        <a:buAutoNum type="arabicPeriod"/>
                        <a:tabLst/>
                        <a:defRPr/>
                      </a:pPr>
                      <a:r>
                        <a:rPr lang="pt-BR" sz="1200" b="0" kern="1200" dirty="0">
                          <a:solidFill>
                            <a:schemeClr val="bg1"/>
                          </a:solidFill>
                          <a:latin typeface="Montserrat"/>
                          <a:ea typeface="+mn-ea"/>
                          <a:cs typeface="+mn-cs"/>
                        </a:rPr>
                        <a:t>5 Mobilidade Ativa no PDTU</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17</a:t>
                      </a:r>
                    </a:p>
                  </a:txBody>
                  <a:tcPr/>
                </a:tc>
                <a:extLst>
                  <a:ext uri="{0D108BD9-81ED-4DB2-BD59-A6C34878D82A}">
                    <a16:rowId xmlns:a16="http://schemas.microsoft.com/office/drawing/2014/main" val="2118226208"/>
                  </a:ext>
                </a:extLst>
              </a:tr>
              <a:tr h="360000">
                <a:tc>
                  <a:txBody>
                    <a:bodyPr/>
                    <a:lstStyle/>
                    <a:p>
                      <a:pPr marL="174625" marR="0" lvl="2" indent="3175" algn="r" defTabSz="814239" rtl="0" eaLnBrk="1" fontAlgn="auto" latinLnBrk="0" hangingPunct="1">
                        <a:lnSpc>
                          <a:spcPct val="100000"/>
                        </a:lnSpc>
                        <a:spcBef>
                          <a:spcPts val="0"/>
                        </a:spcBef>
                        <a:spcAft>
                          <a:spcPts val="0"/>
                        </a:spcAft>
                        <a:buClrTx/>
                        <a:buSzTx/>
                        <a:buFont typeface="+mj-lt"/>
                        <a:buAutoNum type="arabicPeriod"/>
                        <a:tabLst/>
                        <a:defRPr/>
                      </a:pPr>
                      <a:r>
                        <a:rPr lang="pt-BR" sz="1200" b="0" kern="1200" dirty="0">
                          <a:solidFill>
                            <a:schemeClr val="bg1"/>
                          </a:solidFill>
                          <a:latin typeface="Montserrat"/>
                          <a:ea typeface="+mn-ea"/>
                          <a:cs typeface="+mn-cs"/>
                        </a:rPr>
                        <a:t>6 Mobilidade Ativa no Distrito Federal </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19</a:t>
                      </a:r>
                    </a:p>
                  </a:txBody>
                  <a:tcPr/>
                </a:tc>
                <a:extLst>
                  <a:ext uri="{0D108BD9-81ED-4DB2-BD59-A6C34878D82A}">
                    <a16:rowId xmlns:a16="http://schemas.microsoft.com/office/drawing/2014/main" val="3982304275"/>
                  </a:ext>
                </a:extLst>
              </a:tr>
              <a:tr h="360000">
                <a:tc>
                  <a:txBody>
                    <a:bodyPr/>
                    <a:lstStyle/>
                    <a:p>
                      <a:pPr marL="174625" lvl="2" indent="3175" algn="r" defTabSz="814239" rtl="0" eaLnBrk="1" latinLnBrk="0" hangingPunct="1">
                        <a:lnSpc>
                          <a:spcPct val="100000"/>
                        </a:lnSpc>
                        <a:buFont typeface="+mj-lt"/>
                        <a:buAutoNum type="arabicPeriod"/>
                      </a:pPr>
                      <a:r>
                        <a:rPr lang="pt-BR" sz="1200" b="0" kern="1200" dirty="0">
                          <a:solidFill>
                            <a:schemeClr val="bg1"/>
                          </a:solidFill>
                          <a:latin typeface="Montserrat"/>
                          <a:ea typeface="+mn-ea"/>
                          <a:cs typeface="+mn-cs"/>
                        </a:rPr>
                        <a:t>7 Princípios e Diretrizes do PMA/DF</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21</a:t>
                      </a:r>
                    </a:p>
                  </a:txBody>
                  <a:tcPr/>
                </a:tc>
                <a:extLst>
                  <a:ext uri="{0D108BD9-81ED-4DB2-BD59-A6C34878D82A}">
                    <a16:rowId xmlns:a16="http://schemas.microsoft.com/office/drawing/2014/main" val="176468975"/>
                  </a:ext>
                </a:extLst>
              </a:tr>
              <a:tr h="360000">
                <a:tc>
                  <a:txBody>
                    <a:bodyPr/>
                    <a:lstStyle/>
                    <a:p>
                      <a:pPr marL="174625" lvl="2" indent="3175" algn="r" defTabSz="814239" rtl="0" eaLnBrk="1" latinLnBrk="0" hangingPunct="1">
                        <a:lnSpc>
                          <a:spcPct val="100000"/>
                        </a:lnSpc>
                        <a:buFont typeface="+mj-lt"/>
                        <a:buAutoNum type="arabicPeriod"/>
                      </a:pPr>
                      <a:r>
                        <a:rPr lang="pt-BR" sz="1200" b="0" kern="1200" dirty="0">
                          <a:solidFill>
                            <a:schemeClr val="bg1"/>
                          </a:solidFill>
                          <a:latin typeface="Montserrat"/>
                          <a:ea typeface="+mn-ea"/>
                          <a:cs typeface="+mn-cs"/>
                        </a:rPr>
                        <a:t>8 Objetivos do PMA/DF</a:t>
                      </a:r>
                    </a:p>
                  </a:txBody>
                  <a:tcPr/>
                </a:tc>
                <a:tc>
                  <a:txBody>
                    <a:bodyPr/>
                    <a:lstStyle/>
                    <a:p>
                      <a:pPr marL="0" algn="l" defTabSz="814239" rtl="0" eaLnBrk="1" latinLnBrk="0" hangingPunct="1"/>
                      <a:r>
                        <a:rPr lang="pt-BR" sz="1200" b="1" kern="1200" dirty="0">
                          <a:solidFill>
                            <a:srgbClr val="FFEC01"/>
                          </a:solidFill>
                          <a:latin typeface="Montserrat"/>
                          <a:ea typeface="+mn-ea"/>
                          <a:cs typeface="+mn-cs"/>
                        </a:rPr>
                        <a:t>22</a:t>
                      </a:r>
                    </a:p>
                  </a:txBody>
                  <a:tcPr/>
                </a:tc>
                <a:extLst>
                  <a:ext uri="{0D108BD9-81ED-4DB2-BD59-A6C34878D82A}">
                    <a16:rowId xmlns:a16="http://schemas.microsoft.com/office/drawing/2014/main" val="2017507927"/>
                  </a:ext>
                </a:extLst>
              </a:tr>
              <a:tr h="360000">
                <a:tc>
                  <a:txBody>
                    <a:bodyPr/>
                    <a:lstStyle/>
                    <a:p>
                      <a:pPr marL="174625" lvl="2" indent="3175" algn="r" defTabSz="814239" rtl="0" eaLnBrk="1" latinLnBrk="0" hangingPunct="1">
                        <a:lnSpc>
                          <a:spcPct val="100000"/>
                        </a:lnSpc>
                        <a:buFont typeface="+mj-lt"/>
                        <a:buAutoNum type="arabicPeriod"/>
                      </a:pPr>
                      <a:r>
                        <a:rPr lang="pt-BR" sz="1200" b="0" kern="1200" dirty="0">
                          <a:solidFill>
                            <a:schemeClr val="bg1"/>
                          </a:solidFill>
                          <a:latin typeface="Montserrat"/>
                          <a:ea typeface="+mn-ea"/>
                          <a:cs typeface="+mn-cs"/>
                        </a:rPr>
                        <a:t>9 Como</a:t>
                      </a:r>
                      <a:r>
                        <a:rPr lang="pt-BR" sz="1200" b="0" kern="1200" baseline="0" dirty="0">
                          <a:solidFill>
                            <a:schemeClr val="bg1"/>
                          </a:solidFill>
                          <a:latin typeface="Montserrat"/>
                          <a:ea typeface="+mn-ea"/>
                          <a:cs typeface="+mn-cs"/>
                        </a:rPr>
                        <a:t> funciona o PMA?</a:t>
                      </a:r>
                      <a:endParaRPr lang="pt-BR" sz="1200" b="0" kern="1200" dirty="0">
                        <a:solidFill>
                          <a:schemeClr val="bg1"/>
                        </a:solidFill>
                        <a:latin typeface="Montserrat"/>
                        <a:ea typeface="+mn-ea"/>
                        <a:cs typeface="+mn-cs"/>
                      </a:endParaRPr>
                    </a:p>
                  </a:txBody>
                  <a:tcPr/>
                </a:tc>
                <a:tc>
                  <a:txBody>
                    <a:bodyPr/>
                    <a:lstStyle/>
                    <a:p>
                      <a:pPr marL="0" algn="l" defTabSz="814239" rtl="0" eaLnBrk="1" latinLnBrk="0" hangingPunct="1"/>
                      <a:r>
                        <a:rPr lang="pt-BR" sz="1200" b="1" kern="1200" dirty="0">
                          <a:solidFill>
                            <a:srgbClr val="FFEC01"/>
                          </a:solidFill>
                          <a:latin typeface="Montserrat"/>
                          <a:ea typeface="+mn-ea"/>
                          <a:cs typeface="+mn-cs"/>
                        </a:rPr>
                        <a:t>23</a:t>
                      </a:r>
                    </a:p>
                  </a:txBody>
                  <a:tcPr/>
                </a:tc>
                <a:extLst>
                  <a:ext uri="{0D108BD9-81ED-4DB2-BD59-A6C34878D82A}">
                    <a16:rowId xmlns:a16="http://schemas.microsoft.com/office/drawing/2014/main" val="3321292132"/>
                  </a:ext>
                </a:extLst>
              </a:tr>
            </a:tbl>
          </a:graphicData>
        </a:graphic>
      </p:graphicFrame>
      <p:pic>
        <p:nvPicPr>
          <p:cNvPr id="7" name="Picture 4" descr="Resultado de imagem para ciclistas pn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11" name="Picture 24" descr="Imagem relacionada"/>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4084271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agendacapital.com.br/wp-content/uploads/2017/05/%C3%81guas-claras1.jpg"/>
          <p:cNvPicPr>
            <a:picLocks noChangeAspect="1" noChangeArrowheads="1"/>
          </p:cNvPicPr>
          <p:nvPr/>
        </p:nvPicPr>
        <p:blipFill>
          <a:blip r:embed="rId2" cstate="print"/>
          <a:srcRect/>
          <a:stretch>
            <a:fillRect/>
          </a:stretch>
        </p:blipFill>
        <p:spPr bwMode="auto">
          <a:xfrm>
            <a:off x="0" y="-1"/>
            <a:ext cx="9720263" cy="6300789"/>
          </a:xfrm>
          <a:prstGeom prst="rect">
            <a:avLst/>
          </a:prstGeom>
          <a:noFill/>
        </p:spPr>
      </p:pic>
      <p:sp>
        <p:nvSpPr>
          <p:cNvPr id="7" name="Espaço Reservado para Número de Slide 6"/>
          <p:cNvSpPr>
            <a:spLocks noGrp="1"/>
          </p:cNvSpPr>
          <p:nvPr>
            <p:ph type="sldNum" sz="quarter" idx="12"/>
          </p:nvPr>
        </p:nvSpPr>
        <p:spPr>
          <a:xfrm>
            <a:off x="6979126" y="5800229"/>
            <a:ext cx="2268062" cy="335459"/>
          </a:xfrm>
        </p:spPr>
        <p:txBody>
          <a:bodyPr/>
          <a:lstStyle/>
          <a:p>
            <a:fld id="{D6E1D08F-14AB-491A-B1EF-6DDDE7B477B6}" type="slidenum">
              <a:rPr lang="pt-BR" sz="1000" smtClean="0">
                <a:solidFill>
                  <a:schemeClr val="bg1"/>
                </a:solidFill>
                <a:latin typeface="Montserrat"/>
              </a:rPr>
              <a:pPr/>
              <a:t>49</a:t>
            </a:fld>
            <a:endParaRPr lang="pt-BR" sz="1000" dirty="0">
              <a:solidFill>
                <a:schemeClr val="bg1"/>
              </a:solidFill>
              <a:latin typeface="Montserrat"/>
            </a:endParaRPr>
          </a:p>
        </p:txBody>
      </p:sp>
      <p:sp>
        <p:nvSpPr>
          <p:cNvPr id="6" name="CaixaDeTexto 5"/>
          <p:cNvSpPr txBox="1"/>
          <p:nvPr/>
        </p:nvSpPr>
        <p:spPr>
          <a:xfrm>
            <a:off x="5040313" y="5692024"/>
            <a:ext cx="4140201"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a:rPr>
              <a:t>Imagem da estação de metrô de Águas Claras. Exemplo de alta densidade </a:t>
            </a:r>
          </a:p>
          <a:p>
            <a:pPr algn="r"/>
            <a:r>
              <a:rPr lang="pt-BR" sz="800" dirty="0">
                <a:solidFill>
                  <a:schemeClr val="bg1"/>
                </a:solidFill>
                <a:latin typeface="Montserrat"/>
              </a:rPr>
              <a:t>no entorno de um eixo de transporte. - Fonte: Agência Brasília</a:t>
            </a:r>
          </a:p>
        </p:txBody>
      </p:sp>
    </p:spTree>
    <p:extLst>
      <p:ext uri="{BB962C8B-B14F-4D97-AF65-F5344CB8AC3E}">
        <p14:creationId xmlns:p14="http://schemas.microsoft.com/office/powerpoint/2010/main" val="3319949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a:spLocks/>
          </p:cNvSpPr>
          <p:nvPr/>
        </p:nvSpPr>
        <p:spPr>
          <a:xfrm>
            <a:off x="539750" y="1379538"/>
            <a:ext cx="8640762" cy="3657886"/>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2" spcCol="422316">
            <a:spAutoFit/>
          </a:bodyPr>
          <a:lstStyle/>
          <a:p>
            <a:pPr algn="ctr">
              <a:spcBef>
                <a:spcPts val="600"/>
              </a:spcBef>
              <a:spcAft>
                <a:spcPts val="600"/>
              </a:spcAft>
            </a:pPr>
            <a:r>
              <a:rPr lang="pt-BR" sz="1000" b="1" dirty="0">
                <a:solidFill>
                  <a:schemeClr val="tx1">
                    <a:lumMod val="65000"/>
                    <a:lumOff val="35000"/>
                  </a:schemeClr>
                </a:solidFill>
                <a:latin typeface="Montserrat"/>
              </a:rPr>
              <a:t>Criar bairros mais adaptados aos modos de transporte ativo</a:t>
            </a:r>
          </a:p>
          <a:p>
            <a:pPr indent="457200" algn="just">
              <a:spcBef>
                <a:spcPts val="600"/>
              </a:spcBef>
            </a:pPr>
            <a:r>
              <a:rPr lang="pt-BR" sz="1000" dirty="0">
                <a:solidFill>
                  <a:schemeClr val="tx1">
                    <a:lumMod val="65000"/>
                    <a:lumOff val="35000"/>
                  </a:schemeClr>
                </a:solidFill>
                <a:latin typeface="Montserrat"/>
              </a:rPr>
              <a:t>No DF ainda há disponibilidade de áreas desocupadas para expansão e novos loteamentos. Desta forma, as normas urbanísticas deverão seguir alguns princípios a fim de criar ou recriar bairros favoráveis aos pedestres e ciclistas. A seguir, recomendações para fomentar o transporte ativo, principalmente em novos loteamentos e conjuntos habitacionais:</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Limitar o tamanho das quadras a fim de que estas tenham tamanho apropriado aos deslocamentos a pé (o máximo aconselhado é de 150m na maior extensão);</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No caso onde a extensão das quadras ultrapassarem a largura de 150m, estabelecer rotas de pedestres e infraestrutura </a:t>
            </a:r>
            <a:r>
              <a:rPr lang="pt-BR" sz="1000" dirty="0" err="1">
                <a:solidFill>
                  <a:schemeClr val="tx1">
                    <a:lumMod val="65000"/>
                    <a:lumOff val="35000"/>
                  </a:schemeClr>
                </a:solidFill>
                <a:latin typeface="Montserrat"/>
              </a:rPr>
              <a:t>cicloviária</a:t>
            </a:r>
            <a:r>
              <a:rPr lang="pt-BR" sz="1000" dirty="0">
                <a:solidFill>
                  <a:schemeClr val="tx1">
                    <a:lumMod val="65000"/>
                    <a:lumOff val="35000"/>
                  </a:schemeClr>
                </a:solidFill>
                <a:latin typeface="Montserrat"/>
              </a:rPr>
              <a:t> através das quadras excluindo as barreiras urbanas;</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Implantar espaços públicos de qualidade, que sejam acessíveis, seguros e agradáveis (adequados para proteger-se do calor e da chuva), com áreas de circulação,  permanência e para prática de esportes, e com potencial de resgatar a conexão entre as pessoas;</a:t>
            </a:r>
          </a:p>
          <a:p>
            <a:pPr marL="171450" indent="-171450" algn="just">
              <a:spcBef>
                <a:spcPts val="600"/>
              </a:spcBef>
              <a:buFont typeface="Arial" panose="020B0604020202020204" pitchFamily="34" charset="0"/>
              <a:buChar char="•"/>
            </a:pPr>
            <a:endParaRPr lang="pt-BR" sz="1000" dirty="0">
              <a:solidFill>
                <a:schemeClr val="tx1">
                  <a:lumMod val="65000"/>
                  <a:lumOff val="35000"/>
                </a:schemeClr>
              </a:solidFill>
              <a:latin typeface="Montserrat"/>
            </a:endParaRP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Promover o mix de funções urbanas nos loteamentos e entre os bairros próximos – atividades econômicas, residencial, varejo, lazer – a fim de reduzir distâncias de viagem nos deslocamentos diários.</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Conceder incentivos sobre os parâmetros urbanísticos que beneficiem os vários usos;</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Garantir a densidade urbana suficiente para tornar possível serviço de transporte público, garantindo a dimensão ideal das vias para a circulação deste serviço;</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Não projetar bairros periféricos distantes do centro já consolidado sem que estes não possuam uma densidade urbana alta. (Porque induz longos deslocamentos e torna mais difícil de configurar um serviço de transporte público eficaz);</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Fortalecer a continuidade urbana entre os bairros - novos e  existentes - e centros urbanos, especialmente áreas comerciais e com equipamentos públicos, tendo sempre a precaução de não prejudicar as áreas de preservação ambiental;</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a:rPr>
              <a:t>Restringir a implantação de condomínios fechados.</a:t>
            </a:r>
          </a:p>
        </p:txBody>
      </p:sp>
      <p:sp>
        <p:nvSpPr>
          <p:cNvPr id="2" name="Título 1"/>
          <p:cNvSpPr>
            <a:spLocks noGrp="1"/>
          </p:cNvSpPr>
          <p:nvPr>
            <p:ph type="title"/>
          </p:nvPr>
        </p:nvSpPr>
        <p:spPr/>
        <p:txBody>
          <a:bodyPr/>
          <a:lstStyle/>
          <a:p>
            <a:r>
              <a:rPr lang="pt-BR" b="1" dirty="0"/>
              <a:t>3.1 Como a cidade afeta a Mobilidade Ativa</a:t>
            </a:r>
          </a:p>
        </p:txBody>
      </p:sp>
      <p:sp>
        <p:nvSpPr>
          <p:cNvPr id="6" name="Retângulo 5"/>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7" name="CaixaDeTexto 6"/>
          <p:cNvSpPr txBox="1"/>
          <p:nvPr/>
        </p:nvSpPr>
        <p:spPr>
          <a:xfrm>
            <a:off x="1712097" y="5037138"/>
            <a:ext cx="1692172" cy="646331"/>
          </a:xfrm>
          <a:prstGeom prst="rect">
            <a:avLst/>
          </a:prstGeom>
          <a:solidFill>
            <a:srgbClr val="F9DD16"/>
          </a:solidFill>
          <a:ln w="28575">
            <a:solidFill>
              <a:srgbClr val="006BB6"/>
            </a:solidFill>
            <a:prstDash val="sysDot"/>
          </a:ln>
        </p:spPr>
        <p:txBody>
          <a:bodyPr wrap="square" rtlCol="0">
            <a:spAutoFit/>
          </a:bodyPr>
          <a:lstStyle/>
          <a:p>
            <a:pPr algn="ctr"/>
            <a:r>
              <a:rPr lang="pt-BR" sz="1200" dirty="0">
                <a:latin typeface="Montserrat"/>
              </a:rPr>
              <a:t>Parâmetro a ser incluído no PDOT em revisão</a:t>
            </a:r>
          </a:p>
        </p:txBody>
      </p:sp>
    </p:spTree>
    <p:extLst>
      <p:ext uri="{BB962C8B-B14F-4D97-AF65-F5344CB8AC3E}">
        <p14:creationId xmlns:p14="http://schemas.microsoft.com/office/powerpoint/2010/main" val="2311267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priscila.morais\Desktop\primeiro-lugar_37877520251_o.jpg"/>
          <p:cNvPicPr>
            <a:picLocks noChangeAspect="1" noChangeArrowheads="1"/>
          </p:cNvPicPr>
          <p:nvPr/>
        </p:nvPicPr>
        <p:blipFill>
          <a:blip r:embed="rId2" cstate="print"/>
          <a:srcRect l="18788" r="13948"/>
          <a:stretch>
            <a:fillRect/>
          </a:stretch>
        </p:blipFill>
        <p:spPr bwMode="auto">
          <a:xfrm>
            <a:off x="-1" y="0"/>
            <a:ext cx="9720263" cy="6300788"/>
          </a:xfrm>
          <a:prstGeom prst="rect">
            <a:avLst/>
          </a:prstGeom>
          <a:noFill/>
        </p:spPr>
      </p:pic>
      <p:sp>
        <p:nvSpPr>
          <p:cNvPr id="7" name="Retângulo 6"/>
          <p:cNvSpPr/>
          <p:nvPr/>
        </p:nvSpPr>
        <p:spPr>
          <a:xfrm>
            <a:off x="5040313" y="574732"/>
            <a:ext cx="3396321" cy="1745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5145321" y="727234"/>
            <a:ext cx="3153290" cy="1493296"/>
          </a:xfrm>
          <a:prstGeom prst="rect">
            <a:avLst/>
          </a:prstGeom>
          <a:noFill/>
        </p:spPr>
        <p:txBody>
          <a:bodyPr wrap="square" lIns="107253" tIns="53627" rIns="107253" bIns="53627">
            <a:spAutoFit/>
          </a:bodyPr>
          <a:lstStyle/>
          <a:p>
            <a:pPr algn="just"/>
            <a:r>
              <a:rPr lang="pt-BR" sz="1000" spc="-80" dirty="0">
                <a:solidFill>
                  <a:schemeClr val="bg1"/>
                </a:solidFill>
                <a:latin typeface="Montserrat"/>
              </a:rPr>
              <a:t>A CODHAB tem realizado concursos para os projetos de habitações de interesse social. Os projetos ganhadores possuem grande qualidade arquitetônica e urbanística. </a:t>
            </a:r>
          </a:p>
          <a:p>
            <a:pPr algn="just"/>
            <a:endParaRPr lang="pt-BR" sz="1000" dirty="0">
              <a:solidFill>
                <a:schemeClr val="bg1"/>
              </a:solidFill>
              <a:latin typeface="Montserrat"/>
            </a:endParaRPr>
          </a:p>
          <a:p>
            <a:pPr algn="just"/>
            <a:r>
              <a:rPr lang="pt-BR" sz="1000" spc="-80" dirty="0">
                <a:solidFill>
                  <a:schemeClr val="bg1"/>
                </a:solidFill>
                <a:latin typeface="Montserrat"/>
              </a:rPr>
              <a:t>Imagem: Primeiro lugar do concurso para o Setor Habitacional Pôr do Sol, Ceilândia</a:t>
            </a:r>
            <a:r>
              <a:rPr lang="pt-BR" sz="1000" dirty="0">
                <a:solidFill>
                  <a:schemeClr val="bg1"/>
                </a:solidFill>
                <a:latin typeface="Montserrat"/>
              </a:rPr>
              <a:t>.</a:t>
            </a:r>
          </a:p>
          <a:p>
            <a:pPr algn="just"/>
            <a:endParaRPr lang="pt-BR" sz="1000" dirty="0">
              <a:solidFill>
                <a:schemeClr val="bg1"/>
              </a:solidFill>
              <a:latin typeface="Montserrat"/>
            </a:endParaRPr>
          </a:p>
          <a:p>
            <a:pPr algn="just"/>
            <a:r>
              <a:rPr lang="pt-BR" sz="1000" dirty="0">
                <a:solidFill>
                  <a:schemeClr val="bg1"/>
                </a:solidFill>
                <a:latin typeface="Montserrat"/>
              </a:rPr>
              <a:t>Fonte: CODHAB</a:t>
            </a:r>
          </a:p>
        </p:txBody>
      </p:sp>
    </p:spTree>
    <p:extLst>
      <p:ext uri="{BB962C8B-B14F-4D97-AF65-F5344CB8AC3E}">
        <p14:creationId xmlns:p14="http://schemas.microsoft.com/office/powerpoint/2010/main" val="1658292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ângulo 28"/>
          <p:cNvSpPr>
            <a:spLocks/>
          </p:cNvSpPr>
          <p:nvPr/>
        </p:nvSpPr>
        <p:spPr>
          <a:xfrm>
            <a:off x="5069404" y="2633544"/>
            <a:ext cx="3780113" cy="3000821"/>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Essa estratégia é muito utilizada em diversos países para construção de espaços públicos.  Nos Estados Unidos, particularmente em Nova Iorque, o Departamento de Transportes da Cidade (DOT), criou o programa DOT ART, que se baseia no desenvolvimento do urbanismo tático. Com a finalidade de incluir crianças e jovens, foram criadas parcerias em escolas da cidade, dando aos estudantes a possibilidade de participarem como voluntários no programa e intervirem em sua cidade. </a:t>
            </a: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Este tipo de iniciativa está sendo realizada pela CODHAB no DF em áreas carentes. A ação faz com que crianças e jovens se interessem em conhecer suas cidades e, assim, desenvolver uma relação mais próxima com os espaços públicos, o que permitiria enfrentar a falta de conexão emocional entre habitantes e cidade. Além disso, essa aproximação entre crianças e espaços públicos destacaria a importância destes na qualidade de vida da população.</a:t>
            </a:r>
          </a:p>
        </p:txBody>
      </p:sp>
      <p:pic>
        <p:nvPicPr>
          <p:cNvPr id="15" name="Picture 4" descr="C:\Users\priscila.morais\Desktop\692592_group_512x512.png"/>
          <p:cNvPicPr>
            <a:picLocks noChangeAspect="1" noChangeArrowheads="1"/>
          </p:cNvPicPr>
          <p:nvPr/>
        </p:nvPicPr>
        <p:blipFill>
          <a:blip r:embed="rId2" cstate="print">
            <a:duotone>
              <a:schemeClr val="accent3">
                <a:shade val="45000"/>
                <a:satMod val="135000"/>
              </a:schemeClr>
              <a:prstClr val="white"/>
            </a:duotone>
          </a:blip>
          <a:srcRect/>
          <a:stretch>
            <a:fillRect/>
          </a:stretch>
        </p:blipFill>
        <p:spPr bwMode="auto">
          <a:xfrm>
            <a:off x="5040313" y="1350963"/>
            <a:ext cx="1500957" cy="1521031"/>
          </a:xfrm>
          <a:prstGeom prst="rect">
            <a:avLst/>
          </a:prstGeom>
          <a:noFill/>
        </p:spPr>
      </p:pic>
      <p:sp>
        <p:nvSpPr>
          <p:cNvPr id="3" name="Título 2"/>
          <p:cNvSpPr>
            <a:spLocks noGrp="1"/>
          </p:cNvSpPr>
          <p:nvPr>
            <p:ph type="title"/>
          </p:nvPr>
        </p:nvSpPr>
        <p:spPr/>
        <p:txBody>
          <a:bodyPr/>
          <a:lstStyle/>
          <a:p>
            <a:r>
              <a:rPr lang="pt-BR" b="1" dirty="0"/>
              <a:t>3.1 Como a cidade afeta a mobilidade ativa</a:t>
            </a:r>
          </a:p>
        </p:txBody>
      </p:sp>
      <p:sp>
        <p:nvSpPr>
          <p:cNvPr id="2" name="CaixaDeTexto 1"/>
          <p:cNvSpPr txBox="1"/>
          <p:nvPr/>
        </p:nvSpPr>
        <p:spPr>
          <a:xfrm>
            <a:off x="6660356" y="1503265"/>
            <a:ext cx="2189161" cy="1169551"/>
          </a:xfrm>
          <a:prstGeom prst="rect">
            <a:avLst/>
          </a:prstGeom>
          <a:noFill/>
          <a:ln w="28575">
            <a:solidFill>
              <a:srgbClr val="006BB6"/>
            </a:solidFill>
            <a:prstDash val="sysDot"/>
          </a:ln>
        </p:spPr>
        <p:txBody>
          <a:bodyPr wrap="square" rtlCol="0">
            <a:spAutoFit/>
          </a:bodyPr>
          <a:lstStyle/>
          <a:p>
            <a:pPr algn="just"/>
            <a:r>
              <a:rPr lang="pt-BR" sz="1000" b="1" dirty="0">
                <a:solidFill>
                  <a:schemeClr val="tx1">
                    <a:lumMod val="65000"/>
                    <a:lumOff val="35000"/>
                  </a:schemeClr>
                </a:solidFill>
                <a:latin typeface="Montserrat"/>
              </a:rPr>
              <a:t>Urbanismo tático</a:t>
            </a:r>
            <a:r>
              <a:rPr lang="pt-BR" sz="1000" dirty="0">
                <a:solidFill>
                  <a:schemeClr val="tx1">
                    <a:lumMod val="65000"/>
                    <a:lumOff val="35000"/>
                  </a:schemeClr>
                </a:solidFill>
                <a:latin typeface="Montserrat"/>
              </a:rPr>
              <a:t>: é a criação de projetos urbanos de baixo custo, rápido de construir e temporário, com o objetivo de atrair pessoas e gerar um tráfego de pedestres no centro das cidades.</a:t>
            </a:r>
            <a:endParaRPr lang="pt-BR" sz="1000" dirty="0"/>
          </a:p>
        </p:txBody>
      </p:sp>
      <p:sp>
        <p:nvSpPr>
          <p:cNvPr id="9" name="Retângulo 8"/>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10" name="Retângulo 9"/>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a:spLocks/>
          </p:cNvSpPr>
          <p:nvPr/>
        </p:nvSpPr>
        <p:spPr>
          <a:xfrm>
            <a:off x="539750" y="1376842"/>
            <a:ext cx="4120995" cy="3924151"/>
          </a:xfrm>
          <a:prstGeom prst="rect">
            <a:avLst/>
          </a:prstGeom>
          <a:noFill/>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spcBef>
                <a:spcPts val="600"/>
              </a:spcBef>
            </a:pPr>
            <a:r>
              <a:rPr lang="pt-BR" sz="1000" b="1" dirty="0">
                <a:solidFill>
                  <a:schemeClr val="tx1">
                    <a:lumMod val="65000"/>
                    <a:lumOff val="35000"/>
                  </a:schemeClr>
                </a:solidFill>
                <a:latin typeface="Montserrat"/>
              </a:rPr>
              <a:t>Planejando a mobilidade ativa na escala local</a:t>
            </a:r>
          </a:p>
          <a:p>
            <a:pPr indent="457200" algn="ctr">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O Plano de Desenvolvimento Local (PDL) que será desenvolvido por cada Unidade de Planejamento Territorial (UPT) do DF, previsto na </a:t>
            </a:r>
            <a:r>
              <a:rPr lang="pt-BR" sz="1000" b="1" dirty="0">
                <a:solidFill>
                  <a:srgbClr val="006BB6"/>
                </a:solidFill>
                <a:latin typeface="Montserrat"/>
              </a:rPr>
              <a:t>Lei Orgânica do DF</a:t>
            </a:r>
            <a:r>
              <a:rPr lang="pt-BR" sz="1000" dirty="0">
                <a:solidFill>
                  <a:srgbClr val="006BB6"/>
                </a:solidFill>
                <a:latin typeface="Montserrat"/>
              </a:rPr>
              <a:t>:</a:t>
            </a:r>
          </a:p>
          <a:p>
            <a:pPr indent="457200" algn="just">
              <a:spcBef>
                <a:spcPts val="600"/>
              </a:spcBef>
            </a:pPr>
            <a:endParaRPr lang="pt-BR" sz="1000" dirty="0">
              <a:solidFill>
                <a:schemeClr val="tx1">
                  <a:lumMod val="65000"/>
                  <a:lumOff val="35000"/>
                </a:schemeClr>
              </a:solidFill>
              <a:latin typeface="Montserrat"/>
            </a:endParaRPr>
          </a:p>
          <a:p>
            <a:pPr lvl="1" algn="just">
              <a:spcBef>
                <a:spcPts val="600"/>
              </a:spcBef>
            </a:pPr>
            <a:r>
              <a:rPr lang="pt-BR" sz="1000" b="1" i="1" dirty="0">
                <a:solidFill>
                  <a:schemeClr val="tx1">
                    <a:lumMod val="65000"/>
                    <a:lumOff val="35000"/>
                  </a:schemeClr>
                </a:solidFill>
                <a:latin typeface="Montserrat"/>
              </a:rPr>
              <a:t>Art. 319. </a:t>
            </a:r>
            <a:r>
              <a:rPr lang="pt-BR" sz="1000" i="1" dirty="0">
                <a:solidFill>
                  <a:schemeClr val="tx1">
                    <a:lumMod val="65000"/>
                    <a:lumOff val="35000"/>
                  </a:schemeClr>
                </a:solidFill>
                <a:latin typeface="Montserrat"/>
              </a:rPr>
              <a:t>Os Planos de Desenvolvimento Local tratarão das questões específicas das Regiões Administrativas e das ações que promovam o desenvolvimento sustentável de cada localidade, integrando áreas rurais e urbanas, assim como detalharão a aplicação dos instrumentos de política urbana previstos no Plano Diretor de Ordenamento Territorial.</a:t>
            </a:r>
            <a:endParaRPr lang="pt-BR" sz="1000" dirty="0">
              <a:solidFill>
                <a:schemeClr val="tx1">
                  <a:lumMod val="65000"/>
                  <a:lumOff val="35000"/>
                </a:schemeClr>
              </a:solidFill>
              <a:latin typeface="Montserrat"/>
            </a:endParaRP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Deverá contemplar as diretrizes e estratégias de ação e monitoramento para a mobilidade ativa, na escala local, apresentadas neste Plano de Mobilidade Ativa – PMA/DF. </a:t>
            </a:r>
          </a:p>
          <a:p>
            <a:pPr indent="457200" algn="just">
              <a:spcBef>
                <a:spcPts val="600"/>
              </a:spcBef>
            </a:pPr>
            <a:r>
              <a:rPr lang="pt-BR" sz="1000" dirty="0">
                <a:solidFill>
                  <a:schemeClr val="tx1">
                    <a:lumMod val="65000"/>
                    <a:lumOff val="35000"/>
                  </a:schemeClr>
                </a:solidFill>
                <a:latin typeface="Montserrat"/>
              </a:rPr>
              <a:t>As Administrações também devem investir em intervenções pontuais e de baixo custo, para que possam ser realizadas em curto e médio prazo. Essas ações podem ser realizadas em conjunto com a população por meio do urbanismo tático.</a:t>
            </a:r>
          </a:p>
        </p:txBody>
      </p:sp>
    </p:spTree>
    <p:extLst>
      <p:ext uri="{BB962C8B-B14F-4D97-AF65-F5344CB8AC3E}">
        <p14:creationId xmlns:p14="http://schemas.microsoft.com/office/powerpoint/2010/main" val="2906052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raioxdf.com.br/wp-content/uploads/2016/04/111111111111111111111sol.jpg"/>
          <p:cNvPicPr>
            <a:picLocks noChangeAspect="1" noChangeArrowheads="1"/>
          </p:cNvPicPr>
          <p:nvPr/>
        </p:nvPicPr>
        <p:blipFill>
          <a:blip r:embed="rId2" cstate="print"/>
          <a:srcRect l="7652" r="798" b="10996"/>
          <a:stretch>
            <a:fillRect/>
          </a:stretch>
        </p:blipFill>
        <p:spPr bwMode="auto">
          <a:xfrm>
            <a:off x="5040313" y="2731190"/>
            <a:ext cx="4140200" cy="2708671"/>
          </a:xfrm>
          <a:prstGeom prst="rect">
            <a:avLst/>
          </a:prstGeom>
          <a:noFill/>
        </p:spPr>
      </p:pic>
      <p:sp>
        <p:nvSpPr>
          <p:cNvPr id="10" name="Título 9"/>
          <p:cNvSpPr>
            <a:spLocks noGrp="1"/>
          </p:cNvSpPr>
          <p:nvPr>
            <p:ph type="title"/>
          </p:nvPr>
        </p:nvSpPr>
        <p:spPr/>
        <p:txBody>
          <a:bodyPr/>
          <a:lstStyle/>
          <a:p>
            <a:r>
              <a:rPr lang="pt-BR" b="1" dirty="0"/>
              <a:t>3.1 Como a cidade afeta a mobilidade ativa</a:t>
            </a:r>
            <a:endParaRPr lang="pt-BR" dirty="0"/>
          </a:p>
        </p:txBody>
      </p:sp>
      <p:pic>
        <p:nvPicPr>
          <p:cNvPr id="8" name="Picture 4" descr="http://raioxdf.com.br/wp-content/uploads/2016/04/2222222222222222222sol.jpg"/>
          <p:cNvPicPr>
            <a:picLocks noChangeAspect="1" noChangeArrowheads="1"/>
          </p:cNvPicPr>
          <p:nvPr/>
        </p:nvPicPr>
        <p:blipFill>
          <a:blip r:embed="rId3" cstate="print"/>
          <a:srcRect l="-1480" t="9030" r="15253" b="5968"/>
          <a:stretch>
            <a:fillRect/>
          </a:stretch>
        </p:blipFill>
        <p:spPr bwMode="auto">
          <a:xfrm>
            <a:off x="539750" y="2731190"/>
            <a:ext cx="4140200" cy="2746584"/>
          </a:xfrm>
          <a:prstGeom prst="rect">
            <a:avLst/>
          </a:prstGeom>
          <a:noFill/>
        </p:spPr>
      </p:pic>
      <p:sp>
        <p:nvSpPr>
          <p:cNvPr id="11" name="Retângulo 10"/>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9" name="Retângulo 8"/>
          <p:cNvSpPr/>
          <p:nvPr/>
        </p:nvSpPr>
        <p:spPr>
          <a:xfrm>
            <a:off x="539750" y="1350963"/>
            <a:ext cx="8640763" cy="926411"/>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741872" y="1421747"/>
            <a:ext cx="8272732" cy="831576"/>
          </a:xfrm>
          <a:prstGeom prst="rect">
            <a:avLst/>
          </a:prstGeom>
          <a:noFill/>
        </p:spPr>
        <p:txBody>
          <a:bodyPr wrap="square" lIns="107253" tIns="53627" rIns="107253" bIns="53627">
            <a:spAutoFit/>
          </a:bodyPr>
          <a:lstStyle/>
          <a:p>
            <a:pPr algn="just">
              <a:spcBef>
                <a:spcPts val="600"/>
              </a:spcBef>
            </a:pPr>
            <a:r>
              <a:rPr lang="pt-BR" sz="1100" spc="-90" dirty="0">
                <a:solidFill>
                  <a:schemeClr val="bg1"/>
                </a:solidFill>
                <a:latin typeface="Montserrat"/>
              </a:rPr>
              <a:t>Servidores públicos, moradores e integrantes de movimentos sociais uniram-se para revitalizar uma área na Quadra 501 do Trecho 1 do Setor Habitacional Sol Nascente, em Ceilândia. Cerca de 150 pessoas participaram da ação organizada pela Companhia de Desenvolvimento Habitacional do Distrito Federal (CODHAB). O local fica próximo a um ponto de encontro comunitário.</a:t>
            </a:r>
          </a:p>
          <a:p>
            <a:pPr algn="r">
              <a:spcBef>
                <a:spcPts val="600"/>
              </a:spcBef>
            </a:pPr>
            <a:r>
              <a:rPr lang="pt-BR" sz="900" dirty="0">
                <a:solidFill>
                  <a:schemeClr val="bg1"/>
                </a:solidFill>
                <a:latin typeface="Montserrat"/>
              </a:rPr>
              <a:t>Fonte: Agência Brasília</a:t>
            </a:r>
          </a:p>
        </p:txBody>
      </p:sp>
    </p:spTree>
    <p:extLst>
      <p:ext uri="{BB962C8B-B14F-4D97-AF65-F5344CB8AC3E}">
        <p14:creationId xmlns:p14="http://schemas.microsoft.com/office/powerpoint/2010/main" val="3950661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Resultado de imagem para bicicleta metrÃ´ df"/>
          <p:cNvPicPr>
            <a:picLocks noChangeAspect="1" noChangeArrowheads="1"/>
          </p:cNvPicPr>
          <p:nvPr/>
        </p:nvPicPr>
        <p:blipFill>
          <a:blip r:embed="rId3" cstate="print">
            <a:duotone>
              <a:prstClr val="black"/>
              <a:schemeClr val="accent1">
                <a:tint val="45000"/>
                <a:satMod val="400000"/>
              </a:schemeClr>
            </a:duotone>
          </a:blip>
          <a:srcRect l="4829" r="952"/>
          <a:stretch>
            <a:fillRect/>
          </a:stretch>
        </p:blipFill>
        <p:spPr bwMode="auto">
          <a:xfrm>
            <a:off x="0" y="0"/>
            <a:ext cx="9720263" cy="6300788"/>
          </a:xfrm>
          <a:prstGeom prst="rect">
            <a:avLst/>
          </a:prstGeom>
          <a:noFill/>
        </p:spPr>
      </p:pic>
      <p:sp>
        <p:nvSpPr>
          <p:cNvPr id="4" name="Retângulo 3"/>
          <p:cNvSpPr/>
          <p:nvPr/>
        </p:nvSpPr>
        <p:spPr>
          <a:xfrm>
            <a:off x="0"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39750" y="5741768"/>
            <a:ext cx="8640763" cy="276999"/>
          </a:xfrm>
          <a:prstGeom prst="rect">
            <a:avLst/>
          </a:prstGeom>
        </p:spPr>
        <p:txBody>
          <a:bodyPr wrap="square" lIns="0" tIns="0" rIns="0" bIns="0">
            <a:spAutoFit/>
          </a:bodyPr>
          <a:lstStyle/>
          <a:p>
            <a:pPr algn="r"/>
            <a:r>
              <a:rPr lang="pt-BR" sz="900" dirty="0">
                <a:solidFill>
                  <a:schemeClr val="bg1">
                    <a:lumMod val="85000"/>
                  </a:schemeClr>
                </a:solidFill>
                <a:latin typeface="Montserrat"/>
              </a:rPr>
              <a:t>Universidade de Brasília - Agosto de 2009</a:t>
            </a:r>
          </a:p>
          <a:p>
            <a:pPr algn="r"/>
            <a:r>
              <a:rPr lang="pt-BR" sz="900" dirty="0">
                <a:solidFill>
                  <a:schemeClr val="bg1">
                    <a:lumMod val="85000"/>
                  </a:schemeClr>
                </a:solidFill>
                <a:latin typeface="Montserrat"/>
              </a:rPr>
              <a:t>Fonte: Pense Mobilidade</a:t>
            </a:r>
          </a:p>
        </p:txBody>
      </p:sp>
    </p:spTree>
    <p:extLst>
      <p:ext uri="{BB962C8B-B14F-4D97-AF65-F5344CB8AC3E}">
        <p14:creationId xmlns:p14="http://schemas.microsoft.com/office/powerpoint/2010/main" val="2342480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10148" y="4686267"/>
            <a:ext cx="9273877" cy="553346"/>
          </a:xfrm>
          <a:prstGeom prst="rect">
            <a:avLst/>
          </a:prstGeom>
          <a:noFill/>
          <a:ln>
            <a:noFill/>
          </a:ln>
        </p:spPr>
        <p:txBody>
          <a:bodyPr wrap="square" lIns="107239" tIns="53620" rIns="107239" bIns="53620" rtlCol="0">
            <a:spAutoFit/>
          </a:bodyPr>
          <a:lstStyle/>
          <a:p>
            <a:pPr algn="r">
              <a:lnSpc>
                <a:spcPct val="150000"/>
              </a:lnSpc>
            </a:pPr>
            <a:r>
              <a:rPr lang="pt-BR" sz="2200" b="1" i="1" dirty="0">
                <a:solidFill>
                  <a:srgbClr val="FFEC01"/>
                </a:solidFill>
                <a:latin typeface="Montserrat ExtraBold" pitchFamily="50" charset="0"/>
              </a:rPr>
              <a:t>3. PROMOVENDO A MOBILIDADE ATIVA NO DF</a:t>
            </a:r>
          </a:p>
        </p:txBody>
      </p:sp>
      <p:cxnSp>
        <p:nvCxnSpPr>
          <p:cNvPr id="25" name="Conector reto 24"/>
          <p:cNvCxnSpPr/>
          <p:nvPr/>
        </p:nvCxnSpPr>
        <p:spPr>
          <a:xfrm>
            <a:off x="-12555" y="5280658"/>
            <a:ext cx="9732818"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34914" y="5286245"/>
            <a:ext cx="9273877" cy="472490"/>
          </a:xfrm>
          <a:prstGeom prst="rect">
            <a:avLst/>
          </a:prstGeom>
          <a:noFill/>
          <a:ln>
            <a:noFill/>
          </a:ln>
        </p:spPr>
        <p:txBody>
          <a:bodyPr wrap="square" lIns="107239" tIns="53620" rIns="107239" bIns="53620" rtlCol="0">
            <a:spAutoFit/>
          </a:bodyPr>
          <a:lstStyle/>
          <a:p>
            <a:pPr algn="r">
              <a:lnSpc>
                <a:spcPct val="150000"/>
              </a:lnSpc>
            </a:pPr>
            <a:r>
              <a:rPr lang="pt-BR" sz="1800" b="1" dirty="0">
                <a:solidFill>
                  <a:schemeClr val="bg1"/>
                </a:solidFill>
                <a:latin typeface="Montserrat"/>
              </a:rPr>
              <a:t>3.2 Reequilíbrio na divisão dos modos de transportes</a:t>
            </a:r>
          </a:p>
        </p:txBody>
      </p:sp>
    </p:spTree>
    <p:extLst>
      <p:ext uri="{BB962C8B-B14F-4D97-AF65-F5344CB8AC3E}">
        <p14:creationId xmlns:p14="http://schemas.microsoft.com/office/powerpoint/2010/main" val="3879058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descr="Resultado de imagem para bicicletÃ¡rio ponto de Ã´nibus df"/>
          <p:cNvPicPr>
            <a:picLocks noChangeAspect="1" noChangeArrowheads="1"/>
          </p:cNvPicPr>
          <p:nvPr/>
        </p:nvPicPr>
        <p:blipFill>
          <a:blip r:embed="rId2" cstate="print"/>
          <a:srcRect b="8882"/>
          <a:stretch>
            <a:fillRect/>
          </a:stretch>
        </p:blipFill>
        <p:spPr bwMode="auto">
          <a:xfrm>
            <a:off x="5040313" y="1350963"/>
            <a:ext cx="4140200" cy="2548618"/>
          </a:xfrm>
          <a:prstGeom prst="rect">
            <a:avLst/>
          </a:prstGeom>
          <a:noFill/>
        </p:spPr>
      </p:pic>
      <p:sp>
        <p:nvSpPr>
          <p:cNvPr id="46" name="CaixaDeTexto 45"/>
          <p:cNvSpPr txBox="1"/>
          <p:nvPr/>
        </p:nvSpPr>
        <p:spPr>
          <a:xfrm>
            <a:off x="539750" y="1350963"/>
            <a:ext cx="4140200" cy="3693319"/>
          </a:xfrm>
          <a:prstGeom prst="rect">
            <a:avLst/>
          </a:prstGeom>
          <a:noFill/>
        </p:spPr>
        <p:txBody>
          <a:bodyPr wrap="square" lIns="0" tIns="0" rIns="0" bIns="0" rtlCol="0" anchor="ctr">
            <a:spAutoFit/>
          </a:bodyPr>
          <a:lstStyle/>
          <a:p>
            <a:pPr indent="457200" algn="just">
              <a:spcBef>
                <a:spcPts val="600"/>
              </a:spcBef>
            </a:pPr>
            <a:r>
              <a:rPr lang="pt-BR" sz="1000" dirty="0">
                <a:solidFill>
                  <a:schemeClr val="tx1">
                    <a:lumMod val="65000"/>
                    <a:lumOff val="35000"/>
                  </a:schemeClr>
                </a:solidFill>
                <a:latin typeface="Montserrat"/>
              </a:rPr>
              <a:t>Um manual de transporte urbano e eficiência energética foi publicado pelo GIZ (</a:t>
            </a:r>
            <a:r>
              <a:rPr lang="pt-BR" sz="1000" i="1" dirty="0" err="1">
                <a:solidFill>
                  <a:schemeClr val="tx1">
                    <a:lumMod val="65000"/>
                    <a:lumOff val="35000"/>
                  </a:schemeClr>
                </a:solidFill>
                <a:latin typeface="Montserrat"/>
              </a:rPr>
              <a:t>Deustsche</a:t>
            </a:r>
            <a:r>
              <a:rPr lang="pt-BR" sz="1000" i="1" dirty="0">
                <a:solidFill>
                  <a:schemeClr val="tx1">
                    <a:lumMod val="65000"/>
                    <a:lumOff val="35000"/>
                  </a:schemeClr>
                </a:solidFill>
                <a:latin typeface="Montserrat"/>
              </a:rPr>
              <a:t> </a:t>
            </a:r>
            <a:r>
              <a:rPr lang="pt-BR" sz="1000" i="1" dirty="0" err="1">
                <a:solidFill>
                  <a:schemeClr val="tx1">
                    <a:lumMod val="65000"/>
                    <a:lumOff val="35000"/>
                  </a:schemeClr>
                </a:solidFill>
                <a:latin typeface="Montserrat"/>
              </a:rPr>
              <a:t>Gesellschaft</a:t>
            </a:r>
            <a:r>
              <a:rPr lang="pt-BR" sz="1000" i="1" dirty="0">
                <a:solidFill>
                  <a:schemeClr val="tx1">
                    <a:lumMod val="65000"/>
                    <a:lumOff val="35000"/>
                  </a:schemeClr>
                </a:solidFill>
                <a:latin typeface="Montserrat"/>
              </a:rPr>
              <a:t> </a:t>
            </a:r>
            <a:r>
              <a:rPr lang="pt-BR" sz="1000" i="1" dirty="0" err="1">
                <a:solidFill>
                  <a:schemeClr val="tx1">
                    <a:lumMod val="65000"/>
                    <a:lumOff val="35000"/>
                  </a:schemeClr>
                </a:solidFill>
                <a:latin typeface="Montserrat"/>
              </a:rPr>
              <a:t>fur</a:t>
            </a:r>
            <a:r>
              <a:rPr lang="pt-BR" sz="1000" i="1" dirty="0">
                <a:solidFill>
                  <a:schemeClr val="tx1">
                    <a:lumMod val="65000"/>
                    <a:lumOff val="35000"/>
                  </a:schemeClr>
                </a:solidFill>
                <a:latin typeface="Montserrat"/>
              </a:rPr>
              <a:t> </a:t>
            </a:r>
            <a:r>
              <a:rPr lang="pt-BR" sz="1000" i="1" dirty="0" err="1">
                <a:solidFill>
                  <a:schemeClr val="tx1">
                    <a:lumMod val="65000"/>
                    <a:lumOff val="35000"/>
                  </a:schemeClr>
                </a:solidFill>
                <a:latin typeface="Montserrat"/>
              </a:rPr>
              <a:t>Internationale</a:t>
            </a:r>
            <a:r>
              <a:rPr lang="pt-BR" sz="1000" i="1" dirty="0">
                <a:solidFill>
                  <a:schemeClr val="tx1">
                    <a:lumMod val="65000"/>
                    <a:lumOff val="35000"/>
                  </a:schemeClr>
                </a:solidFill>
                <a:latin typeface="Montserrat"/>
              </a:rPr>
              <a:t> </a:t>
            </a:r>
            <a:r>
              <a:rPr lang="pt-BR" sz="1000" i="1" dirty="0" err="1">
                <a:solidFill>
                  <a:schemeClr val="tx1">
                    <a:lumMod val="65000"/>
                    <a:lumOff val="35000"/>
                  </a:schemeClr>
                </a:solidFill>
                <a:latin typeface="Montserrat"/>
              </a:rPr>
              <a:t>Zusammenarbeit</a:t>
            </a:r>
            <a:r>
              <a:rPr lang="pt-BR" sz="1000" dirty="0">
                <a:solidFill>
                  <a:schemeClr val="tx1">
                    <a:lumMod val="65000"/>
                    <a:lumOff val="35000"/>
                  </a:schemeClr>
                </a:solidFill>
                <a:latin typeface="Montserrat"/>
              </a:rPr>
              <a:t>), a fim de prover de informações os agentes de transformação para a melhoria na eficiência energética dos transportes urbanos. O GIZ resumiu esses três princípios na abordagem Evite-Mude-Melhore (ASI), que fornece um panorama holístico de estratégias de ação para promover um sistema de transportes sustentável.</a:t>
            </a:r>
          </a:p>
          <a:p>
            <a:pPr indent="457200" algn="just">
              <a:spcBef>
                <a:spcPts val="600"/>
              </a:spcBef>
            </a:pPr>
            <a:r>
              <a:rPr lang="pt-BR" sz="1000" dirty="0">
                <a:solidFill>
                  <a:schemeClr val="tx1">
                    <a:lumMod val="65000"/>
                    <a:lumOff val="35000"/>
                  </a:schemeClr>
                </a:solidFill>
                <a:latin typeface="Montserrat"/>
              </a:rPr>
              <a:t>A mudança na demanda para meios de transporte mais eficientes permite reequilibrar a divisão modal. </a:t>
            </a:r>
            <a:r>
              <a:rPr lang="pt-BR" sz="1000" b="1" dirty="0">
                <a:solidFill>
                  <a:srgbClr val="006BB6"/>
                </a:solidFill>
                <a:latin typeface="Montserrat"/>
              </a:rPr>
              <a:t>O número de deslocamentos feitos pelo modo de transporte individual motorizado precisa ser reduzido</a:t>
            </a:r>
            <a:r>
              <a:rPr lang="pt-BR" sz="1000" dirty="0">
                <a:solidFill>
                  <a:schemeClr val="tx1">
                    <a:lumMod val="65000"/>
                    <a:lumOff val="35000"/>
                  </a:schemeClr>
                </a:solidFill>
                <a:latin typeface="Montserrat"/>
              </a:rPr>
              <a:t>, ao mesmo tempo em que a importância dos meios não motorizados e do transporte público precisa crescer. Principalmente nas áreas urbanas, grande parte dos deslocamentos é de menos de cinco quilômetros. </a:t>
            </a:r>
          </a:p>
          <a:p>
            <a:pPr indent="457200" algn="just">
              <a:spcBef>
                <a:spcPts val="600"/>
              </a:spcBef>
            </a:pPr>
            <a:r>
              <a:rPr lang="pt-BR" sz="1000" dirty="0">
                <a:solidFill>
                  <a:schemeClr val="tx1">
                    <a:lumMod val="65000"/>
                    <a:lumOff val="35000"/>
                  </a:schemeClr>
                </a:solidFill>
                <a:latin typeface="Montserrat"/>
              </a:rPr>
              <a:t>Uma série de medidas que promovam um sistema de transporte sustentável pode ser implementada para </a:t>
            </a:r>
            <a:r>
              <a:rPr lang="pt-BR" sz="1000" b="1" dirty="0">
                <a:solidFill>
                  <a:srgbClr val="006BB6"/>
                </a:solidFill>
                <a:latin typeface="Montserrat"/>
              </a:rPr>
              <a:t>encorajar as pessoas a percorrerem pequenas distâncias em bicicleta ou a pé</a:t>
            </a:r>
            <a:r>
              <a:rPr lang="pt-BR" sz="1000" dirty="0">
                <a:solidFill>
                  <a:srgbClr val="006BB6"/>
                </a:solidFill>
                <a:latin typeface="Montserrat"/>
              </a:rPr>
              <a:t>. </a:t>
            </a:r>
            <a:r>
              <a:rPr lang="pt-BR" sz="1000" dirty="0">
                <a:solidFill>
                  <a:schemeClr val="tx1">
                    <a:lumMod val="65000"/>
                    <a:lumOff val="35000"/>
                  </a:schemeClr>
                </a:solidFill>
                <a:latin typeface="Montserrat"/>
              </a:rPr>
              <a:t>Para viagens mais longas, o transporte público é uma alternativa aos automóveis. Aumentar o percentual de uso do transporte público leva ao aumento na taxa de ocupação de ônibus e trens, o que aumenta ainda mais a eficiência da mobilidade urbana.</a:t>
            </a:r>
          </a:p>
        </p:txBody>
      </p:sp>
      <p:sp>
        <p:nvSpPr>
          <p:cNvPr id="47" name="CaixaDeTexto 46"/>
          <p:cNvSpPr txBox="1"/>
          <p:nvPr/>
        </p:nvSpPr>
        <p:spPr>
          <a:xfrm>
            <a:off x="539750" y="5299527"/>
            <a:ext cx="4140200" cy="369332"/>
          </a:xfrm>
          <a:prstGeom prst="rect">
            <a:avLst/>
          </a:prstGeom>
          <a:noFill/>
        </p:spPr>
        <p:txBody>
          <a:bodyPr wrap="square" lIns="0" tIns="0" rIns="0" bIns="0" rtlCol="0" anchor="ctr">
            <a:spAutoFit/>
          </a:bodyPr>
          <a:lstStyle/>
          <a:p>
            <a:r>
              <a:rPr lang="pt-BR" sz="800" dirty="0">
                <a:solidFill>
                  <a:schemeClr val="tx1">
                    <a:lumMod val="65000"/>
                    <a:lumOff val="35000"/>
                  </a:schemeClr>
                </a:solidFill>
                <a:latin typeface="Montserrat"/>
              </a:rPr>
              <a:t>Fonte: GIZ. </a:t>
            </a:r>
            <a:r>
              <a:rPr lang="pt-BR" sz="800" b="1" dirty="0">
                <a:solidFill>
                  <a:schemeClr val="tx1">
                    <a:lumMod val="65000"/>
                    <a:lumOff val="35000"/>
                  </a:schemeClr>
                </a:solidFill>
                <a:latin typeface="Montserrat"/>
              </a:rPr>
              <a:t>Transporte urbano e eficiência energética-Módulo 5h. </a:t>
            </a:r>
            <a:r>
              <a:rPr lang="pt-BR" sz="800" dirty="0">
                <a:solidFill>
                  <a:schemeClr val="tx1">
                    <a:lumMod val="65000"/>
                    <a:lumOff val="35000"/>
                  </a:schemeClr>
                </a:solidFill>
                <a:latin typeface="Montserrat"/>
              </a:rPr>
              <a:t>Disponível em: GIZ_SUTP_SB5h_Urban-Transport-and-Energy-Efficiency_PT</a:t>
            </a:r>
          </a:p>
          <a:p>
            <a:pPr indent="510263"/>
            <a:endParaRPr lang="pt-BR" sz="800" dirty="0">
              <a:solidFill>
                <a:schemeClr val="tx1">
                  <a:lumMod val="65000"/>
                  <a:lumOff val="35000"/>
                </a:schemeClr>
              </a:solidFill>
              <a:latin typeface="Montserrat"/>
            </a:endParaRPr>
          </a:p>
        </p:txBody>
      </p:sp>
      <p:sp>
        <p:nvSpPr>
          <p:cNvPr id="4" name="Título 3"/>
          <p:cNvSpPr>
            <a:spLocks noGrp="1"/>
          </p:cNvSpPr>
          <p:nvPr>
            <p:ph type="title"/>
          </p:nvPr>
        </p:nvSpPr>
        <p:spPr>
          <a:xfrm>
            <a:off x="880632" y="388469"/>
            <a:ext cx="7230093" cy="545349"/>
          </a:xfrm>
        </p:spPr>
        <p:txBody>
          <a:bodyPr>
            <a:normAutofit fontScale="90000"/>
          </a:bodyPr>
          <a:lstStyle/>
          <a:p>
            <a:r>
              <a:rPr lang="pt-BR" b="1" dirty="0"/>
              <a:t>3.2 Reequilíbrio na divisão dos modos de transportes </a:t>
            </a:r>
          </a:p>
        </p:txBody>
      </p:sp>
      <p:sp>
        <p:nvSpPr>
          <p:cNvPr id="31" name="Retângulo 30"/>
          <p:cNvSpPr/>
          <p:nvPr/>
        </p:nvSpPr>
        <p:spPr>
          <a:xfrm>
            <a:off x="8112912" y="3999760"/>
            <a:ext cx="1067601" cy="123111"/>
          </a:xfrm>
          <a:prstGeom prst="rect">
            <a:avLst/>
          </a:prstGeom>
        </p:spPr>
        <p:txBody>
          <a:bodyPr wrap="none" lIns="0" tIns="0" rIns="0" bIns="0">
            <a:spAutoFit/>
          </a:bodyPr>
          <a:lstStyle/>
          <a:p>
            <a:pPr algn="r"/>
            <a:r>
              <a:rPr lang="pt-BR" sz="800" dirty="0">
                <a:solidFill>
                  <a:schemeClr val="tx1">
                    <a:lumMod val="65000"/>
                    <a:lumOff val="35000"/>
                  </a:schemeClr>
                </a:solidFill>
                <a:latin typeface="Montserrat"/>
              </a:rPr>
              <a:t>Fonte: Agência Brasília</a:t>
            </a:r>
          </a:p>
        </p:txBody>
      </p:sp>
      <p:sp>
        <p:nvSpPr>
          <p:cNvPr id="9" name="Retângulo 8"/>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1377710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1559694" y="1350963"/>
            <a:ext cx="6643734" cy="3933555"/>
            <a:chOff x="752566" y="1041889"/>
            <a:chExt cx="6252709" cy="3653182"/>
          </a:xfrm>
        </p:grpSpPr>
        <p:sp>
          <p:nvSpPr>
            <p:cNvPr id="12" name="Arredondar Retângulo em um Canto Diagonal 11"/>
            <p:cNvSpPr/>
            <p:nvPr/>
          </p:nvSpPr>
          <p:spPr>
            <a:xfrm>
              <a:off x="752566" y="1041889"/>
              <a:ext cx="1951064" cy="615518"/>
            </a:xfrm>
            <a:prstGeom prst="round2Diag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800" dirty="0">
                  <a:ln>
                    <a:solidFill>
                      <a:schemeClr val="bg1"/>
                    </a:solidFill>
                  </a:ln>
                  <a:solidFill>
                    <a:schemeClr val="bg1"/>
                  </a:solidFill>
                  <a:latin typeface="Montserrat"/>
                </a:rPr>
                <a:t>Evite / Reduza</a:t>
              </a:r>
            </a:p>
          </p:txBody>
        </p:sp>
        <p:sp>
          <p:nvSpPr>
            <p:cNvPr id="30" name="Arredondar Retângulo em um Canto Diagonal 29"/>
            <p:cNvSpPr/>
            <p:nvPr/>
          </p:nvSpPr>
          <p:spPr>
            <a:xfrm>
              <a:off x="2907247" y="1041889"/>
              <a:ext cx="1940362" cy="615518"/>
            </a:xfrm>
            <a:prstGeom prst="round2Diag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800" dirty="0">
                  <a:ln>
                    <a:solidFill>
                      <a:schemeClr val="bg1"/>
                    </a:solidFill>
                  </a:ln>
                  <a:solidFill>
                    <a:schemeClr val="bg1"/>
                  </a:solidFill>
                  <a:latin typeface="Montserrat"/>
                </a:rPr>
                <a:t>Mude</a:t>
              </a:r>
            </a:p>
          </p:txBody>
        </p:sp>
        <p:sp>
          <p:nvSpPr>
            <p:cNvPr id="31" name="Arredondar Retângulo em um Canto Diagonal 30"/>
            <p:cNvSpPr/>
            <p:nvPr/>
          </p:nvSpPr>
          <p:spPr>
            <a:xfrm>
              <a:off x="4985518" y="1041889"/>
              <a:ext cx="2019757" cy="615518"/>
            </a:xfrm>
            <a:prstGeom prst="round2Diag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800" dirty="0">
                  <a:ln>
                    <a:solidFill>
                      <a:schemeClr val="bg1"/>
                    </a:solidFill>
                  </a:ln>
                  <a:solidFill>
                    <a:schemeClr val="bg1"/>
                  </a:solidFill>
                  <a:latin typeface="Montserrat"/>
                </a:rPr>
                <a:t>Melhore</a:t>
              </a:r>
            </a:p>
          </p:txBody>
        </p:sp>
        <p:sp>
          <p:nvSpPr>
            <p:cNvPr id="32" name="Seta para a direita listrada 31"/>
            <p:cNvSpPr/>
            <p:nvPr/>
          </p:nvSpPr>
          <p:spPr>
            <a:xfrm rot="5400000">
              <a:off x="1443887" y="1727887"/>
              <a:ext cx="475628" cy="446581"/>
            </a:xfrm>
            <a:prstGeom prst="stripedRightArrow">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endParaRPr lang="pt-BR"/>
            </a:p>
          </p:txBody>
        </p:sp>
        <p:sp>
          <p:nvSpPr>
            <p:cNvPr id="33" name="Seta para a direita listrada 32"/>
            <p:cNvSpPr/>
            <p:nvPr/>
          </p:nvSpPr>
          <p:spPr>
            <a:xfrm rot="5400000">
              <a:off x="5790608" y="1727887"/>
              <a:ext cx="475628" cy="446581"/>
            </a:xfrm>
            <a:prstGeom prst="stripedRightArrow">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endParaRPr lang="pt-BR" dirty="0"/>
            </a:p>
          </p:txBody>
        </p:sp>
        <p:sp>
          <p:nvSpPr>
            <p:cNvPr id="34" name="Seta para a direita listrada 33"/>
            <p:cNvSpPr/>
            <p:nvPr/>
          </p:nvSpPr>
          <p:spPr>
            <a:xfrm rot="5400000">
              <a:off x="3576974" y="1727887"/>
              <a:ext cx="475628" cy="446581"/>
            </a:xfrm>
            <a:prstGeom prst="stripedRightArrow">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endParaRPr lang="pt-BR"/>
            </a:p>
          </p:txBody>
        </p:sp>
        <p:sp>
          <p:nvSpPr>
            <p:cNvPr id="39" name="Fluxograma: Processo 38"/>
            <p:cNvSpPr/>
            <p:nvPr/>
          </p:nvSpPr>
          <p:spPr>
            <a:xfrm>
              <a:off x="883972" y="2272925"/>
              <a:ext cx="1548000" cy="540000"/>
            </a:xfrm>
            <a:prstGeom prst="flowChartProcess">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400" b="1" dirty="0">
                  <a:solidFill>
                    <a:schemeClr val="bg1"/>
                  </a:solidFill>
                  <a:latin typeface="Montserrat"/>
                </a:rPr>
                <a:t>Eficiência sistêmica</a:t>
              </a:r>
            </a:p>
          </p:txBody>
        </p:sp>
        <p:sp>
          <p:nvSpPr>
            <p:cNvPr id="40" name="Fluxograma: Processo 39"/>
            <p:cNvSpPr/>
            <p:nvPr/>
          </p:nvSpPr>
          <p:spPr>
            <a:xfrm>
              <a:off x="5209690" y="2272925"/>
              <a:ext cx="1548147" cy="540000"/>
            </a:xfrm>
            <a:prstGeom prst="flowChartProcess">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400" b="1" dirty="0">
                  <a:solidFill>
                    <a:schemeClr val="bg1"/>
                  </a:solidFill>
                  <a:latin typeface="Montserrat"/>
                </a:rPr>
                <a:t>Eficiência veicular</a:t>
              </a:r>
            </a:p>
          </p:txBody>
        </p:sp>
        <p:sp>
          <p:nvSpPr>
            <p:cNvPr id="41" name="Fluxograma: Processo 40"/>
            <p:cNvSpPr/>
            <p:nvPr/>
          </p:nvSpPr>
          <p:spPr>
            <a:xfrm>
              <a:off x="3055600" y="2272925"/>
              <a:ext cx="1548147" cy="540000"/>
            </a:xfrm>
            <a:prstGeom prst="flowChartProcess">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000" rIns="73655" bIns="72000" rtlCol="0" anchor="ctr"/>
            <a:lstStyle/>
            <a:p>
              <a:pPr algn="ctr"/>
              <a:r>
                <a:rPr lang="pt-BR" sz="1400" b="1" dirty="0">
                  <a:solidFill>
                    <a:schemeClr val="bg1"/>
                  </a:solidFill>
                  <a:latin typeface="Montserrat"/>
                </a:rPr>
                <a:t>Eficiência das viagens</a:t>
              </a:r>
            </a:p>
          </p:txBody>
        </p:sp>
        <p:sp>
          <p:nvSpPr>
            <p:cNvPr id="42" name="Fluxograma: Processo 41"/>
            <p:cNvSpPr/>
            <p:nvPr/>
          </p:nvSpPr>
          <p:spPr>
            <a:xfrm>
              <a:off x="883973" y="2943998"/>
              <a:ext cx="1547974" cy="1751073"/>
            </a:xfrm>
            <a:prstGeom prst="flowChartProcess">
              <a:avLst/>
            </a:prstGeom>
            <a:solidFill>
              <a:srgbClr val="2781C0"/>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200" dirty="0">
                  <a:latin typeface="Montserrat"/>
                </a:rPr>
                <a:t>Planejar o espaço conforme seus usos e ocupações, a fim de reduzir as necessidades de deslocamento e o consumo de combustíveis fósseis.</a:t>
              </a:r>
            </a:p>
          </p:txBody>
        </p:sp>
        <p:sp>
          <p:nvSpPr>
            <p:cNvPr id="43" name="Fluxograma: Processo 42"/>
            <p:cNvSpPr/>
            <p:nvPr/>
          </p:nvSpPr>
          <p:spPr>
            <a:xfrm>
              <a:off x="3055600" y="2943998"/>
              <a:ext cx="1547974" cy="1751072"/>
            </a:xfrm>
            <a:prstGeom prst="flowChartProcess">
              <a:avLst/>
            </a:prstGeom>
            <a:solidFill>
              <a:srgbClr val="2781C0"/>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200" dirty="0">
                  <a:latin typeface="Montserrat"/>
                </a:rPr>
                <a:t>Preferir meios de transporte energeticamente mais eficientes, como por exemplo, o transporte público e  os transportes não motorizados.</a:t>
              </a:r>
            </a:p>
          </p:txBody>
        </p:sp>
        <p:sp>
          <p:nvSpPr>
            <p:cNvPr id="44" name="Fluxograma: Processo 43"/>
            <p:cNvSpPr/>
            <p:nvPr/>
          </p:nvSpPr>
          <p:spPr>
            <a:xfrm>
              <a:off x="5209690" y="2943998"/>
              <a:ext cx="1547974" cy="1751072"/>
            </a:xfrm>
            <a:prstGeom prst="flowChartProcess">
              <a:avLst/>
            </a:prstGeom>
            <a:solidFill>
              <a:srgbClr val="2781C0"/>
            </a:soli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rtlCol="0" anchor="ctr"/>
            <a:lstStyle/>
            <a:p>
              <a:pPr algn="ctr"/>
              <a:r>
                <a:rPr lang="pt-BR" sz="1200" dirty="0">
                  <a:latin typeface="Montserrat"/>
                </a:rPr>
                <a:t>Prover os veículos de tecnologias e combustíveis avançados que reduzam a quantidade de energia consumida a cada quilômetro percorrido.</a:t>
              </a:r>
            </a:p>
          </p:txBody>
        </p:sp>
      </p:grpSp>
      <p:sp>
        <p:nvSpPr>
          <p:cNvPr id="2" name="Título 1"/>
          <p:cNvSpPr>
            <a:spLocks noGrp="1"/>
          </p:cNvSpPr>
          <p:nvPr>
            <p:ph type="title"/>
          </p:nvPr>
        </p:nvSpPr>
        <p:spPr/>
        <p:txBody>
          <a:bodyPr>
            <a:normAutofit/>
          </a:bodyPr>
          <a:lstStyle/>
          <a:p>
            <a:r>
              <a:rPr lang="pt-BR" sz="1800" b="1" dirty="0"/>
              <a:t>3.2 Reequilíbrio na divisão dos modos de transportes</a:t>
            </a:r>
          </a:p>
        </p:txBody>
      </p:sp>
      <p:sp>
        <p:nvSpPr>
          <p:cNvPr id="37" name="Retângulo 36"/>
          <p:cNvSpPr/>
          <p:nvPr/>
        </p:nvSpPr>
        <p:spPr>
          <a:xfrm>
            <a:off x="1215427" y="5390816"/>
            <a:ext cx="6852846" cy="231412"/>
          </a:xfrm>
          <a:prstGeom prst="rect">
            <a:avLst/>
          </a:prstGeom>
        </p:spPr>
        <p:txBody>
          <a:bodyPr wrap="square" lIns="107253" tIns="53627" rIns="107253" bIns="53627">
            <a:spAutoFit/>
          </a:bodyPr>
          <a:lstStyle/>
          <a:p>
            <a:pPr algn="r"/>
            <a:r>
              <a:rPr lang="pt-BR" sz="800" dirty="0">
                <a:solidFill>
                  <a:schemeClr val="tx1">
                    <a:lumMod val="65000"/>
                    <a:lumOff val="35000"/>
                  </a:schemeClr>
                </a:solidFill>
                <a:latin typeface="Montserrat"/>
              </a:rPr>
              <a:t>Fonte: </a:t>
            </a:r>
            <a:r>
              <a:rPr lang="pt-BR" sz="800" b="1" dirty="0">
                <a:solidFill>
                  <a:schemeClr val="tx1">
                    <a:lumMod val="65000"/>
                    <a:lumOff val="35000"/>
                  </a:schemeClr>
                </a:solidFill>
                <a:latin typeface="Montserrat"/>
              </a:rPr>
              <a:t>GIZ_SUTP_SB5h_Urban-Transport-and-Energy-Efficiency_PT</a:t>
            </a:r>
          </a:p>
        </p:txBody>
      </p:sp>
      <p:sp>
        <p:nvSpPr>
          <p:cNvPr id="19" name="Retângulo 18"/>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2408497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39749" y="1350964"/>
            <a:ext cx="8640763" cy="20179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4" name="Tabela 23"/>
          <p:cNvGraphicFramePr>
            <a:graphicFrameLocks noGrp="1"/>
          </p:cNvGraphicFramePr>
          <p:nvPr>
            <p:extLst>
              <p:ext uri="{D42A27DB-BD31-4B8C-83A1-F6EECF244321}">
                <p14:modId xmlns:p14="http://schemas.microsoft.com/office/powerpoint/2010/main" val="1437467999"/>
              </p:ext>
            </p:extLst>
          </p:nvPr>
        </p:nvGraphicFramePr>
        <p:xfrm>
          <a:off x="539751" y="1935948"/>
          <a:ext cx="8640762" cy="3643338"/>
        </p:xfrm>
        <a:graphic>
          <a:graphicData uri="http://schemas.openxmlformats.org/drawingml/2006/table">
            <a:tbl>
              <a:tblPr firstRow="1" bandRow="1">
                <a:tableStyleId>{5C22544A-7EE6-4342-B048-85BDC9FD1C3A}</a:tableStyleId>
              </a:tblPr>
              <a:tblGrid>
                <a:gridCol w="1862234">
                  <a:extLst>
                    <a:ext uri="{9D8B030D-6E8A-4147-A177-3AD203B41FA5}">
                      <a16:colId xmlns:a16="http://schemas.microsoft.com/office/drawing/2014/main" val="20000"/>
                    </a:ext>
                  </a:extLst>
                </a:gridCol>
                <a:gridCol w="6778528">
                  <a:extLst>
                    <a:ext uri="{9D8B030D-6E8A-4147-A177-3AD203B41FA5}">
                      <a16:colId xmlns:a16="http://schemas.microsoft.com/office/drawing/2014/main" val="20001"/>
                    </a:ext>
                  </a:extLst>
                </a:gridCol>
              </a:tblGrid>
              <a:tr h="36433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chemeClr val="bg1"/>
                          </a:solidFill>
                          <a:latin typeface="Montserrat"/>
                        </a:rPr>
                        <a:t>Estratégias de planejamento de uso do </a:t>
                      </a:r>
                      <a:r>
                        <a:rPr lang="pt-BR" sz="1600" b="1" baseline="0" dirty="0">
                          <a:solidFill>
                            <a:schemeClr val="bg1"/>
                          </a:solidFill>
                          <a:latin typeface="Montserrat"/>
                        </a:rPr>
                        <a:t>solo</a:t>
                      </a:r>
                      <a:endParaRPr lang="pt-BR" sz="1600" b="1" dirty="0">
                        <a:solidFill>
                          <a:schemeClr val="bg1"/>
                        </a:solidFill>
                        <a:latin typeface="Montserrat"/>
                      </a:endParaRPr>
                    </a:p>
                    <a:p>
                      <a:endParaRPr lang="pt-BR" sz="1300" dirty="0">
                        <a:latin typeface="Montserrat"/>
                      </a:endParaRPr>
                    </a:p>
                  </a:txBody>
                  <a:tcPr marL="88218" marR="88218" marT="42005" marB="42005">
                    <a:solidFill>
                      <a:srgbClr val="006BB6"/>
                    </a:solidFill>
                  </a:tcPr>
                </a:tc>
                <a:tc>
                  <a:txBody>
                    <a:bodyPr/>
                    <a:lstStyle/>
                    <a:p>
                      <a:pPr marL="252000" lvl="1" algn="just">
                        <a:lnSpc>
                          <a:spcPct val="150000"/>
                        </a:lnSpc>
                        <a:buFont typeface="Arial" pitchFamily="34" charset="0"/>
                        <a:buChar char="•"/>
                      </a:pPr>
                      <a:r>
                        <a:rPr lang="pt-BR" sz="1100" dirty="0">
                          <a:solidFill>
                            <a:srgbClr val="FFEC01"/>
                          </a:solidFill>
                          <a:latin typeface="Montserrat"/>
                        </a:rPr>
                        <a:t>Adensamento das cidades: </a:t>
                      </a:r>
                      <a:r>
                        <a:rPr lang="pt-BR" sz="1100" b="0" dirty="0">
                          <a:solidFill>
                            <a:schemeClr val="bg1"/>
                          </a:solidFill>
                          <a:latin typeface="Montserrat"/>
                        </a:rPr>
                        <a:t>menores distâncias de deslocamentos e melhor eficiência do transporte público.</a:t>
                      </a:r>
                    </a:p>
                    <a:p>
                      <a:pPr marL="252000" lvl="1" algn="just">
                        <a:lnSpc>
                          <a:spcPct val="150000"/>
                        </a:lnSpc>
                        <a:buFont typeface="Arial" pitchFamily="34" charset="0"/>
                        <a:buChar char="•"/>
                      </a:pPr>
                      <a:r>
                        <a:rPr lang="pt-BR" sz="1100" dirty="0">
                          <a:solidFill>
                            <a:srgbClr val="FFEC01"/>
                          </a:solidFill>
                          <a:latin typeface="Montserrat"/>
                        </a:rPr>
                        <a:t>Uso misto da terra: </a:t>
                      </a:r>
                      <a:r>
                        <a:rPr lang="pt-BR" sz="1100" b="0" dirty="0">
                          <a:solidFill>
                            <a:schemeClr val="bg1"/>
                          </a:solidFill>
                          <a:latin typeface="Montserrat"/>
                        </a:rPr>
                        <a:t>proximidade entre residências, escritórios, lojas e serviços públicos</a:t>
                      </a:r>
                      <a:r>
                        <a:rPr lang="pt-BR" sz="1100" b="0" baseline="0" dirty="0">
                          <a:solidFill>
                            <a:schemeClr val="bg1"/>
                          </a:solidFill>
                          <a:latin typeface="Montserrat"/>
                        </a:rPr>
                        <a:t> para reduzir a distância dos deslocamentos.</a:t>
                      </a:r>
                      <a:endParaRPr lang="pt-BR" sz="1100" b="0" dirty="0">
                        <a:solidFill>
                          <a:schemeClr val="bg1"/>
                        </a:solidFill>
                        <a:latin typeface="Montserrat"/>
                      </a:endParaRPr>
                    </a:p>
                    <a:p>
                      <a:pPr marL="252000" lvl="1" algn="just">
                        <a:lnSpc>
                          <a:spcPct val="150000"/>
                        </a:lnSpc>
                        <a:buFont typeface="Arial" pitchFamily="34" charset="0"/>
                        <a:buChar char="•"/>
                      </a:pPr>
                      <a:r>
                        <a:rPr lang="pt-BR" sz="1100" dirty="0">
                          <a:solidFill>
                            <a:srgbClr val="FFEC01"/>
                          </a:solidFill>
                          <a:latin typeface="Montserrat"/>
                        </a:rPr>
                        <a:t>Desenvolvimento orientado para os eixos de transporte: </a:t>
                      </a:r>
                      <a:r>
                        <a:rPr lang="pt-BR" sz="1100" b="0" dirty="0">
                          <a:solidFill>
                            <a:schemeClr val="bg1"/>
                          </a:solidFill>
                          <a:latin typeface="Montserrat"/>
                        </a:rPr>
                        <a:t>disposição das áreas residenciais e comerciais em torno de corredores de transporte público e perto das estações.</a:t>
                      </a:r>
                    </a:p>
                    <a:p>
                      <a:pPr marL="252000" lvl="1" algn="just">
                        <a:lnSpc>
                          <a:spcPct val="150000"/>
                        </a:lnSpc>
                        <a:buFont typeface="Arial" pitchFamily="34" charset="0"/>
                        <a:buChar char="•"/>
                      </a:pPr>
                      <a:r>
                        <a:rPr lang="pt-BR" sz="1100" dirty="0">
                          <a:solidFill>
                            <a:srgbClr val="FFEC01"/>
                          </a:solidFill>
                          <a:latin typeface="Montserrat"/>
                        </a:rPr>
                        <a:t>Exigências para áreas de estacionamentos:  </a:t>
                      </a:r>
                      <a:r>
                        <a:rPr lang="pt-BR" sz="1100" b="0" dirty="0">
                          <a:solidFill>
                            <a:schemeClr val="bg1"/>
                          </a:solidFill>
                          <a:latin typeface="Montserrat"/>
                        </a:rPr>
                        <a:t>revisão dos critérios que permitem a implantação de estacionamentos em área públicas, com o objetivo de dificultar a implantação destes; </a:t>
                      </a:r>
                      <a:r>
                        <a:rPr lang="pt-BR" sz="1100" b="0" baseline="0" dirty="0">
                          <a:solidFill>
                            <a:schemeClr val="bg1"/>
                          </a:solidFill>
                          <a:latin typeface="Montserrat"/>
                        </a:rPr>
                        <a:t>exigências mais rígidas para autorização na ampliação dos estacionamentos existentes; </a:t>
                      </a:r>
                      <a:r>
                        <a:rPr lang="pt-BR" sz="1100" b="0" dirty="0">
                          <a:solidFill>
                            <a:schemeClr val="bg1"/>
                          </a:solidFill>
                          <a:latin typeface="Montserrat"/>
                        </a:rPr>
                        <a:t>limitação do número de vagas em novas áreas comerciais e residenciais.</a:t>
                      </a:r>
                      <a:r>
                        <a:rPr lang="pt-BR" sz="1100" b="0" baseline="0" dirty="0">
                          <a:solidFill>
                            <a:schemeClr val="bg1"/>
                          </a:solidFill>
                          <a:latin typeface="Montserrat"/>
                        </a:rPr>
                        <a:t> </a:t>
                      </a:r>
                    </a:p>
                  </a:txBody>
                  <a:tcPr marL="180000" marR="180000" marT="180000" marB="180000">
                    <a:solidFill>
                      <a:srgbClr val="006BB6"/>
                    </a:solidFill>
                  </a:tcPr>
                </a:tc>
                <a:extLst>
                  <a:ext uri="{0D108BD9-81ED-4DB2-BD59-A6C34878D82A}">
                    <a16:rowId xmlns:a16="http://schemas.microsoft.com/office/drawing/2014/main" val="10000"/>
                  </a:ext>
                </a:extLst>
              </a:tr>
            </a:tbl>
          </a:graphicData>
        </a:graphic>
      </p:graphicFrame>
      <p:sp>
        <p:nvSpPr>
          <p:cNvPr id="2" name="Título 1"/>
          <p:cNvSpPr>
            <a:spLocks noGrp="1"/>
          </p:cNvSpPr>
          <p:nvPr>
            <p:ph type="title"/>
          </p:nvPr>
        </p:nvSpPr>
        <p:spPr/>
        <p:txBody>
          <a:bodyPr>
            <a:normAutofit fontScale="90000"/>
          </a:bodyPr>
          <a:lstStyle/>
          <a:p>
            <a:r>
              <a:rPr lang="pt-BR" b="1" dirty="0"/>
              <a:t>3.2 Reequilíbrio na divisão dos modos de transportes</a:t>
            </a:r>
          </a:p>
        </p:txBody>
      </p:sp>
      <p:sp>
        <p:nvSpPr>
          <p:cNvPr id="29" name="CaixaDeTexto 28"/>
          <p:cNvSpPr txBox="1"/>
          <p:nvPr/>
        </p:nvSpPr>
        <p:spPr>
          <a:xfrm>
            <a:off x="880632" y="3989549"/>
            <a:ext cx="1302624" cy="738664"/>
          </a:xfrm>
          <a:prstGeom prst="rect">
            <a:avLst/>
          </a:prstGeom>
          <a:solidFill>
            <a:schemeClr val="bg1">
              <a:alpha val="50000"/>
            </a:schemeClr>
          </a:solidFill>
          <a:ln w="28575">
            <a:solidFill>
              <a:srgbClr val="006BB6"/>
            </a:solidFill>
            <a:prstDash val="sysDot"/>
          </a:ln>
        </p:spPr>
        <p:txBody>
          <a:bodyPr wrap="square" rtlCol="0">
            <a:spAutoFit/>
          </a:bodyPr>
          <a:lstStyle/>
          <a:p>
            <a:pPr algn="ctr"/>
            <a:r>
              <a:rPr lang="pt-BR" sz="1400" i="1" dirty="0">
                <a:latin typeface="Montserrat"/>
              </a:rPr>
              <a:t>Incorporar na revisão do PDOT</a:t>
            </a:r>
          </a:p>
        </p:txBody>
      </p:sp>
      <p:sp>
        <p:nvSpPr>
          <p:cNvPr id="30" name="CaixaDeTexto 29"/>
          <p:cNvSpPr txBox="1"/>
          <p:nvPr/>
        </p:nvSpPr>
        <p:spPr>
          <a:xfrm>
            <a:off x="539750" y="1350963"/>
            <a:ext cx="8640763" cy="169277"/>
          </a:xfrm>
          <a:prstGeom prst="rect">
            <a:avLst/>
          </a:prstGeom>
          <a:noFill/>
        </p:spPr>
        <p:txBody>
          <a:bodyPr wrap="square" lIns="0" tIns="0" rIns="0" bIns="0" rtlCol="0" anchor="t">
            <a:spAutoFit/>
          </a:bodyPr>
          <a:lstStyle/>
          <a:p>
            <a:pPr indent="457200" algn="just"/>
            <a:r>
              <a:rPr lang="pt-BR" sz="1100" kern="0" spc="-80" dirty="0">
                <a:solidFill>
                  <a:schemeClr val="tx1">
                    <a:lumMod val="65000"/>
                    <a:lumOff val="35000"/>
                  </a:schemeClr>
                </a:solidFill>
                <a:latin typeface="Montserrat"/>
              </a:rPr>
              <a:t>Para o  reequilíbrio da divisão modal, são propostas as seguintes estratégias de estímulo ao transporte público, </a:t>
            </a:r>
            <a:r>
              <a:rPr lang="pt-BR" sz="1100" kern="0" spc="-80" dirty="0" err="1">
                <a:solidFill>
                  <a:schemeClr val="tx1">
                    <a:lumMod val="65000"/>
                    <a:lumOff val="35000"/>
                  </a:schemeClr>
                </a:solidFill>
                <a:latin typeface="Montserrat"/>
              </a:rPr>
              <a:t>cicloviário</a:t>
            </a:r>
            <a:r>
              <a:rPr lang="pt-BR" sz="1100" kern="0" spc="-80" dirty="0">
                <a:solidFill>
                  <a:schemeClr val="tx1">
                    <a:lumMod val="65000"/>
                    <a:lumOff val="35000"/>
                  </a:schemeClr>
                </a:solidFill>
                <a:latin typeface="Montserrat"/>
              </a:rPr>
              <a:t> e a pé.</a:t>
            </a:r>
          </a:p>
        </p:txBody>
      </p:sp>
      <p:sp>
        <p:nvSpPr>
          <p:cNvPr id="8" name="Retângulo 7"/>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263911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2" y="0"/>
            <a:ext cx="9720263" cy="6327789"/>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reeform: Shape 26">
            <a:extLst>
              <a:ext uri="{FF2B5EF4-FFF2-40B4-BE49-F238E27FC236}">
                <a16:creationId xmlns:a16="http://schemas.microsoft.com/office/drawing/2014/main" id="{6483D994-CC66-484D-9D46-622BF6B46880}"/>
              </a:ext>
            </a:extLst>
          </p:cNvPr>
          <p:cNvSpPr/>
          <p:nvPr/>
        </p:nvSpPr>
        <p:spPr>
          <a:xfrm>
            <a:off x="1788297" y="0"/>
            <a:ext cx="7920990" cy="6327789"/>
          </a:xfrm>
          <a:custGeom>
            <a:avLst/>
            <a:gdLst>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990773 w 9250379"/>
              <a:gd name="connsiteY5" fmla="*/ 6858000 h 6858000"/>
              <a:gd name="connsiteX6" fmla="*/ 2643597 w 9250379"/>
              <a:gd name="connsiteY6" fmla="*/ 6858000 h 6858000"/>
              <a:gd name="connsiteX7" fmla="*/ 0 w 9250379"/>
              <a:gd name="connsiteY7" fmla="*/ 6858000 h 6858000"/>
              <a:gd name="connsiteX8" fmla="*/ 4038675 w 9250379"/>
              <a:gd name="connsiteY8" fmla="*/ 0 h 6858000"/>
              <a:gd name="connsiteX9" fmla="*/ 4125929 w 9250379"/>
              <a:gd name="connsiteY9"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643597 w 9250379"/>
              <a:gd name="connsiteY5" fmla="*/ 6858000 h 6858000"/>
              <a:gd name="connsiteX6" fmla="*/ 0 w 9250379"/>
              <a:gd name="connsiteY6" fmla="*/ 6858000 h 6858000"/>
              <a:gd name="connsiteX7" fmla="*/ 4038675 w 9250379"/>
              <a:gd name="connsiteY7" fmla="*/ 0 h 6858000"/>
              <a:gd name="connsiteX8" fmla="*/ 4125929 w 9250379"/>
              <a:gd name="connsiteY8"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0 w 9250379"/>
              <a:gd name="connsiteY5" fmla="*/ 6858000 h 6858000"/>
              <a:gd name="connsiteX6" fmla="*/ 4038675 w 9250379"/>
              <a:gd name="connsiteY6" fmla="*/ 0 h 6858000"/>
              <a:gd name="connsiteX7" fmla="*/ 4125929 w 9250379"/>
              <a:gd name="connsiteY7"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6" fmla="*/ 4125929 w 9250379"/>
              <a:gd name="connsiteY6" fmla="*/ 0 h 6858000"/>
              <a:gd name="connsiteX0" fmla="*/ 4038675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0" fmla="*/ 4038675 w 9250379"/>
              <a:gd name="connsiteY0" fmla="*/ 0 h 6858000"/>
              <a:gd name="connsiteX1" fmla="*/ 9250379 w 9250379"/>
              <a:gd name="connsiteY1" fmla="*/ 0 h 6858000"/>
              <a:gd name="connsiteX2" fmla="*/ 9250379 w 9250379"/>
              <a:gd name="connsiteY2" fmla="*/ 6858000 h 6858000"/>
              <a:gd name="connsiteX3" fmla="*/ 0 w 9250379"/>
              <a:gd name="connsiteY3" fmla="*/ 6858000 h 6858000"/>
              <a:gd name="connsiteX4" fmla="*/ 4038675 w 9250379"/>
              <a:gd name="connsiteY4" fmla="*/ 0 h 6858000"/>
              <a:gd name="connsiteX0" fmla="*/ 3533850 w 9250379"/>
              <a:gd name="connsiteY0" fmla="*/ 9525 h 6858000"/>
              <a:gd name="connsiteX1" fmla="*/ 9250379 w 9250379"/>
              <a:gd name="connsiteY1" fmla="*/ 0 h 6858000"/>
              <a:gd name="connsiteX2" fmla="*/ 9250379 w 9250379"/>
              <a:gd name="connsiteY2" fmla="*/ 6858000 h 6858000"/>
              <a:gd name="connsiteX3" fmla="*/ 0 w 9250379"/>
              <a:gd name="connsiteY3" fmla="*/ 6858000 h 6858000"/>
              <a:gd name="connsiteX4" fmla="*/ 3533850 w 9250379"/>
              <a:gd name="connsiteY4" fmla="*/ 9525 h 6858000"/>
              <a:gd name="connsiteX0" fmla="*/ 3543375 w 9250379"/>
              <a:gd name="connsiteY0" fmla="*/ 0 h 6867525"/>
              <a:gd name="connsiteX1" fmla="*/ 9250379 w 9250379"/>
              <a:gd name="connsiteY1" fmla="*/ 9525 h 6867525"/>
              <a:gd name="connsiteX2" fmla="*/ 9250379 w 9250379"/>
              <a:gd name="connsiteY2" fmla="*/ 6867525 h 6867525"/>
              <a:gd name="connsiteX3" fmla="*/ 0 w 9250379"/>
              <a:gd name="connsiteY3" fmla="*/ 6867525 h 6867525"/>
              <a:gd name="connsiteX4" fmla="*/ 3543375 w 9250379"/>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379" h="6867525">
                <a:moveTo>
                  <a:pt x="3543375" y="0"/>
                </a:moveTo>
                <a:lnTo>
                  <a:pt x="9250379" y="9525"/>
                </a:lnTo>
                <a:lnTo>
                  <a:pt x="9250379" y="6867525"/>
                </a:lnTo>
                <a:lnTo>
                  <a:pt x="0" y="6867525"/>
                </a:lnTo>
                <a:lnTo>
                  <a:pt x="354337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9">
            <a:extLst>
              <a:ext uri="{FF2B5EF4-FFF2-40B4-BE49-F238E27FC236}">
                <a16:creationId xmlns:a16="http://schemas.microsoft.com/office/drawing/2014/main" id="{CD748DC3-7325-4527-BB52-978F1D02BE26}"/>
              </a:ext>
            </a:extLst>
          </p:cNvPr>
          <p:cNvSpPr/>
          <p:nvPr/>
        </p:nvSpPr>
        <p:spPr>
          <a:xfrm>
            <a:off x="1551623" y="-803"/>
            <a:ext cx="3192822" cy="6319013"/>
          </a:xfrm>
          <a:prstGeom prst="parallelogram">
            <a:avLst>
              <a:gd name="adj" fmla="val 9641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ixaDeTexto 19"/>
          <p:cNvSpPr txBox="1"/>
          <p:nvPr/>
        </p:nvSpPr>
        <p:spPr>
          <a:xfrm>
            <a:off x="7509195" y="3369093"/>
            <a:ext cx="1092154" cy="276999"/>
          </a:xfrm>
          <a:prstGeom prst="rect">
            <a:avLst/>
          </a:prstGeom>
          <a:noFill/>
        </p:spPr>
        <p:txBody>
          <a:bodyPr wrap="square" rtlCol="0">
            <a:spAutoFit/>
          </a:bodyPr>
          <a:lstStyle/>
          <a:p>
            <a:pPr marL="252832" indent="-252832" algn="r">
              <a:spcAft>
                <a:spcPts val="660"/>
              </a:spcAft>
            </a:pPr>
            <a:endParaRPr lang="pt-BR" sz="1200" dirty="0">
              <a:solidFill>
                <a:srgbClr val="C00000"/>
              </a:solidFill>
              <a:latin typeface="Montserrat"/>
            </a:endParaRPr>
          </a:p>
        </p:txBody>
      </p:sp>
      <p:graphicFrame>
        <p:nvGraphicFramePr>
          <p:cNvPr id="3" name="Tabela 2"/>
          <p:cNvGraphicFramePr>
            <a:graphicFrameLocks noGrp="1"/>
          </p:cNvGraphicFramePr>
          <p:nvPr>
            <p:extLst>
              <p:ext uri="{D42A27DB-BD31-4B8C-83A1-F6EECF244321}">
                <p14:modId xmlns:p14="http://schemas.microsoft.com/office/powerpoint/2010/main" val="1794630110"/>
              </p:ext>
            </p:extLst>
          </p:nvPr>
        </p:nvGraphicFramePr>
        <p:xfrm>
          <a:off x="1502545" y="1308550"/>
          <a:ext cx="8097164" cy="4199298"/>
        </p:xfrm>
        <a:graphic>
          <a:graphicData uri="http://schemas.openxmlformats.org/drawingml/2006/table">
            <a:tbl>
              <a:tblPr firstRow="1" bandRow="1">
                <a:tableStyleId>{2D5ABB26-0587-4C30-8999-92F81FD0307C}</a:tableStyleId>
              </a:tblPr>
              <a:tblGrid>
                <a:gridCol w="7377074">
                  <a:extLst>
                    <a:ext uri="{9D8B030D-6E8A-4147-A177-3AD203B41FA5}">
                      <a16:colId xmlns:a16="http://schemas.microsoft.com/office/drawing/2014/main" val="1565067767"/>
                    </a:ext>
                  </a:extLst>
                </a:gridCol>
                <a:gridCol w="720090">
                  <a:extLst>
                    <a:ext uri="{9D8B030D-6E8A-4147-A177-3AD203B41FA5}">
                      <a16:colId xmlns:a16="http://schemas.microsoft.com/office/drawing/2014/main" val="2511947929"/>
                    </a:ext>
                  </a:extLst>
                </a:gridCol>
              </a:tblGrid>
              <a:tr h="328002">
                <a:tc>
                  <a:txBody>
                    <a:bodyPr/>
                    <a:lstStyle/>
                    <a:p>
                      <a:pPr marL="114300" indent="-342900" algn="r" defTabSz="814239" rtl="0" eaLnBrk="1" latinLnBrk="0" hangingPunct="1">
                        <a:lnSpc>
                          <a:spcPct val="100000"/>
                        </a:lnSpc>
                        <a:buFont typeface="+mj-lt"/>
                        <a:buAutoNum type="arabicPeriod" startAt="2"/>
                      </a:pPr>
                      <a:r>
                        <a:rPr lang="pt-BR" sz="1200" b="1" i="1" kern="1200" dirty="0">
                          <a:solidFill>
                            <a:srgbClr val="FFEC01"/>
                          </a:solidFill>
                          <a:latin typeface="Montserrat"/>
                          <a:ea typeface="+mn-ea"/>
                          <a:cs typeface="+mn-cs"/>
                        </a:rPr>
                        <a:t>CONTEXTO DA MOBILIDADE ATIVA NO DF</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24</a:t>
                      </a:r>
                    </a:p>
                  </a:txBody>
                  <a:tcPr/>
                </a:tc>
                <a:extLst>
                  <a:ext uri="{0D108BD9-81ED-4DB2-BD59-A6C34878D82A}">
                    <a16:rowId xmlns:a16="http://schemas.microsoft.com/office/drawing/2014/main" val="3746711095"/>
                  </a:ext>
                </a:extLst>
              </a:tr>
              <a:tr h="322608">
                <a:tc>
                  <a:txBody>
                    <a:bodyPr/>
                    <a:lstStyle/>
                    <a:p>
                      <a:pPr marL="174625" lvl="2" indent="3175" algn="r" defTabSz="814239" rtl="0" eaLnBrk="1" latinLnBrk="0" hangingPunct="1">
                        <a:lnSpc>
                          <a:spcPct val="100000"/>
                        </a:lnSpc>
                        <a:buFont typeface="+mj-lt"/>
                        <a:buAutoNum type="arabicPeriod" startAt="2"/>
                      </a:pPr>
                      <a:r>
                        <a:rPr lang="pt-BR" sz="1200" b="0" kern="1200" dirty="0">
                          <a:solidFill>
                            <a:schemeClr val="bg1"/>
                          </a:solidFill>
                          <a:latin typeface="Montserrat"/>
                          <a:ea typeface="+mn-ea"/>
                          <a:cs typeface="+mn-cs"/>
                        </a:rPr>
                        <a:t>1 Geografia do Distrito Federal</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25</a:t>
                      </a:r>
                    </a:p>
                  </a:txBody>
                  <a:tcPr/>
                </a:tc>
                <a:extLst>
                  <a:ext uri="{0D108BD9-81ED-4DB2-BD59-A6C34878D82A}">
                    <a16:rowId xmlns:a16="http://schemas.microsoft.com/office/drawing/2014/main" val="3043525963"/>
                  </a:ext>
                </a:extLst>
              </a:tr>
              <a:tr h="322608">
                <a:tc>
                  <a:txBody>
                    <a:bodyPr/>
                    <a:lstStyle/>
                    <a:p>
                      <a:pPr marL="174625" lvl="2" indent="3175" algn="r" defTabSz="814239" rtl="0" eaLnBrk="1" latinLnBrk="0" hangingPunct="1">
                        <a:lnSpc>
                          <a:spcPct val="100000"/>
                        </a:lnSpc>
                        <a:buFont typeface="+mj-lt"/>
                        <a:buAutoNum type="arabicPeriod" startAt="2"/>
                      </a:pPr>
                      <a:r>
                        <a:rPr lang="pt-BR" sz="1200" b="0" kern="1200" dirty="0">
                          <a:solidFill>
                            <a:schemeClr val="bg1"/>
                          </a:solidFill>
                          <a:latin typeface="Montserrat"/>
                          <a:ea typeface="+mn-ea"/>
                          <a:cs typeface="+mn-cs"/>
                        </a:rPr>
                        <a:t>2 Quem são os pedestres e ciclistas no DF</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33</a:t>
                      </a:r>
                    </a:p>
                  </a:txBody>
                  <a:tcPr/>
                </a:tc>
                <a:extLst>
                  <a:ext uri="{0D108BD9-81ED-4DB2-BD59-A6C34878D82A}">
                    <a16:rowId xmlns:a16="http://schemas.microsoft.com/office/drawing/2014/main" val="3377290353"/>
                  </a:ext>
                </a:extLst>
              </a:tr>
              <a:tr h="322608">
                <a:tc>
                  <a:txBody>
                    <a:bodyPr/>
                    <a:lstStyle/>
                    <a:p>
                      <a:pPr marL="407119" lvl="2" indent="-228600" algn="r" defTabSz="814239" rtl="0" eaLnBrk="1" latinLnBrk="0" hangingPunct="1">
                        <a:lnSpc>
                          <a:spcPct val="100000"/>
                        </a:lnSpc>
                        <a:buFont typeface="+mj-lt"/>
                        <a:buAutoNum type="arabicPeriod" startAt="2"/>
                      </a:pPr>
                      <a:endParaRPr lang="pt-BR" sz="1200" b="0" kern="1200" dirty="0">
                        <a:solidFill>
                          <a:schemeClr val="bg1"/>
                        </a:solidFill>
                        <a:latin typeface="Montserrat"/>
                        <a:ea typeface="+mn-ea"/>
                        <a:cs typeface="+mn-cs"/>
                      </a:endParaRP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endParaRPr lang="pt-BR" sz="1200" b="1" kern="1200" dirty="0">
                        <a:solidFill>
                          <a:srgbClr val="FFEC01"/>
                        </a:solidFill>
                        <a:latin typeface="Montserrat"/>
                        <a:ea typeface="+mn-ea"/>
                        <a:cs typeface="+mn-cs"/>
                      </a:endParaRPr>
                    </a:p>
                  </a:txBody>
                  <a:tcPr/>
                </a:tc>
                <a:extLst>
                  <a:ext uri="{0D108BD9-81ED-4DB2-BD59-A6C34878D82A}">
                    <a16:rowId xmlns:a16="http://schemas.microsoft.com/office/drawing/2014/main" val="1378238854"/>
                  </a:ext>
                </a:extLst>
              </a:tr>
              <a:tr h="322608">
                <a:tc>
                  <a:txBody>
                    <a:bodyPr/>
                    <a:lstStyle/>
                    <a:p>
                      <a:pPr marL="0" marR="0" lvl="1" indent="-228600" algn="r" defTabSz="814239" rtl="0" eaLnBrk="1" fontAlgn="auto" latinLnBrk="0" hangingPunct="1">
                        <a:lnSpc>
                          <a:spcPct val="100000"/>
                        </a:lnSpc>
                        <a:spcBef>
                          <a:spcPts val="0"/>
                        </a:spcBef>
                        <a:spcAft>
                          <a:spcPts val="0"/>
                        </a:spcAft>
                        <a:buClrTx/>
                        <a:buSzTx/>
                        <a:buFont typeface="+mj-lt"/>
                        <a:buNone/>
                        <a:tabLst/>
                        <a:defRPr/>
                      </a:pPr>
                      <a:r>
                        <a:rPr lang="pt-BR" sz="1200" b="1" i="1" kern="1200" dirty="0">
                          <a:solidFill>
                            <a:srgbClr val="FFEC01"/>
                          </a:solidFill>
                          <a:latin typeface="Montserrat"/>
                          <a:ea typeface="+mn-ea"/>
                          <a:cs typeface="+mn-cs"/>
                        </a:rPr>
                        <a:t>3. PROMOVENDO A MOBILIDADE ATIVA NO DF </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47</a:t>
                      </a:r>
                    </a:p>
                  </a:txBody>
                  <a:tcPr/>
                </a:tc>
                <a:extLst>
                  <a:ext uri="{0D108BD9-81ED-4DB2-BD59-A6C34878D82A}">
                    <a16:rowId xmlns:a16="http://schemas.microsoft.com/office/drawing/2014/main" val="2076943645"/>
                  </a:ext>
                </a:extLst>
              </a:tr>
              <a:tr h="322608">
                <a:tc>
                  <a:txBody>
                    <a:bodyPr/>
                    <a:lstStyle/>
                    <a:p>
                      <a:pPr marL="178519" lvl="2" indent="0" algn="r" defTabSz="814239" rtl="0" eaLnBrk="1" latinLnBrk="0" hangingPunct="1">
                        <a:lnSpc>
                          <a:spcPct val="100000"/>
                        </a:lnSpc>
                        <a:buFont typeface="+mj-lt"/>
                        <a:buNone/>
                      </a:pPr>
                      <a:r>
                        <a:rPr lang="pt-BR" sz="1200" b="0" kern="1200" dirty="0">
                          <a:solidFill>
                            <a:schemeClr val="bg1"/>
                          </a:solidFill>
                          <a:latin typeface="Montserrat"/>
                          <a:ea typeface="+mn-ea"/>
                          <a:cs typeface="+mn-cs"/>
                        </a:rPr>
                        <a:t>3.1 Como a cidade afeta a mobilidade ativa </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48</a:t>
                      </a:r>
                    </a:p>
                  </a:txBody>
                  <a:tcPr/>
                </a:tc>
                <a:extLst>
                  <a:ext uri="{0D108BD9-81ED-4DB2-BD59-A6C34878D82A}">
                    <a16:rowId xmlns:a16="http://schemas.microsoft.com/office/drawing/2014/main" val="1905912430"/>
                  </a:ext>
                </a:extLst>
              </a:tr>
              <a:tr h="322608">
                <a:tc>
                  <a:txBody>
                    <a:bodyPr/>
                    <a:lstStyle/>
                    <a:p>
                      <a:pPr marL="178519" lvl="2" indent="0" algn="r" defTabSz="814239" rtl="0" eaLnBrk="1" latinLnBrk="0" hangingPunct="1">
                        <a:lnSpc>
                          <a:spcPct val="100000"/>
                        </a:lnSpc>
                        <a:buFont typeface="+mj-lt"/>
                        <a:buNone/>
                      </a:pPr>
                      <a:r>
                        <a:rPr lang="pt-BR" sz="1200" b="0" kern="1200" dirty="0">
                          <a:solidFill>
                            <a:schemeClr val="bg1"/>
                          </a:solidFill>
                          <a:latin typeface="Montserrat"/>
                          <a:ea typeface="+mn-ea"/>
                          <a:cs typeface="+mn-cs"/>
                        </a:rPr>
                        <a:t>3.2 Reequilíbrio na divisão dos modos de transportes</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55</a:t>
                      </a:r>
                    </a:p>
                  </a:txBody>
                  <a:tcPr/>
                </a:tc>
                <a:extLst>
                  <a:ext uri="{0D108BD9-81ED-4DB2-BD59-A6C34878D82A}">
                    <a16:rowId xmlns:a16="http://schemas.microsoft.com/office/drawing/2014/main" val="1039005589"/>
                  </a:ext>
                </a:extLst>
              </a:tr>
              <a:tr h="322608">
                <a:tc>
                  <a:txBody>
                    <a:bodyPr/>
                    <a:lstStyle/>
                    <a:p>
                      <a:pPr marL="178519" lvl="2" indent="0" algn="r" defTabSz="814239" rtl="0" eaLnBrk="1" latinLnBrk="0" hangingPunct="1">
                        <a:lnSpc>
                          <a:spcPct val="100000"/>
                        </a:lnSpc>
                        <a:buFont typeface="+mj-lt"/>
                        <a:buNone/>
                      </a:pPr>
                      <a:r>
                        <a:rPr lang="pt-BR" sz="1200" b="0" kern="1200" dirty="0">
                          <a:solidFill>
                            <a:schemeClr val="bg1"/>
                          </a:solidFill>
                          <a:latin typeface="Montserrat"/>
                          <a:ea typeface="+mn-ea"/>
                          <a:cs typeface="+mn-cs"/>
                        </a:rPr>
                        <a:t>3.3 Aumentando a segurança das ruas e dos espaços públicos</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64</a:t>
                      </a:r>
                    </a:p>
                  </a:txBody>
                  <a:tcPr/>
                </a:tc>
                <a:extLst>
                  <a:ext uri="{0D108BD9-81ED-4DB2-BD59-A6C34878D82A}">
                    <a16:rowId xmlns:a16="http://schemas.microsoft.com/office/drawing/2014/main" val="2198482545"/>
                  </a:ext>
                </a:extLst>
              </a:tr>
              <a:tr h="322608">
                <a:tc>
                  <a:txBody>
                    <a:bodyPr/>
                    <a:lstStyle/>
                    <a:p>
                      <a:pPr marL="178519" lvl="2" indent="0" algn="r" defTabSz="814239" rtl="0" eaLnBrk="1" latinLnBrk="0" hangingPunct="1">
                        <a:lnSpc>
                          <a:spcPct val="100000"/>
                        </a:lnSpc>
                        <a:buFont typeface="+mj-lt"/>
                        <a:buNone/>
                      </a:pPr>
                      <a:r>
                        <a:rPr lang="pt-BR" sz="1200" b="0" kern="1200" dirty="0">
                          <a:solidFill>
                            <a:schemeClr val="bg1"/>
                          </a:solidFill>
                          <a:latin typeface="Montserrat"/>
                          <a:ea typeface="+mn-ea"/>
                          <a:cs typeface="+mn-cs"/>
                        </a:rPr>
                        <a:t>3.4 Construindo ruas completas </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82</a:t>
                      </a:r>
                    </a:p>
                  </a:txBody>
                  <a:tcPr/>
                </a:tc>
                <a:extLst>
                  <a:ext uri="{0D108BD9-81ED-4DB2-BD59-A6C34878D82A}">
                    <a16:rowId xmlns:a16="http://schemas.microsoft.com/office/drawing/2014/main" val="2303290993"/>
                  </a:ext>
                </a:extLst>
              </a:tr>
              <a:tr h="322608">
                <a:tc>
                  <a:txBody>
                    <a:bodyPr/>
                    <a:lstStyle/>
                    <a:p>
                      <a:pPr marL="178519" lvl="2" indent="0" algn="r" defTabSz="814239" rtl="0" eaLnBrk="1" latinLnBrk="0" hangingPunct="1">
                        <a:lnSpc>
                          <a:spcPct val="100000"/>
                        </a:lnSpc>
                        <a:buFont typeface="+mj-lt"/>
                        <a:buNone/>
                      </a:pPr>
                      <a:endParaRPr lang="pt-BR" sz="1200" b="0" kern="1200" dirty="0">
                        <a:solidFill>
                          <a:schemeClr val="bg1"/>
                        </a:solidFill>
                        <a:latin typeface="Montserrat"/>
                        <a:ea typeface="+mn-ea"/>
                        <a:cs typeface="+mn-cs"/>
                      </a:endParaRP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endParaRPr lang="pt-BR" sz="1200" b="1" kern="1200" dirty="0">
                        <a:solidFill>
                          <a:srgbClr val="FFEC01"/>
                        </a:solidFill>
                        <a:latin typeface="Montserrat"/>
                        <a:ea typeface="+mn-ea"/>
                        <a:cs typeface="+mn-cs"/>
                      </a:endParaRPr>
                    </a:p>
                  </a:txBody>
                  <a:tcPr/>
                </a:tc>
                <a:extLst>
                  <a:ext uri="{0D108BD9-81ED-4DB2-BD59-A6C34878D82A}">
                    <a16:rowId xmlns:a16="http://schemas.microsoft.com/office/drawing/2014/main" val="1303809186"/>
                  </a:ext>
                </a:extLst>
              </a:tr>
              <a:tr h="322608">
                <a:tc>
                  <a:txBody>
                    <a:bodyPr/>
                    <a:lstStyle/>
                    <a:p>
                      <a:pPr marL="178519" lvl="2" indent="0" algn="r" defTabSz="814239" rtl="0" eaLnBrk="1" latinLnBrk="0" hangingPunct="1">
                        <a:lnSpc>
                          <a:spcPct val="100000"/>
                        </a:lnSpc>
                        <a:buFont typeface="+mj-lt"/>
                        <a:buNone/>
                      </a:pPr>
                      <a:r>
                        <a:rPr lang="pt-BR" sz="1200" b="1" i="1" kern="1200" dirty="0">
                          <a:solidFill>
                            <a:srgbClr val="FFEC01"/>
                          </a:solidFill>
                          <a:latin typeface="Montserrat"/>
                          <a:ea typeface="+mn-ea"/>
                          <a:cs typeface="+mn-cs"/>
                        </a:rPr>
                        <a:t>ANEXOS</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85</a:t>
                      </a:r>
                    </a:p>
                  </a:txBody>
                  <a:tcPr/>
                </a:tc>
                <a:extLst>
                  <a:ext uri="{0D108BD9-81ED-4DB2-BD59-A6C34878D82A}">
                    <a16:rowId xmlns:a16="http://schemas.microsoft.com/office/drawing/2014/main" val="2690244461"/>
                  </a:ext>
                </a:extLst>
              </a:tr>
              <a:tr h="322608">
                <a:tc>
                  <a:txBody>
                    <a:bodyPr/>
                    <a:lstStyle/>
                    <a:p>
                      <a:pPr marL="178519" lvl="2" indent="0" algn="r" defTabSz="814239" rtl="0" eaLnBrk="1" latinLnBrk="0" hangingPunct="1">
                        <a:lnSpc>
                          <a:spcPct val="100000"/>
                        </a:lnSpc>
                        <a:buFont typeface="+mj-lt"/>
                        <a:buNone/>
                      </a:pPr>
                      <a:r>
                        <a:rPr lang="pt-BR" sz="1200" b="0" kern="1200" dirty="0">
                          <a:solidFill>
                            <a:schemeClr val="bg1"/>
                          </a:solidFill>
                          <a:latin typeface="Montserrat"/>
                          <a:ea typeface="+mn-ea"/>
                          <a:cs typeface="+mn-cs"/>
                        </a:rPr>
                        <a:t>Termos e Expressões </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86</a:t>
                      </a:r>
                    </a:p>
                  </a:txBody>
                  <a:tcPr/>
                </a:tc>
                <a:extLst>
                  <a:ext uri="{0D108BD9-81ED-4DB2-BD59-A6C34878D82A}">
                    <a16:rowId xmlns:a16="http://schemas.microsoft.com/office/drawing/2014/main" val="2998708372"/>
                  </a:ext>
                </a:extLst>
              </a:tr>
              <a:tr h="322608">
                <a:tc>
                  <a:txBody>
                    <a:bodyPr/>
                    <a:lstStyle/>
                    <a:p>
                      <a:pPr marL="178519" lvl="2" indent="0" algn="r" defTabSz="814239" rtl="0" eaLnBrk="1" latinLnBrk="0" hangingPunct="1">
                        <a:lnSpc>
                          <a:spcPct val="100000"/>
                        </a:lnSpc>
                        <a:buFont typeface="+mj-lt"/>
                        <a:buNone/>
                      </a:pPr>
                      <a:r>
                        <a:rPr lang="pt-BR" sz="1200" b="0" kern="1200" dirty="0">
                          <a:solidFill>
                            <a:schemeClr val="bg1"/>
                          </a:solidFill>
                          <a:latin typeface="Montserrat"/>
                          <a:ea typeface="+mn-ea"/>
                          <a:cs typeface="+mn-cs"/>
                        </a:rPr>
                        <a:t>Bibliografia </a:t>
                      </a:r>
                    </a:p>
                  </a:txBody>
                  <a:tcPr/>
                </a:tc>
                <a:tc>
                  <a:txBody>
                    <a:bodyPr/>
                    <a:lstStyle/>
                    <a:p>
                      <a:pPr marL="0" marR="0" lvl="0" indent="0" algn="l" defTabSz="814239"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89</a:t>
                      </a:r>
                    </a:p>
                  </a:txBody>
                  <a:tcPr/>
                </a:tc>
                <a:extLst>
                  <a:ext uri="{0D108BD9-81ED-4DB2-BD59-A6C34878D82A}">
                    <a16:rowId xmlns:a16="http://schemas.microsoft.com/office/drawing/2014/main" val="2674469919"/>
                  </a:ext>
                </a:extLst>
              </a:tr>
            </a:tbl>
          </a:graphicData>
        </a:graphic>
      </p:graphicFrame>
      <p:pic>
        <p:nvPicPr>
          <p:cNvPr id="7" name="Picture 4" descr="Resultado de imagem para ciclistas pn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10" name="Picture 24" descr="Imagem relacionada"/>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4084271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a 23"/>
          <p:cNvGraphicFramePr>
            <a:graphicFrameLocks noGrp="1"/>
          </p:cNvGraphicFramePr>
          <p:nvPr>
            <p:extLst>
              <p:ext uri="{D42A27DB-BD31-4B8C-83A1-F6EECF244321}">
                <p14:modId xmlns:p14="http://schemas.microsoft.com/office/powerpoint/2010/main" val="4241141198"/>
              </p:ext>
            </p:extLst>
          </p:nvPr>
        </p:nvGraphicFramePr>
        <p:xfrm>
          <a:off x="539750" y="1341438"/>
          <a:ext cx="8640763" cy="3857580"/>
        </p:xfrm>
        <a:graphic>
          <a:graphicData uri="http://schemas.openxmlformats.org/drawingml/2006/table">
            <a:tbl>
              <a:tblPr firstRow="1" bandRow="1">
                <a:tableStyleId>{5C22544A-7EE6-4342-B048-85BDC9FD1C3A}</a:tableStyleId>
              </a:tblPr>
              <a:tblGrid>
                <a:gridCol w="1862234">
                  <a:extLst>
                    <a:ext uri="{9D8B030D-6E8A-4147-A177-3AD203B41FA5}">
                      <a16:colId xmlns:a16="http://schemas.microsoft.com/office/drawing/2014/main" val="20000"/>
                    </a:ext>
                  </a:extLst>
                </a:gridCol>
                <a:gridCol w="6778529">
                  <a:extLst>
                    <a:ext uri="{9D8B030D-6E8A-4147-A177-3AD203B41FA5}">
                      <a16:colId xmlns:a16="http://schemas.microsoft.com/office/drawing/2014/main" val="20001"/>
                    </a:ext>
                  </a:extLst>
                </a:gridCol>
              </a:tblGrid>
              <a:tr h="3653213">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600"/>
                        </a:spcBef>
                        <a:spcAft>
                          <a:spcPts val="0"/>
                        </a:spcAft>
                        <a:buClrTx/>
                        <a:buSzTx/>
                        <a:buFontTx/>
                        <a:buNone/>
                        <a:tabLst/>
                        <a:defRPr/>
                      </a:pPr>
                      <a:r>
                        <a:rPr lang="pt-BR" sz="1600" b="1" dirty="0">
                          <a:solidFill>
                            <a:schemeClr val="bg1"/>
                          </a:solidFill>
                          <a:latin typeface="Montserrat"/>
                        </a:rPr>
                        <a:t>Estratégias de planejamento de transporte</a:t>
                      </a:r>
                    </a:p>
                    <a:p>
                      <a:pPr algn="l">
                        <a:spcBef>
                          <a:spcPts val="600"/>
                        </a:spcBef>
                      </a:pPr>
                      <a:endParaRPr lang="pt-BR" sz="1300" dirty="0">
                        <a:latin typeface="Montserrat"/>
                      </a:endParaRPr>
                    </a:p>
                  </a:txBody>
                  <a:tcPr marL="88218" marR="88218" marT="42005" marB="42005">
                    <a:solidFill>
                      <a:srgbClr val="006BB6"/>
                    </a:solidFill>
                  </a:tcPr>
                </a:tc>
                <a:tc>
                  <a:txBody>
                    <a:bodyPr/>
                    <a:lstStyle/>
                    <a:p>
                      <a:pPr marL="0" marR="0" lvl="1" indent="0" algn="just" defTabSz="814239" rtl="0" eaLnBrk="1" fontAlgn="auto" latinLnBrk="0" hangingPunct="1">
                        <a:lnSpc>
                          <a:spcPct val="150000"/>
                        </a:lnSpc>
                        <a:spcBef>
                          <a:spcPts val="0"/>
                        </a:spcBef>
                        <a:spcAft>
                          <a:spcPts val="600"/>
                        </a:spcAft>
                        <a:buClrTx/>
                        <a:buSzTx/>
                        <a:buFont typeface="Arial" pitchFamily="34" charset="0"/>
                        <a:buChar char="•"/>
                        <a:tabLst/>
                        <a:defRPr/>
                      </a:pPr>
                      <a:r>
                        <a:rPr lang="pt-BR" sz="1100" dirty="0">
                          <a:solidFill>
                            <a:srgbClr val="FFEC01"/>
                          </a:solidFill>
                          <a:latin typeface="Montserrat"/>
                        </a:rPr>
                        <a:t>Priorização dos transportes públicos: </a:t>
                      </a:r>
                      <a:r>
                        <a:rPr lang="pt-BR" sz="1100" b="0" dirty="0">
                          <a:solidFill>
                            <a:schemeClr val="bg1"/>
                          </a:solidFill>
                          <a:latin typeface="Montserrat"/>
                        </a:rPr>
                        <a:t>expansão da rede de transportes públicos; incentivo aos corredores de ônibus; prioridade aos ônibus, principalmente nos cruzamentos; conforto nas estações, pontos de parada e nos veículos;</a:t>
                      </a:r>
                      <a:r>
                        <a:rPr lang="pt-BR" sz="1100" b="0" baseline="0" dirty="0">
                          <a:solidFill>
                            <a:schemeClr val="bg1"/>
                          </a:solidFill>
                          <a:latin typeface="Montserrat"/>
                        </a:rPr>
                        <a:t> diversificação dos tipos de transportes públicos.</a:t>
                      </a:r>
                      <a:endParaRPr lang="pt-BR" sz="1100" b="0" dirty="0">
                        <a:solidFill>
                          <a:schemeClr val="bg1"/>
                        </a:solidFill>
                        <a:latin typeface="Montserrat"/>
                      </a:endParaRPr>
                    </a:p>
                    <a:p>
                      <a:pPr marL="0" lvl="1" indent="0" algn="just">
                        <a:lnSpc>
                          <a:spcPct val="150000"/>
                        </a:lnSpc>
                        <a:spcBef>
                          <a:spcPts val="0"/>
                        </a:spcBef>
                        <a:spcAft>
                          <a:spcPts val="600"/>
                        </a:spcAft>
                        <a:buFont typeface="Arial" pitchFamily="34" charset="0"/>
                        <a:buChar char="•"/>
                      </a:pPr>
                      <a:r>
                        <a:rPr lang="pt-BR" sz="1100" dirty="0">
                          <a:solidFill>
                            <a:srgbClr val="FFEC01"/>
                          </a:solidFill>
                          <a:latin typeface="Montserrat"/>
                        </a:rPr>
                        <a:t>Sistema de transportes públicos com demanda orientada: </a:t>
                      </a:r>
                      <a:r>
                        <a:rPr lang="pt-BR" sz="1100" b="0" dirty="0">
                          <a:solidFill>
                            <a:schemeClr val="bg1"/>
                          </a:solidFill>
                          <a:latin typeface="Montserrat"/>
                        </a:rPr>
                        <a:t>ônibus com ampla capacidade e maior frequência de viagem operando em rotas com grande volume de passageiros, enquanto que, ônibus menores com paradas frequentes conectando estações menores e menos frequentadas.</a:t>
                      </a:r>
                    </a:p>
                    <a:p>
                      <a:pPr marL="0" lvl="1" indent="0" algn="just">
                        <a:lnSpc>
                          <a:spcPct val="150000"/>
                        </a:lnSpc>
                        <a:spcBef>
                          <a:spcPts val="0"/>
                        </a:spcBef>
                        <a:spcAft>
                          <a:spcPts val="600"/>
                        </a:spcAft>
                        <a:buFont typeface="Arial" pitchFamily="34" charset="0"/>
                        <a:buChar char="•"/>
                      </a:pPr>
                      <a:r>
                        <a:rPr lang="pt-BR" sz="1100" dirty="0">
                          <a:solidFill>
                            <a:srgbClr val="FFEC01"/>
                          </a:solidFill>
                          <a:latin typeface="Montserrat"/>
                        </a:rPr>
                        <a:t>Integração dos serviços de transporte público: </a:t>
                      </a:r>
                      <a:r>
                        <a:rPr lang="pt-BR" sz="1100" b="0" dirty="0">
                          <a:solidFill>
                            <a:schemeClr val="bg1"/>
                          </a:solidFill>
                          <a:latin typeface="Montserrat"/>
                        </a:rPr>
                        <a:t>ajuste na sincronização de horários para permitir fácil transferência entre os meios de transporte.</a:t>
                      </a:r>
                    </a:p>
                    <a:p>
                      <a:pPr marL="0" lvl="1" indent="0" algn="just">
                        <a:lnSpc>
                          <a:spcPct val="150000"/>
                        </a:lnSpc>
                        <a:spcBef>
                          <a:spcPts val="0"/>
                        </a:spcBef>
                        <a:spcAft>
                          <a:spcPts val="600"/>
                        </a:spcAft>
                        <a:buFont typeface="Arial" pitchFamily="34" charset="0"/>
                        <a:buChar char="•"/>
                      </a:pPr>
                      <a:r>
                        <a:rPr lang="pt-BR" sz="1100" dirty="0">
                          <a:solidFill>
                            <a:srgbClr val="FFEC01"/>
                          </a:solidFill>
                          <a:latin typeface="Montserrat"/>
                        </a:rPr>
                        <a:t>Redistribuição do espaço viário: </a:t>
                      </a:r>
                      <a:r>
                        <a:rPr lang="pt-BR" sz="1100" b="0" dirty="0">
                          <a:solidFill>
                            <a:schemeClr val="bg1"/>
                          </a:solidFill>
                          <a:latin typeface="Montserrat"/>
                        </a:rPr>
                        <a:t>privilegiar o transporte público ou os meios de deslocamento não motorizados,</a:t>
                      </a:r>
                      <a:r>
                        <a:rPr lang="pt-BR" sz="1100" b="0" baseline="0" dirty="0">
                          <a:solidFill>
                            <a:schemeClr val="bg1"/>
                          </a:solidFill>
                          <a:latin typeface="Montserrat"/>
                        </a:rPr>
                        <a:t> redimensionando as vias de acordo com os parâmetros legais – Decreto nº 38.047/2017 e Resolução 236, Volume IV/ CONTRAN.</a:t>
                      </a:r>
                      <a:endParaRPr lang="pt-BR" sz="1100" b="0" dirty="0">
                        <a:solidFill>
                          <a:schemeClr val="bg1"/>
                        </a:solidFill>
                        <a:latin typeface="Montserrat"/>
                      </a:endParaRPr>
                    </a:p>
                  </a:txBody>
                  <a:tcPr marL="180000" marR="180000" marT="180000" marB="180000">
                    <a:solidFill>
                      <a:srgbClr val="006BB6"/>
                    </a:solidFill>
                  </a:tcPr>
                </a:tc>
                <a:extLst>
                  <a:ext uri="{0D108BD9-81ED-4DB2-BD59-A6C34878D82A}">
                    <a16:rowId xmlns:a16="http://schemas.microsoft.com/office/drawing/2014/main" val="10000"/>
                  </a:ext>
                </a:extLst>
              </a:tr>
            </a:tbl>
          </a:graphicData>
        </a:graphic>
      </p:graphicFrame>
      <p:sp>
        <p:nvSpPr>
          <p:cNvPr id="2" name="Título 1"/>
          <p:cNvSpPr>
            <a:spLocks noGrp="1"/>
          </p:cNvSpPr>
          <p:nvPr>
            <p:ph type="title"/>
          </p:nvPr>
        </p:nvSpPr>
        <p:spPr/>
        <p:txBody>
          <a:bodyPr>
            <a:normAutofit fontScale="90000"/>
          </a:bodyPr>
          <a:lstStyle/>
          <a:p>
            <a:r>
              <a:rPr lang="pt-BR" b="1" dirty="0"/>
              <a:t>3.2 Reequilíbrio na divisão dos modos de transportes</a:t>
            </a:r>
          </a:p>
        </p:txBody>
      </p:sp>
      <p:sp>
        <p:nvSpPr>
          <p:cNvPr id="45" name="CaixaDeTexto 44"/>
          <p:cNvSpPr txBox="1"/>
          <p:nvPr/>
        </p:nvSpPr>
        <p:spPr>
          <a:xfrm>
            <a:off x="842532" y="3202781"/>
            <a:ext cx="1302624" cy="738664"/>
          </a:xfrm>
          <a:prstGeom prst="rect">
            <a:avLst/>
          </a:prstGeom>
          <a:solidFill>
            <a:schemeClr val="bg1">
              <a:alpha val="50000"/>
            </a:schemeClr>
          </a:solidFill>
          <a:ln w="28575">
            <a:solidFill>
              <a:srgbClr val="006BB6"/>
            </a:solidFill>
            <a:prstDash val="sysDot"/>
          </a:ln>
        </p:spPr>
        <p:txBody>
          <a:bodyPr wrap="square" rtlCol="0">
            <a:spAutoFit/>
          </a:bodyPr>
          <a:lstStyle/>
          <a:p>
            <a:pPr algn="ctr"/>
            <a:r>
              <a:rPr lang="pt-BR" sz="1400" i="1" dirty="0">
                <a:latin typeface="Montserrat"/>
              </a:rPr>
              <a:t>Incorporar na revisão do PDTU</a:t>
            </a:r>
          </a:p>
        </p:txBody>
      </p:sp>
      <p:sp>
        <p:nvSpPr>
          <p:cNvPr id="7" name="Retângulo 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4265941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a 21"/>
          <p:cNvGraphicFramePr>
            <a:graphicFrameLocks noGrp="1"/>
          </p:cNvGraphicFramePr>
          <p:nvPr>
            <p:extLst>
              <p:ext uri="{D42A27DB-BD31-4B8C-83A1-F6EECF244321}">
                <p14:modId xmlns:p14="http://schemas.microsoft.com/office/powerpoint/2010/main" val="3823768932"/>
              </p:ext>
            </p:extLst>
          </p:nvPr>
        </p:nvGraphicFramePr>
        <p:xfrm>
          <a:off x="539749" y="1342828"/>
          <a:ext cx="8640763" cy="4072570"/>
        </p:xfrm>
        <a:graphic>
          <a:graphicData uri="http://schemas.openxmlformats.org/drawingml/2006/table">
            <a:tbl>
              <a:tblPr firstRow="1" bandRow="1">
                <a:tableStyleId>{5C22544A-7EE6-4342-B048-85BDC9FD1C3A}</a:tableStyleId>
              </a:tblPr>
              <a:tblGrid>
                <a:gridCol w="1862234">
                  <a:extLst>
                    <a:ext uri="{9D8B030D-6E8A-4147-A177-3AD203B41FA5}">
                      <a16:colId xmlns:a16="http://schemas.microsoft.com/office/drawing/2014/main" val="20000"/>
                    </a:ext>
                  </a:extLst>
                </a:gridCol>
                <a:gridCol w="6778529">
                  <a:extLst>
                    <a:ext uri="{9D8B030D-6E8A-4147-A177-3AD203B41FA5}">
                      <a16:colId xmlns:a16="http://schemas.microsoft.com/office/drawing/2014/main" val="20001"/>
                    </a:ext>
                  </a:extLst>
                </a:gridCol>
              </a:tblGrid>
              <a:tr h="40725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chemeClr val="bg1"/>
                          </a:solidFill>
                          <a:latin typeface="Montserrat"/>
                        </a:rPr>
                        <a:t>Estratégias de planejamento de transporte</a:t>
                      </a:r>
                    </a:p>
                    <a:p>
                      <a:endParaRPr lang="pt-BR" sz="1300" dirty="0">
                        <a:latin typeface="Montserrat"/>
                      </a:endParaRPr>
                    </a:p>
                  </a:txBody>
                  <a:tcPr marL="88218" marR="88218" marT="42005" marB="42005">
                    <a:solidFill>
                      <a:srgbClr val="006BB6"/>
                    </a:solidFill>
                  </a:tcPr>
                </a:tc>
                <a:tc>
                  <a:txBody>
                    <a:bodyPr/>
                    <a:lstStyle/>
                    <a:p>
                      <a:pPr marL="252000" marR="0" lvl="1" indent="0" algn="just" defTabSz="814239" rtl="0" eaLnBrk="1" fontAlgn="auto" latinLnBrk="0" hangingPunct="1">
                        <a:lnSpc>
                          <a:spcPct val="150000"/>
                        </a:lnSpc>
                        <a:spcBef>
                          <a:spcPts val="0"/>
                        </a:spcBef>
                        <a:spcAft>
                          <a:spcPts val="0"/>
                        </a:spcAft>
                        <a:buClrTx/>
                        <a:buSzTx/>
                        <a:buFont typeface="Arial" pitchFamily="34" charset="0"/>
                        <a:buChar char="•"/>
                        <a:tabLst/>
                        <a:defRPr/>
                      </a:pPr>
                      <a:endParaRPr lang="pt-BR" sz="1100" dirty="0">
                        <a:solidFill>
                          <a:schemeClr val="bg1"/>
                        </a:solidFill>
                        <a:latin typeface="Montserrat"/>
                      </a:endParaRPr>
                    </a:p>
                    <a:p>
                      <a:pPr marL="252000" marR="0" lvl="1" indent="0" algn="just" defTabSz="814239" rtl="0" eaLnBrk="1" fontAlgn="auto" latinLnBrk="0" hangingPunct="1">
                        <a:lnSpc>
                          <a:spcPct val="150000"/>
                        </a:lnSpc>
                        <a:spcBef>
                          <a:spcPts val="0"/>
                        </a:spcBef>
                        <a:spcAft>
                          <a:spcPts val="0"/>
                        </a:spcAft>
                        <a:buClrTx/>
                        <a:buSzTx/>
                        <a:buFont typeface="Arial" pitchFamily="34" charset="0"/>
                        <a:buChar char="•"/>
                        <a:tabLst/>
                        <a:defRPr/>
                      </a:pPr>
                      <a:r>
                        <a:rPr lang="pt-BR" sz="1100" dirty="0">
                          <a:solidFill>
                            <a:srgbClr val="FFEC01"/>
                          </a:solidFill>
                          <a:latin typeface="Montserrat"/>
                        </a:rPr>
                        <a:t>Transporte coorporativo: </a:t>
                      </a:r>
                      <a:r>
                        <a:rPr lang="pt-BR" sz="1100" b="0" dirty="0">
                          <a:solidFill>
                            <a:schemeClr val="bg1"/>
                          </a:solidFill>
                          <a:latin typeface="Montserrat"/>
                        </a:rPr>
                        <a:t>oferta de vans para uso compartilhado de empregados de empresas ou da administração pública;</a:t>
                      </a:r>
                    </a:p>
                    <a:p>
                      <a:pPr marL="252000" marR="0" lvl="1" indent="0" algn="just" defTabSz="814239" rtl="0" eaLnBrk="1" fontAlgn="auto" latinLnBrk="0" hangingPunct="1">
                        <a:lnSpc>
                          <a:spcPct val="150000"/>
                        </a:lnSpc>
                        <a:spcBef>
                          <a:spcPts val="0"/>
                        </a:spcBef>
                        <a:spcAft>
                          <a:spcPts val="0"/>
                        </a:spcAft>
                        <a:buClrTx/>
                        <a:buSzTx/>
                        <a:buFont typeface="Arial" pitchFamily="34" charset="0"/>
                        <a:buChar char="•"/>
                        <a:tabLst/>
                        <a:defRPr/>
                      </a:pPr>
                      <a:endParaRPr lang="pt-BR" sz="1100" b="0" dirty="0">
                        <a:solidFill>
                          <a:schemeClr val="bg1"/>
                        </a:solidFill>
                        <a:latin typeface="Montserrat"/>
                      </a:endParaRPr>
                    </a:p>
                    <a:p>
                      <a:pPr marL="252000" lvl="1" algn="just">
                        <a:lnSpc>
                          <a:spcPct val="150000"/>
                        </a:lnSpc>
                        <a:buFont typeface="Arial" pitchFamily="34" charset="0"/>
                        <a:buChar char="•"/>
                      </a:pPr>
                      <a:r>
                        <a:rPr lang="pt-BR" sz="1100" dirty="0">
                          <a:solidFill>
                            <a:srgbClr val="FFEC01"/>
                          </a:solidFill>
                          <a:latin typeface="Montserrat"/>
                        </a:rPr>
                        <a:t>Integração dos modos de transporte: </a:t>
                      </a:r>
                      <a:r>
                        <a:rPr lang="pt-BR" sz="1100" b="0" dirty="0">
                          <a:solidFill>
                            <a:schemeClr val="bg1"/>
                          </a:solidFill>
                          <a:latin typeface="Montserrat"/>
                        </a:rPr>
                        <a:t>utilização de diferentes tipos de transporte público; combinação dos meios não motorizados com transporte público; divulgação (clara,</a:t>
                      </a:r>
                      <a:r>
                        <a:rPr lang="pt-BR" sz="1100" b="0" baseline="0" dirty="0">
                          <a:solidFill>
                            <a:schemeClr val="bg1"/>
                          </a:solidFill>
                          <a:latin typeface="Montserrat"/>
                        </a:rPr>
                        <a:t> objetiva e acessível) das </a:t>
                      </a:r>
                      <a:r>
                        <a:rPr lang="pt-BR" sz="1100" b="0" dirty="0">
                          <a:solidFill>
                            <a:schemeClr val="bg1"/>
                          </a:solidFill>
                          <a:latin typeface="Montserrat"/>
                        </a:rPr>
                        <a:t>informações sobre acesso integrado aos transportes.</a:t>
                      </a:r>
                    </a:p>
                    <a:p>
                      <a:pPr marL="252000" lvl="1" algn="just">
                        <a:lnSpc>
                          <a:spcPct val="150000"/>
                        </a:lnSpc>
                        <a:buFont typeface="Arial" pitchFamily="34" charset="0"/>
                        <a:buNone/>
                      </a:pPr>
                      <a:endParaRPr lang="pt-BR" sz="1100" b="0" dirty="0">
                        <a:solidFill>
                          <a:schemeClr val="bg1"/>
                        </a:solidFill>
                        <a:latin typeface="Montserrat"/>
                      </a:endParaRPr>
                    </a:p>
                    <a:p>
                      <a:pPr marL="252000" lvl="1" algn="just">
                        <a:lnSpc>
                          <a:spcPct val="150000"/>
                        </a:lnSpc>
                        <a:buFont typeface="Arial" pitchFamily="34" charset="0"/>
                        <a:buChar char="•"/>
                      </a:pPr>
                      <a:r>
                        <a:rPr lang="pt-BR" sz="1100" dirty="0">
                          <a:solidFill>
                            <a:srgbClr val="FFEC01"/>
                          </a:solidFill>
                          <a:latin typeface="Montserrat"/>
                        </a:rPr>
                        <a:t>Infraestrutura amigável para bicicletas e pedestres: </a:t>
                      </a:r>
                      <a:r>
                        <a:rPr lang="pt-BR" sz="1100" b="0" dirty="0">
                          <a:solidFill>
                            <a:schemeClr val="bg1"/>
                          </a:solidFill>
                          <a:latin typeface="Montserrat"/>
                        </a:rPr>
                        <a:t>ampliação da infraestrutura de circulação de bicicletas, incluindo </a:t>
                      </a:r>
                      <a:r>
                        <a:rPr lang="pt-BR" sz="1100" b="0" dirty="0" err="1">
                          <a:solidFill>
                            <a:schemeClr val="bg1"/>
                          </a:solidFill>
                          <a:latin typeface="Montserrat"/>
                        </a:rPr>
                        <a:t>paraciclos</a:t>
                      </a:r>
                      <a:r>
                        <a:rPr lang="pt-BR" sz="1100" b="0" dirty="0">
                          <a:solidFill>
                            <a:schemeClr val="bg1"/>
                          </a:solidFill>
                          <a:latin typeface="Montserrat"/>
                        </a:rPr>
                        <a:t> e</a:t>
                      </a:r>
                      <a:r>
                        <a:rPr lang="pt-BR" sz="1100" b="0" baseline="0" dirty="0">
                          <a:solidFill>
                            <a:schemeClr val="bg1"/>
                          </a:solidFill>
                          <a:latin typeface="Montserrat"/>
                        </a:rPr>
                        <a:t> </a:t>
                      </a:r>
                      <a:r>
                        <a:rPr lang="pt-BR" sz="1100" b="0" baseline="0" dirty="0" err="1">
                          <a:solidFill>
                            <a:schemeClr val="bg1"/>
                          </a:solidFill>
                          <a:latin typeface="Montserrat"/>
                        </a:rPr>
                        <a:t>bicicletários</a:t>
                      </a:r>
                      <a:r>
                        <a:rPr lang="pt-BR" sz="1100" b="0" baseline="0" dirty="0">
                          <a:solidFill>
                            <a:schemeClr val="bg1"/>
                          </a:solidFill>
                          <a:latin typeface="Montserrat"/>
                        </a:rPr>
                        <a:t>; </a:t>
                      </a:r>
                      <a:r>
                        <a:rPr lang="pt-BR" sz="1100" b="0" dirty="0">
                          <a:solidFill>
                            <a:schemeClr val="bg1"/>
                          </a:solidFill>
                          <a:latin typeface="Montserrat"/>
                        </a:rPr>
                        <a:t>ciclovias contínuas com travessias adequadas; ciclovias expressas; serviços de compartilhamento de modos de</a:t>
                      </a:r>
                      <a:r>
                        <a:rPr lang="pt-BR" sz="1100" b="0" baseline="0" dirty="0">
                          <a:solidFill>
                            <a:schemeClr val="bg1"/>
                          </a:solidFill>
                          <a:latin typeface="Montserrat"/>
                        </a:rPr>
                        <a:t> </a:t>
                      </a:r>
                      <a:r>
                        <a:rPr lang="pt-BR" sz="1100" b="0" dirty="0">
                          <a:solidFill>
                            <a:schemeClr val="bg1"/>
                          </a:solidFill>
                          <a:latin typeface="Montserrat"/>
                        </a:rPr>
                        <a:t>transportes ativos; sinalização de rotas com mapas informativos; calçadas e travessias de pedestres seguras; zonas de pedestres; tempos de travessia exclusivos; dias sem carro;</a:t>
                      </a:r>
                      <a:r>
                        <a:rPr lang="pt-BR" sz="1100" b="0" baseline="0" dirty="0">
                          <a:solidFill>
                            <a:schemeClr val="bg1"/>
                          </a:solidFill>
                          <a:latin typeface="Montserrat"/>
                        </a:rPr>
                        <a:t> ruas do lazer.</a:t>
                      </a:r>
                    </a:p>
                  </a:txBody>
                  <a:tcPr marL="88218" marR="88218" marT="42005" marB="42005">
                    <a:solidFill>
                      <a:srgbClr val="006BB6"/>
                    </a:solidFill>
                  </a:tcPr>
                </a:tc>
                <a:extLst>
                  <a:ext uri="{0D108BD9-81ED-4DB2-BD59-A6C34878D82A}">
                    <a16:rowId xmlns:a16="http://schemas.microsoft.com/office/drawing/2014/main" val="10000"/>
                  </a:ext>
                </a:extLst>
              </a:tr>
            </a:tbl>
          </a:graphicData>
        </a:graphic>
      </p:graphicFrame>
      <p:sp>
        <p:nvSpPr>
          <p:cNvPr id="2" name="Título 1"/>
          <p:cNvSpPr>
            <a:spLocks noGrp="1"/>
          </p:cNvSpPr>
          <p:nvPr>
            <p:ph type="title"/>
          </p:nvPr>
        </p:nvSpPr>
        <p:spPr/>
        <p:txBody>
          <a:bodyPr>
            <a:normAutofit fontScale="90000"/>
          </a:bodyPr>
          <a:lstStyle/>
          <a:p>
            <a:r>
              <a:rPr lang="pt-BR" b="1" dirty="0"/>
              <a:t>3.2 Reequilíbrio na divisão dos modos de transportes</a:t>
            </a:r>
          </a:p>
        </p:txBody>
      </p:sp>
      <p:sp>
        <p:nvSpPr>
          <p:cNvPr id="29" name="CaixaDeTexto 28"/>
          <p:cNvSpPr txBox="1"/>
          <p:nvPr/>
        </p:nvSpPr>
        <p:spPr>
          <a:xfrm>
            <a:off x="880632" y="3162536"/>
            <a:ext cx="1302624" cy="738664"/>
          </a:xfrm>
          <a:prstGeom prst="rect">
            <a:avLst/>
          </a:prstGeom>
          <a:solidFill>
            <a:schemeClr val="bg1">
              <a:alpha val="50000"/>
            </a:schemeClr>
          </a:solidFill>
          <a:ln w="28575">
            <a:solidFill>
              <a:srgbClr val="006BB6"/>
            </a:solidFill>
            <a:prstDash val="sysDot"/>
          </a:ln>
        </p:spPr>
        <p:txBody>
          <a:bodyPr wrap="square" rtlCol="0">
            <a:spAutoFit/>
          </a:bodyPr>
          <a:lstStyle/>
          <a:p>
            <a:pPr algn="ctr"/>
            <a:r>
              <a:rPr lang="pt-BR" sz="1400" i="1" dirty="0">
                <a:latin typeface="Montserrat"/>
              </a:rPr>
              <a:t>Incorporar na revisão do PDTU</a:t>
            </a:r>
          </a:p>
        </p:txBody>
      </p:sp>
      <p:sp>
        <p:nvSpPr>
          <p:cNvPr id="7" name="Retângulo 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357108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a 21"/>
          <p:cNvGraphicFramePr>
            <a:graphicFrameLocks noGrp="1"/>
          </p:cNvGraphicFramePr>
          <p:nvPr>
            <p:extLst>
              <p:ext uri="{D42A27DB-BD31-4B8C-83A1-F6EECF244321}">
                <p14:modId xmlns:p14="http://schemas.microsoft.com/office/powerpoint/2010/main" val="1725214300"/>
              </p:ext>
            </p:extLst>
          </p:nvPr>
        </p:nvGraphicFramePr>
        <p:xfrm>
          <a:off x="539750" y="1350963"/>
          <a:ext cx="8640763" cy="2880360"/>
        </p:xfrm>
        <a:graphic>
          <a:graphicData uri="http://schemas.openxmlformats.org/drawingml/2006/table">
            <a:tbl>
              <a:tblPr firstRow="1" bandRow="1">
                <a:tableStyleId>{5C22544A-7EE6-4342-B048-85BDC9FD1C3A}</a:tableStyleId>
              </a:tblPr>
              <a:tblGrid>
                <a:gridCol w="1862234">
                  <a:extLst>
                    <a:ext uri="{9D8B030D-6E8A-4147-A177-3AD203B41FA5}">
                      <a16:colId xmlns:a16="http://schemas.microsoft.com/office/drawing/2014/main" val="20000"/>
                    </a:ext>
                  </a:extLst>
                </a:gridCol>
                <a:gridCol w="6778529">
                  <a:extLst>
                    <a:ext uri="{9D8B030D-6E8A-4147-A177-3AD203B41FA5}">
                      <a16:colId xmlns:a16="http://schemas.microsoft.com/office/drawing/2014/main" val="20001"/>
                    </a:ext>
                  </a:extLst>
                </a:gridCol>
              </a:tblGrid>
              <a:tr h="2880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chemeClr val="bg1"/>
                          </a:solidFill>
                          <a:latin typeface="Montserrat"/>
                        </a:rPr>
                        <a:t>Estratégias de planejamento de transporte</a:t>
                      </a:r>
                    </a:p>
                    <a:p>
                      <a:endParaRPr lang="pt-BR" sz="1300" dirty="0">
                        <a:latin typeface="Montserrat"/>
                      </a:endParaRPr>
                    </a:p>
                  </a:txBody>
                  <a:tcPr marL="88218" marR="88218" marT="42005" marB="42005">
                    <a:solidFill>
                      <a:srgbClr val="006BB6"/>
                    </a:solidFill>
                  </a:tcPr>
                </a:tc>
                <a:tc>
                  <a:txBody>
                    <a:bodyPr/>
                    <a:lstStyle/>
                    <a:p>
                      <a:pPr marL="252000" lvl="1" algn="just">
                        <a:lnSpc>
                          <a:spcPct val="150000"/>
                        </a:lnSpc>
                        <a:spcBef>
                          <a:spcPts val="600"/>
                        </a:spcBef>
                        <a:buFont typeface="Arial" pitchFamily="34" charset="0"/>
                        <a:buChar char="•"/>
                      </a:pPr>
                      <a:endParaRPr lang="pt-BR" sz="1100" dirty="0">
                        <a:solidFill>
                          <a:schemeClr val="bg1"/>
                        </a:solidFill>
                        <a:latin typeface="Montserrat"/>
                      </a:endParaRPr>
                    </a:p>
                    <a:p>
                      <a:pPr marL="252000" lvl="1" algn="just">
                        <a:lnSpc>
                          <a:spcPct val="150000"/>
                        </a:lnSpc>
                        <a:spcBef>
                          <a:spcPts val="600"/>
                        </a:spcBef>
                        <a:buFont typeface="Arial" pitchFamily="34" charset="0"/>
                        <a:buChar char="•"/>
                      </a:pPr>
                      <a:r>
                        <a:rPr lang="pt-BR" sz="1200" dirty="0">
                          <a:solidFill>
                            <a:srgbClr val="FFEC01"/>
                          </a:solidFill>
                          <a:latin typeface="Montserrat"/>
                        </a:rPr>
                        <a:t>Gestão do sistema: </a:t>
                      </a:r>
                      <a:r>
                        <a:rPr lang="pt-BR" sz="1200" b="0" dirty="0">
                          <a:solidFill>
                            <a:schemeClr val="bg1"/>
                          </a:solidFill>
                          <a:latin typeface="Montserrat"/>
                        </a:rPr>
                        <a:t>rodízio de veículo;</a:t>
                      </a:r>
                      <a:r>
                        <a:rPr lang="pt-BR" sz="1200" dirty="0">
                          <a:solidFill>
                            <a:schemeClr val="bg1"/>
                          </a:solidFill>
                          <a:latin typeface="Montserrat"/>
                        </a:rPr>
                        <a:t> </a:t>
                      </a:r>
                      <a:r>
                        <a:rPr lang="pt-BR" sz="1200" b="0" dirty="0">
                          <a:solidFill>
                            <a:schemeClr val="bg1"/>
                          </a:solidFill>
                          <a:latin typeface="Montserrat"/>
                        </a:rPr>
                        <a:t>cota de veículos; restrições na oferta de estacionamentos; zonas ambientais; restrições de velocidade; sistemas de tráfego inteligente.</a:t>
                      </a:r>
                    </a:p>
                    <a:p>
                      <a:pPr marL="252000" marR="0" lvl="1" indent="0" algn="just" defTabSz="729051" rtl="0" eaLnBrk="1" fontAlgn="auto" latinLnBrk="0" hangingPunct="1">
                        <a:lnSpc>
                          <a:spcPct val="150000"/>
                        </a:lnSpc>
                        <a:spcBef>
                          <a:spcPts val="600"/>
                        </a:spcBef>
                        <a:spcAft>
                          <a:spcPts val="0"/>
                        </a:spcAft>
                        <a:buClrTx/>
                        <a:buSzTx/>
                        <a:buFont typeface="Arial" pitchFamily="34" charset="0"/>
                        <a:buChar char="•"/>
                        <a:tabLst/>
                        <a:defRPr/>
                      </a:pPr>
                      <a:r>
                        <a:rPr lang="pt-BR" sz="1200" dirty="0">
                          <a:solidFill>
                            <a:srgbClr val="FFEC01"/>
                          </a:solidFill>
                          <a:latin typeface="Montserrat"/>
                        </a:rPr>
                        <a:t>Compartilhamento de carros: </a:t>
                      </a:r>
                      <a:r>
                        <a:rPr lang="pt-BR" sz="1200" b="0" dirty="0">
                          <a:solidFill>
                            <a:schemeClr val="bg1"/>
                          </a:solidFill>
                          <a:latin typeface="Montserrat"/>
                        </a:rPr>
                        <a:t>descontos nas taxas de estacionamentos, para</a:t>
                      </a:r>
                      <a:r>
                        <a:rPr lang="pt-BR" sz="1200" b="0" baseline="0" dirty="0">
                          <a:solidFill>
                            <a:schemeClr val="bg1"/>
                          </a:solidFill>
                          <a:latin typeface="Montserrat"/>
                        </a:rPr>
                        <a:t> quem utilizar o carro com pelo menos 3 passageiros na entrada e saída.</a:t>
                      </a:r>
                    </a:p>
                    <a:p>
                      <a:pPr marL="252000" marR="0" lvl="1" indent="0" algn="just" defTabSz="814239" rtl="0" eaLnBrk="1" fontAlgn="auto" latinLnBrk="0" hangingPunct="1">
                        <a:lnSpc>
                          <a:spcPct val="150000"/>
                        </a:lnSpc>
                        <a:spcBef>
                          <a:spcPts val="600"/>
                        </a:spcBef>
                        <a:spcAft>
                          <a:spcPts val="0"/>
                        </a:spcAft>
                        <a:buClrTx/>
                        <a:buSzTx/>
                        <a:buFont typeface="Arial" pitchFamily="34" charset="0"/>
                        <a:buChar char="•"/>
                        <a:tabLst/>
                        <a:defRPr/>
                      </a:pPr>
                      <a:r>
                        <a:rPr lang="pt-BR" sz="1200" dirty="0">
                          <a:solidFill>
                            <a:srgbClr val="FFEC01"/>
                          </a:solidFill>
                          <a:latin typeface="Montserrat"/>
                        </a:rPr>
                        <a:t>Turismo ativo: </a:t>
                      </a:r>
                      <a:r>
                        <a:rPr lang="pt-BR" sz="1200" b="0" dirty="0">
                          <a:solidFill>
                            <a:schemeClr val="bg1"/>
                          </a:solidFill>
                          <a:latin typeface="Montserrat"/>
                        </a:rPr>
                        <a:t>incentivo a utilização de transporte</a:t>
                      </a:r>
                      <a:r>
                        <a:rPr lang="pt-BR" sz="1200" b="0" baseline="0" dirty="0">
                          <a:solidFill>
                            <a:schemeClr val="bg1"/>
                          </a:solidFill>
                          <a:latin typeface="Montserrat"/>
                        </a:rPr>
                        <a:t> coletivo e/ou aos modos ativos de deslocamento pelos turistas, oferecendo pacotes de serviços e tarifas diferenciadas nos sistemas de compartilhamento.</a:t>
                      </a:r>
                      <a:endParaRPr lang="pt-BR" sz="1400" b="0" dirty="0">
                        <a:solidFill>
                          <a:schemeClr val="bg1"/>
                        </a:solidFill>
                        <a:latin typeface="Montserrat"/>
                      </a:endParaRPr>
                    </a:p>
                  </a:txBody>
                  <a:tcPr marL="88218" marR="88218" marT="42005" marB="42005">
                    <a:solidFill>
                      <a:srgbClr val="006BB6"/>
                    </a:solidFill>
                  </a:tcPr>
                </a:tc>
                <a:extLst>
                  <a:ext uri="{0D108BD9-81ED-4DB2-BD59-A6C34878D82A}">
                    <a16:rowId xmlns:a16="http://schemas.microsoft.com/office/drawing/2014/main" val="10000"/>
                  </a:ext>
                </a:extLst>
              </a:tr>
            </a:tbl>
          </a:graphicData>
        </a:graphic>
      </p:graphicFrame>
      <p:sp>
        <p:nvSpPr>
          <p:cNvPr id="2" name="Título 1"/>
          <p:cNvSpPr>
            <a:spLocks noGrp="1"/>
          </p:cNvSpPr>
          <p:nvPr>
            <p:ph type="title"/>
          </p:nvPr>
        </p:nvSpPr>
        <p:spPr/>
        <p:txBody>
          <a:bodyPr>
            <a:normAutofit fontScale="90000"/>
          </a:bodyPr>
          <a:lstStyle/>
          <a:p>
            <a:r>
              <a:rPr lang="pt-BR" b="1" dirty="0"/>
              <a:t>3.2 Reequilíbrio na divisão dos modos de transportes</a:t>
            </a:r>
          </a:p>
        </p:txBody>
      </p:sp>
      <p:sp>
        <p:nvSpPr>
          <p:cNvPr id="29" name="CaixaDeTexto 28"/>
          <p:cNvSpPr txBox="1"/>
          <p:nvPr/>
        </p:nvSpPr>
        <p:spPr>
          <a:xfrm>
            <a:off x="880632" y="3007518"/>
            <a:ext cx="1302624" cy="738664"/>
          </a:xfrm>
          <a:prstGeom prst="rect">
            <a:avLst/>
          </a:prstGeom>
          <a:solidFill>
            <a:schemeClr val="bg1">
              <a:alpha val="50000"/>
            </a:schemeClr>
          </a:solidFill>
          <a:ln w="28575">
            <a:solidFill>
              <a:srgbClr val="006BB6"/>
            </a:solidFill>
            <a:prstDash val="sysDot"/>
          </a:ln>
        </p:spPr>
        <p:txBody>
          <a:bodyPr wrap="square" rtlCol="0">
            <a:spAutoFit/>
          </a:bodyPr>
          <a:lstStyle/>
          <a:p>
            <a:pPr algn="ctr"/>
            <a:r>
              <a:rPr lang="pt-BR" sz="1400" dirty="0">
                <a:latin typeface="Montserrat"/>
              </a:rPr>
              <a:t>Incorporar na revisão do PDTU</a:t>
            </a:r>
          </a:p>
        </p:txBody>
      </p:sp>
      <p:sp>
        <p:nvSpPr>
          <p:cNvPr id="8" name="Retângulo 7"/>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4012671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ela 24"/>
          <p:cNvGraphicFramePr>
            <a:graphicFrameLocks noGrp="1"/>
          </p:cNvGraphicFramePr>
          <p:nvPr>
            <p:extLst>
              <p:ext uri="{D42A27DB-BD31-4B8C-83A1-F6EECF244321}">
                <p14:modId xmlns:p14="http://schemas.microsoft.com/office/powerpoint/2010/main" val="2532497808"/>
              </p:ext>
            </p:extLst>
          </p:nvPr>
        </p:nvGraphicFramePr>
        <p:xfrm>
          <a:off x="539750" y="1350963"/>
          <a:ext cx="8640763" cy="3865200"/>
        </p:xfrm>
        <a:graphic>
          <a:graphicData uri="http://schemas.openxmlformats.org/drawingml/2006/table">
            <a:tbl>
              <a:tblPr firstRow="1" bandRow="1">
                <a:tableStyleId>{5C22544A-7EE6-4342-B048-85BDC9FD1C3A}</a:tableStyleId>
              </a:tblPr>
              <a:tblGrid>
                <a:gridCol w="2106886">
                  <a:extLst>
                    <a:ext uri="{9D8B030D-6E8A-4147-A177-3AD203B41FA5}">
                      <a16:colId xmlns:a16="http://schemas.microsoft.com/office/drawing/2014/main" val="20000"/>
                    </a:ext>
                  </a:extLst>
                </a:gridCol>
                <a:gridCol w="6533877">
                  <a:extLst>
                    <a:ext uri="{9D8B030D-6E8A-4147-A177-3AD203B41FA5}">
                      <a16:colId xmlns:a16="http://schemas.microsoft.com/office/drawing/2014/main" val="20001"/>
                    </a:ext>
                  </a:extLst>
                </a:gridCol>
              </a:tblGrid>
              <a:tr h="37467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latin typeface="Montserrat"/>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chemeClr val="bg1"/>
                          </a:solidFill>
                          <a:latin typeface="Montserrat"/>
                        </a:rPr>
                        <a:t>Estratégias de planejamento de transporte</a:t>
                      </a:r>
                    </a:p>
                  </a:txBody>
                  <a:tcPr marL="180000" marR="180000" marT="180000" marB="180000">
                    <a:solidFill>
                      <a:srgbClr val="006BB6"/>
                    </a:solidFill>
                  </a:tcPr>
                </a:tc>
                <a:tc>
                  <a:txBody>
                    <a:bodyPr/>
                    <a:lstStyle/>
                    <a:p>
                      <a:pPr marL="252000" lvl="1" algn="just">
                        <a:lnSpc>
                          <a:spcPct val="100000"/>
                        </a:lnSpc>
                        <a:buFont typeface="Arial" pitchFamily="34" charset="0"/>
                        <a:buChar char="•"/>
                      </a:pPr>
                      <a:endParaRPr lang="pt-BR" sz="1000" dirty="0">
                        <a:solidFill>
                          <a:schemeClr val="bg1"/>
                        </a:solidFill>
                        <a:latin typeface="Montserrat"/>
                      </a:endParaRPr>
                    </a:p>
                    <a:p>
                      <a:pPr marL="252000" lvl="1" algn="just">
                        <a:lnSpc>
                          <a:spcPct val="100000"/>
                        </a:lnSpc>
                        <a:buFont typeface="Arial" pitchFamily="34" charset="0"/>
                        <a:buChar char="•"/>
                      </a:pPr>
                      <a:r>
                        <a:rPr lang="pt-BR" sz="1100" dirty="0">
                          <a:solidFill>
                            <a:srgbClr val="FFEC01"/>
                          </a:solidFill>
                          <a:latin typeface="Montserrat"/>
                        </a:rPr>
                        <a:t>Incentivos: </a:t>
                      </a:r>
                      <a:r>
                        <a:rPr lang="pt-BR" sz="1100" b="0" dirty="0">
                          <a:solidFill>
                            <a:schemeClr val="bg1"/>
                          </a:solidFill>
                          <a:latin typeface="Montserrat"/>
                        </a:rPr>
                        <a:t>bonificação a trabalhadores que optarem pelo transporte público ou </a:t>
                      </a:r>
                      <a:r>
                        <a:rPr lang="pt-BR" sz="1100" b="0" dirty="0" err="1">
                          <a:solidFill>
                            <a:schemeClr val="bg1"/>
                          </a:solidFill>
                          <a:latin typeface="Montserrat"/>
                        </a:rPr>
                        <a:t>cicloviário</a:t>
                      </a:r>
                      <a:r>
                        <a:rPr lang="pt-BR" sz="1100" b="0" dirty="0">
                          <a:solidFill>
                            <a:schemeClr val="bg1"/>
                          </a:solidFill>
                          <a:latin typeface="Montserrat"/>
                        </a:rPr>
                        <a:t>.</a:t>
                      </a:r>
                    </a:p>
                    <a:p>
                      <a:pPr marL="252000" lvl="1" algn="just">
                        <a:lnSpc>
                          <a:spcPct val="100000"/>
                        </a:lnSpc>
                        <a:buFont typeface="Arial" pitchFamily="34" charset="0"/>
                        <a:buChar char="•"/>
                      </a:pPr>
                      <a:r>
                        <a:rPr lang="pt-BR" sz="1100" b="1" kern="1200" dirty="0">
                          <a:solidFill>
                            <a:srgbClr val="FFEC01"/>
                          </a:solidFill>
                          <a:latin typeface="Montserrat"/>
                          <a:ea typeface="+mn-ea"/>
                          <a:cs typeface="+mn-cs"/>
                        </a:rPr>
                        <a:t>Incentivos: </a:t>
                      </a:r>
                      <a:r>
                        <a:rPr lang="pt-BR" sz="1100" b="0" dirty="0">
                          <a:solidFill>
                            <a:schemeClr val="bg1"/>
                          </a:solidFill>
                          <a:latin typeface="Montserrat"/>
                        </a:rPr>
                        <a:t>desconto tarifário para estimular o uso do transporte público coletivo nos </a:t>
                      </a:r>
                      <a:r>
                        <a:rPr lang="pt-BR" sz="1100" b="0" dirty="0" err="1">
                          <a:solidFill>
                            <a:schemeClr val="bg1"/>
                          </a:solidFill>
                          <a:latin typeface="Montserrat"/>
                        </a:rPr>
                        <a:t>entrepicos</a:t>
                      </a:r>
                      <a:r>
                        <a:rPr lang="pt-BR" sz="1100" b="0" dirty="0">
                          <a:solidFill>
                            <a:schemeClr val="bg1"/>
                          </a:solidFill>
                          <a:latin typeface="Montserrat"/>
                        </a:rPr>
                        <a:t> ou final de semana.</a:t>
                      </a:r>
                    </a:p>
                    <a:p>
                      <a:pPr marL="252000" lvl="1" algn="just">
                        <a:lnSpc>
                          <a:spcPct val="100000"/>
                        </a:lnSpc>
                        <a:buFont typeface="Arial" pitchFamily="34" charset="0"/>
                        <a:buChar char="•"/>
                      </a:pPr>
                      <a:endParaRPr lang="pt-BR" sz="1100" b="0" dirty="0">
                        <a:solidFill>
                          <a:schemeClr val="bg1"/>
                        </a:solidFill>
                        <a:latin typeface="Montserrat"/>
                      </a:endParaRPr>
                    </a:p>
                    <a:p>
                      <a:pPr marL="252000" marR="0" lvl="1" indent="0" algn="just" defTabSz="814239" rtl="0" eaLnBrk="1" fontAlgn="auto" latinLnBrk="0" hangingPunct="1">
                        <a:lnSpc>
                          <a:spcPct val="100000"/>
                        </a:lnSpc>
                        <a:spcBef>
                          <a:spcPts val="0"/>
                        </a:spcBef>
                        <a:spcAft>
                          <a:spcPts val="0"/>
                        </a:spcAft>
                        <a:buClrTx/>
                        <a:buSzTx/>
                        <a:buFont typeface="Arial" pitchFamily="34" charset="0"/>
                        <a:buChar char="•"/>
                        <a:tabLst/>
                        <a:defRPr/>
                      </a:pPr>
                      <a:r>
                        <a:rPr lang="pt-BR" sz="1100" dirty="0">
                          <a:solidFill>
                            <a:srgbClr val="FFEC01"/>
                          </a:solidFill>
                          <a:latin typeface="Montserrat"/>
                        </a:rPr>
                        <a:t>Tarifação viária: </a:t>
                      </a:r>
                      <a:r>
                        <a:rPr lang="pt-BR" sz="1100" b="0" dirty="0">
                          <a:solidFill>
                            <a:schemeClr val="bg1"/>
                          </a:solidFill>
                          <a:latin typeface="Montserrat"/>
                        </a:rPr>
                        <a:t>transferência do custo do uso da via para usuários individuais encorajando as pessoas a utilizarem o carro com menos frequência.</a:t>
                      </a:r>
                    </a:p>
                    <a:p>
                      <a:pPr marL="252000" marR="0" lvl="1" indent="0" algn="just" defTabSz="814239" rtl="0" eaLnBrk="1" fontAlgn="auto" latinLnBrk="0" hangingPunct="1">
                        <a:lnSpc>
                          <a:spcPct val="100000"/>
                        </a:lnSpc>
                        <a:spcBef>
                          <a:spcPts val="0"/>
                        </a:spcBef>
                        <a:spcAft>
                          <a:spcPts val="0"/>
                        </a:spcAft>
                        <a:buClrTx/>
                        <a:buSzTx/>
                        <a:buFont typeface="Arial" pitchFamily="34" charset="0"/>
                        <a:buChar char="•"/>
                        <a:tabLst/>
                        <a:defRPr/>
                      </a:pPr>
                      <a:endParaRPr lang="pt-BR" sz="1100" b="0" dirty="0">
                        <a:solidFill>
                          <a:schemeClr val="bg1"/>
                        </a:solidFill>
                        <a:latin typeface="Montserrat"/>
                      </a:endParaRPr>
                    </a:p>
                    <a:p>
                      <a:pPr marL="252000" lvl="1" algn="just">
                        <a:lnSpc>
                          <a:spcPct val="100000"/>
                        </a:lnSpc>
                        <a:buFont typeface="Arial" pitchFamily="34" charset="0"/>
                        <a:buChar char="•"/>
                      </a:pPr>
                      <a:r>
                        <a:rPr lang="pt-BR" sz="1100" dirty="0">
                          <a:solidFill>
                            <a:srgbClr val="FFEC01"/>
                          </a:solidFill>
                          <a:latin typeface="Montserrat"/>
                        </a:rPr>
                        <a:t>Taxas de congestionamento: </a:t>
                      </a:r>
                      <a:r>
                        <a:rPr lang="pt-BR" sz="1100" b="0" dirty="0">
                          <a:solidFill>
                            <a:schemeClr val="bg1"/>
                          </a:solidFill>
                          <a:latin typeface="Montserrat"/>
                        </a:rPr>
                        <a:t>tarifação viária apenas nos horários de pico.</a:t>
                      </a:r>
                    </a:p>
                    <a:p>
                      <a:pPr marL="252000" lvl="1" algn="just">
                        <a:lnSpc>
                          <a:spcPct val="100000"/>
                        </a:lnSpc>
                        <a:buFont typeface="Arial" pitchFamily="34" charset="0"/>
                        <a:buChar char="•"/>
                      </a:pPr>
                      <a:endParaRPr lang="pt-BR" sz="1100" b="0" dirty="0">
                        <a:solidFill>
                          <a:schemeClr val="bg1"/>
                        </a:solidFill>
                        <a:latin typeface="Montserrat"/>
                      </a:endParaRPr>
                    </a:p>
                    <a:p>
                      <a:pPr marL="252000" lvl="1" algn="just">
                        <a:lnSpc>
                          <a:spcPct val="100000"/>
                        </a:lnSpc>
                        <a:buFont typeface="Arial" pitchFamily="34" charset="0"/>
                        <a:buChar char="•"/>
                      </a:pPr>
                      <a:r>
                        <a:rPr lang="pt-BR" sz="1100" dirty="0">
                          <a:solidFill>
                            <a:srgbClr val="FFEC01"/>
                          </a:solidFill>
                          <a:latin typeface="Montserrat"/>
                        </a:rPr>
                        <a:t>Tarifação do estacionamento: </a:t>
                      </a:r>
                      <a:r>
                        <a:rPr lang="pt-BR" sz="1100" b="0" dirty="0">
                          <a:solidFill>
                            <a:schemeClr val="bg1"/>
                          </a:solidFill>
                          <a:latin typeface="Montserrat"/>
                        </a:rPr>
                        <a:t>estacionamento pago, principalmente</a:t>
                      </a:r>
                      <a:r>
                        <a:rPr lang="pt-BR" sz="1100" b="0" baseline="0" dirty="0">
                          <a:solidFill>
                            <a:schemeClr val="bg1"/>
                          </a:solidFill>
                          <a:latin typeface="Montserrat"/>
                        </a:rPr>
                        <a:t> nas áreas centrais, com o objetivo de reduzir o uso do transporte motorizado individual; valor revertido em melhorias nas infraestruturas de transporte coletivo e ativo.</a:t>
                      </a:r>
                    </a:p>
                    <a:p>
                      <a:pPr marL="252000" lvl="1" algn="just">
                        <a:lnSpc>
                          <a:spcPct val="100000"/>
                        </a:lnSpc>
                        <a:buFont typeface="Arial" pitchFamily="34" charset="0"/>
                        <a:buChar char="•"/>
                      </a:pPr>
                      <a:endParaRPr lang="pt-BR" sz="1100" b="0" dirty="0">
                        <a:solidFill>
                          <a:schemeClr val="bg1"/>
                        </a:solidFill>
                        <a:latin typeface="Montserrat"/>
                      </a:endParaRPr>
                    </a:p>
                    <a:p>
                      <a:pPr marL="252000" marR="0" lvl="1" indent="0" algn="just" defTabSz="814239" rtl="0" eaLnBrk="1" fontAlgn="auto" latinLnBrk="0" hangingPunct="1">
                        <a:lnSpc>
                          <a:spcPct val="100000"/>
                        </a:lnSpc>
                        <a:spcBef>
                          <a:spcPts val="0"/>
                        </a:spcBef>
                        <a:spcAft>
                          <a:spcPts val="0"/>
                        </a:spcAft>
                        <a:buClrTx/>
                        <a:buSzTx/>
                        <a:buFont typeface="Arial" pitchFamily="34" charset="0"/>
                        <a:buChar char="•"/>
                        <a:tabLst/>
                        <a:defRPr/>
                      </a:pPr>
                      <a:r>
                        <a:rPr lang="pt-BR" sz="1100" dirty="0">
                          <a:solidFill>
                            <a:srgbClr val="FFEC01"/>
                          </a:solidFill>
                          <a:latin typeface="Montserrat"/>
                        </a:rPr>
                        <a:t>Subsídio das tarifas do transporte público: </a:t>
                      </a:r>
                      <a:r>
                        <a:rPr lang="pt-BR" sz="1100" b="0" dirty="0">
                          <a:solidFill>
                            <a:schemeClr val="bg1"/>
                          </a:solidFill>
                          <a:latin typeface="Montserrat"/>
                        </a:rPr>
                        <a:t>atratividade aos usuários, além da facilitação do acesso por famílias de baixa renda.</a:t>
                      </a:r>
                    </a:p>
                    <a:p>
                      <a:pPr marL="252000" marR="0" lvl="1" indent="0" algn="just" defTabSz="814239" rtl="0" eaLnBrk="1" fontAlgn="auto" latinLnBrk="0" hangingPunct="1">
                        <a:lnSpc>
                          <a:spcPct val="100000"/>
                        </a:lnSpc>
                        <a:spcBef>
                          <a:spcPts val="0"/>
                        </a:spcBef>
                        <a:spcAft>
                          <a:spcPts val="0"/>
                        </a:spcAft>
                        <a:buClrTx/>
                        <a:buSzTx/>
                        <a:buFont typeface="Arial" pitchFamily="34" charset="0"/>
                        <a:buChar char="•"/>
                        <a:tabLst/>
                        <a:defRPr/>
                      </a:pPr>
                      <a:endParaRPr lang="pt-BR" sz="1100" b="0" dirty="0">
                        <a:solidFill>
                          <a:schemeClr val="bg1"/>
                        </a:solidFill>
                        <a:latin typeface="Montserrat"/>
                      </a:endParaRPr>
                    </a:p>
                    <a:p>
                      <a:pPr marL="252000" lvl="1" algn="just">
                        <a:lnSpc>
                          <a:spcPct val="100000"/>
                        </a:lnSpc>
                        <a:buFont typeface="Arial" pitchFamily="34" charset="0"/>
                        <a:buChar char="•"/>
                      </a:pPr>
                      <a:r>
                        <a:rPr lang="pt-BR" sz="1100" dirty="0">
                          <a:solidFill>
                            <a:srgbClr val="FFEC01"/>
                          </a:solidFill>
                          <a:latin typeface="Montserrat"/>
                        </a:rPr>
                        <a:t>Sobretaxas de combustíveis: </a:t>
                      </a:r>
                      <a:r>
                        <a:rPr lang="pt-BR" sz="1100" b="0" dirty="0">
                          <a:solidFill>
                            <a:schemeClr val="bg1"/>
                          </a:solidFill>
                          <a:latin typeface="Montserrat"/>
                        </a:rPr>
                        <a:t>cobrança pelos municípios de taxa adicional da gasolina nos postos situados dentro dos seus limites.</a:t>
                      </a:r>
                    </a:p>
                    <a:p>
                      <a:pPr marL="252000" lvl="1" algn="just">
                        <a:lnSpc>
                          <a:spcPct val="100000"/>
                        </a:lnSpc>
                        <a:buFont typeface="Arial" pitchFamily="34" charset="0"/>
                        <a:buChar char="•"/>
                      </a:pPr>
                      <a:endParaRPr lang="pt-BR" sz="1100" b="0" dirty="0">
                        <a:solidFill>
                          <a:schemeClr val="bg1"/>
                        </a:solidFill>
                        <a:latin typeface="Montserrat"/>
                      </a:endParaRPr>
                    </a:p>
                  </a:txBody>
                  <a:tcPr marL="180000" marR="180000" marT="180000" marB="180000">
                    <a:solidFill>
                      <a:srgbClr val="006BB6"/>
                    </a:solidFill>
                  </a:tcPr>
                </a:tc>
                <a:extLst>
                  <a:ext uri="{0D108BD9-81ED-4DB2-BD59-A6C34878D82A}">
                    <a16:rowId xmlns:a16="http://schemas.microsoft.com/office/drawing/2014/main" val="10000"/>
                  </a:ext>
                </a:extLst>
              </a:tr>
            </a:tbl>
          </a:graphicData>
        </a:graphic>
      </p:graphicFrame>
      <p:sp>
        <p:nvSpPr>
          <p:cNvPr id="2" name="Título 1"/>
          <p:cNvSpPr>
            <a:spLocks noGrp="1"/>
          </p:cNvSpPr>
          <p:nvPr>
            <p:ph type="title"/>
          </p:nvPr>
        </p:nvSpPr>
        <p:spPr/>
        <p:txBody>
          <a:bodyPr>
            <a:normAutofit fontScale="90000"/>
          </a:bodyPr>
          <a:lstStyle/>
          <a:p>
            <a:r>
              <a:rPr lang="pt-BR" b="1" dirty="0"/>
              <a:t>3.2 Reequilíbrio na divisão dos modos de transportes</a:t>
            </a:r>
          </a:p>
        </p:txBody>
      </p:sp>
      <p:sp>
        <p:nvSpPr>
          <p:cNvPr id="11" name="Retângulo 10"/>
          <p:cNvSpPr/>
          <p:nvPr/>
        </p:nvSpPr>
        <p:spPr>
          <a:xfrm>
            <a:off x="1698805" y="5445242"/>
            <a:ext cx="7481708" cy="231412"/>
          </a:xfrm>
          <a:prstGeom prst="rect">
            <a:avLst/>
          </a:prstGeom>
        </p:spPr>
        <p:txBody>
          <a:bodyPr wrap="square" lIns="107253" tIns="53627" rIns="107253" bIns="53627">
            <a:spAutoFit/>
          </a:bodyPr>
          <a:lstStyle/>
          <a:p>
            <a:pPr algn="r"/>
            <a:r>
              <a:rPr lang="pt-BR" sz="800" b="1" dirty="0">
                <a:solidFill>
                  <a:schemeClr val="tx1">
                    <a:lumMod val="65000"/>
                    <a:lumOff val="35000"/>
                  </a:schemeClr>
                </a:solidFill>
                <a:latin typeface="Montserrat"/>
              </a:rPr>
              <a:t>Fonte: GIZ_SUTP_SB5h_Urban-Transport-and-Energy-Efficiency_PT</a:t>
            </a:r>
          </a:p>
        </p:txBody>
      </p:sp>
      <p:sp>
        <p:nvSpPr>
          <p:cNvPr id="7" name="Retângulo 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3" name="CaixaDeTexto 2">
            <a:extLst>
              <a:ext uri="{FF2B5EF4-FFF2-40B4-BE49-F238E27FC236}">
                <a16:creationId xmlns:a16="http://schemas.microsoft.com/office/drawing/2014/main" id="{B9FDD16D-B4F8-4879-B45E-D1B36C7D1AB5}"/>
              </a:ext>
            </a:extLst>
          </p:cNvPr>
          <p:cNvSpPr txBox="1"/>
          <p:nvPr/>
        </p:nvSpPr>
        <p:spPr>
          <a:xfrm>
            <a:off x="880632" y="4026191"/>
            <a:ext cx="1302624" cy="738664"/>
          </a:xfrm>
          <a:prstGeom prst="rect">
            <a:avLst/>
          </a:prstGeom>
          <a:solidFill>
            <a:schemeClr val="bg1">
              <a:alpha val="50000"/>
            </a:schemeClr>
          </a:solidFill>
          <a:ln w="28575">
            <a:solidFill>
              <a:srgbClr val="006BB6"/>
            </a:solidFill>
            <a:prstDash val="sysDot"/>
          </a:ln>
        </p:spPr>
        <p:txBody>
          <a:bodyPr wrap="square" rtlCol="0">
            <a:spAutoFit/>
          </a:bodyPr>
          <a:lstStyle/>
          <a:p>
            <a:pPr algn="ctr"/>
            <a:r>
              <a:rPr lang="pt-BR" sz="1400" dirty="0">
                <a:latin typeface="Montserrat"/>
              </a:rPr>
              <a:t>Incorporar na revisão do PDTU</a:t>
            </a:r>
          </a:p>
        </p:txBody>
      </p:sp>
    </p:spTree>
    <p:extLst>
      <p:ext uri="{BB962C8B-B14F-4D97-AF65-F5344CB8AC3E}">
        <p14:creationId xmlns:p14="http://schemas.microsoft.com/office/powerpoint/2010/main" val="120134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nbnbrasil.com.br/wp-content/uploads/2018/02/26537404448_44b70df3c5_k-777x437.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1" y="0"/>
            <a:ext cx="9720263" cy="6300787"/>
          </a:xfrm>
          <a:prstGeom prst="rect">
            <a:avLst/>
          </a:prstGeom>
          <a:noFill/>
        </p:spPr>
      </p:pic>
      <p:sp>
        <p:nvSpPr>
          <p:cNvPr id="4" name="Retângulo 3"/>
          <p:cNvSpPr/>
          <p:nvPr/>
        </p:nvSpPr>
        <p:spPr>
          <a:xfrm>
            <a:off x="0" y="0"/>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5040313" y="5793600"/>
            <a:ext cx="4140200" cy="246221"/>
          </a:xfrm>
          <a:prstGeom prst="rect">
            <a:avLst/>
          </a:prstGeom>
          <a:noFill/>
        </p:spPr>
        <p:txBody>
          <a:bodyPr wrap="square" lIns="0" tIns="0" rIns="0" bIns="0">
            <a:spAutoFit/>
          </a:bodyPr>
          <a:lstStyle/>
          <a:p>
            <a:pPr algn="r"/>
            <a:r>
              <a:rPr lang="pt-BR" sz="800" dirty="0">
                <a:solidFill>
                  <a:schemeClr val="bg1"/>
                </a:solidFill>
                <a:latin typeface="Montserrat"/>
              </a:rPr>
              <a:t>Ceilândia Sul – diminuição das velocidades das vias de 60 km/h para 50 km/h</a:t>
            </a:r>
          </a:p>
          <a:p>
            <a:pPr algn="r"/>
            <a:r>
              <a:rPr lang="pt-BR" sz="800" dirty="0">
                <a:solidFill>
                  <a:schemeClr val="bg1"/>
                </a:solidFill>
                <a:latin typeface="Montserrat"/>
              </a:rPr>
              <a:t>Fonte:  Agência Brasília</a:t>
            </a:r>
          </a:p>
        </p:txBody>
      </p:sp>
    </p:spTree>
    <p:extLst>
      <p:ext uri="{BB962C8B-B14F-4D97-AF65-F5344CB8AC3E}">
        <p14:creationId xmlns:p14="http://schemas.microsoft.com/office/powerpoint/2010/main" val="3718838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454819" y="4694894"/>
            <a:ext cx="9723135" cy="555461"/>
          </a:xfrm>
          <a:prstGeom prst="rect">
            <a:avLst/>
          </a:prstGeom>
          <a:noFill/>
          <a:ln>
            <a:noFill/>
          </a:ln>
        </p:spPr>
        <p:txBody>
          <a:bodyPr wrap="square" lIns="107239" tIns="53620" rIns="107239" bIns="53620" rtlCol="0">
            <a:spAutoFit/>
          </a:bodyPr>
          <a:lstStyle/>
          <a:p>
            <a:pPr algn="r">
              <a:lnSpc>
                <a:spcPct val="150000"/>
              </a:lnSpc>
            </a:pPr>
            <a:r>
              <a:rPr lang="pt-BR" sz="2200" b="1" i="1" dirty="0">
                <a:solidFill>
                  <a:srgbClr val="F9DD16"/>
                </a:solidFill>
                <a:latin typeface="Montserrat ExtraBold" pitchFamily="50" charset="0"/>
              </a:rPr>
              <a:t>3. PROMOVENDO A MOBILIDADE ATIVA NO DF</a:t>
            </a:r>
          </a:p>
        </p:txBody>
      </p:sp>
      <p:cxnSp>
        <p:nvCxnSpPr>
          <p:cNvPr id="25" name="Conector reto 24"/>
          <p:cNvCxnSpPr/>
          <p:nvPr/>
        </p:nvCxnSpPr>
        <p:spPr>
          <a:xfrm>
            <a:off x="0" y="527878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493077" y="5286245"/>
            <a:ext cx="9732818" cy="472490"/>
          </a:xfrm>
          <a:prstGeom prst="rect">
            <a:avLst/>
          </a:prstGeom>
          <a:noFill/>
          <a:ln>
            <a:noFill/>
          </a:ln>
        </p:spPr>
        <p:txBody>
          <a:bodyPr wrap="square" lIns="107239" tIns="53620" rIns="107239" bIns="53620" rtlCol="0">
            <a:spAutoFit/>
          </a:bodyPr>
          <a:lstStyle/>
          <a:p>
            <a:pPr algn="r">
              <a:lnSpc>
                <a:spcPct val="150000"/>
              </a:lnSpc>
            </a:pPr>
            <a:r>
              <a:rPr lang="pt-BR" sz="1800" dirty="0">
                <a:solidFill>
                  <a:schemeClr val="bg1"/>
                </a:solidFill>
                <a:latin typeface="Montserrat"/>
              </a:rPr>
              <a:t>3.3 Aumentando a segurança das ruas e dos espaços públicos</a:t>
            </a:r>
          </a:p>
        </p:txBody>
      </p:sp>
    </p:spTree>
    <p:extLst>
      <p:ext uri="{BB962C8B-B14F-4D97-AF65-F5344CB8AC3E}">
        <p14:creationId xmlns:p14="http://schemas.microsoft.com/office/powerpoint/2010/main" val="221337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a:spLocks/>
          </p:cNvSpPr>
          <p:nvPr/>
        </p:nvSpPr>
        <p:spPr>
          <a:xfrm>
            <a:off x="539750" y="1350963"/>
            <a:ext cx="4109641" cy="2616101"/>
          </a:xfrm>
          <a:prstGeom prst="rect">
            <a:avLst/>
          </a:prstGeom>
        </p:spPr>
        <p:txBody>
          <a:bodyPr wrap="square" lIns="0" tIns="0" rIns="0" bIns="0" numCol="1" spcCol="422316">
            <a:spAutoFit/>
          </a:bodyPr>
          <a:lstStyle/>
          <a:p>
            <a:pPr indent="457200" algn="just">
              <a:spcBef>
                <a:spcPts val="600"/>
              </a:spcBef>
            </a:pPr>
            <a:r>
              <a:rPr lang="pt-BR" sz="1000" dirty="0">
                <a:solidFill>
                  <a:schemeClr val="tx1">
                    <a:lumMod val="65000"/>
                    <a:lumOff val="35000"/>
                  </a:schemeClr>
                </a:solidFill>
                <a:latin typeface="Montserrat"/>
              </a:rPr>
              <a:t>Em 2017, a SEGETH elaborou um estudo técnico que analisa diversas ruas no DF e suas fachadas.</a:t>
            </a:r>
          </a:p>
          <a:p>
            <a:pPr indent="457200" algn="just">
              <a:spcBef>
                <a:spcPts val="600"/>
              </a:spcBef>
            </a:pPr>
            <a:r>
              <a:rPr lang="pt-BR" sz="1000" i="1" spc="-90" dirty="0">
                <a:solidFill>
                  <a:schemeClr val="tx1">
                    <a:lumMod val="65000"/>
                    <a:lumOff val="35000"/>
                  </a:schemeClr>
                </a:solidFill>
                <a:latin typeface="Montserrat"/>
              </a:rPr>
              <a:t>“A implementação das fachadas ativas está, na maioria das vezes, articulada com o uso não-residencial no pavimento térreo — no nível da circulação dos pedestres. Não  podemos, entretanto, descuidar das edificações com uso residencial nesse pavimento e permitir a criação de planos fechados que se estendam por todo um quarteirão. A interface das residências no nível da circulação dos pedestres com o espaço público começa nas portas de entrada, onde as atividades são transferidas para a varanda ou para o jardim, mantendo uma relação amigável com o espaço público. Nessa zona, os vizinhos conversam, os estranhos pedem informações, e todos se </a:t>
            </a:r>
            <a:r>
              <a:rPr lang="pt-BR" sz="1000" i="1" spc="-90" dirty="0" err="1">
                <a:solidFill>
                  <a:schemeClr val="tx1">
                    <a:lumMod val="65000"/>
                    <a:lumOff val="35000"/>
                  </a:schemeClr>
                </a:solidFill>
                <a:latin typeface="Montserrat"/>
              </a:rPr>
              <a:t>vêem</a:t>
            </a:r>
            <a:r>
              <a:rPr lang="pt-BR" sz="1000" i="1" spc="-90" dirty="0">
                <a:solidFill>
                  <a:schemeClr val="tx1">
                    <a:lumMod val="65000"/>
                    <a:lumOff val="35000"/>
                  </a:schemeClr>
                </a:solidFill>
                <a:latin typeface="Montserrat"/>
              </a:rPr>
              <a:t> e interagem, ou não, mas a possibilidade passa a existir.”</a:t>
            </a:r>
            <a:r>
              <a:rPr lang="pt-BR" sz="1000" spc="-90" dirty="0">
                <a:solidFill>
                  <a:schemeClr val="tx1">
                    <a:lumMod val="65000"/>
                    <a:lumOff val="35000"/>
                  </a:schemeClr>
                </a:solidFill>
                <a:latin typeface="Montserrat"/>
              </a:rPr>
              <a:t> DIRUR/SUGEST/SEGETH, Estudo Técnico n° 08/2017.</a:t>
            </a:r>
          </a:p>
          <a:p>
            <a:pPr indent="457200" algn="just">
              <a:spcBef>
                <a:spcPts val="600"/>
              </a:spcBef>
            </a:pPr>
            <a:r>
              <a:rPr lang="pt-BR" sz="1000" dirty="0">
                <a:solidFill>
                  <a:schemeClr val="tx1">
                    <a:lumMod val="65000"/>
                    <a:lumOff val="35000"/>
                  </a:schemeClr>
                </a:solidFill>
                <a:latin typeface="Montserrat"/>
              </a:rPr>
              <a:t>Esse estudo apontou que no DF várias ruas costumam ter </a:t>
            </a:r>
            <a:r>
              <a:rPr lang="pt-BR" sz="1000" b="1" dirty="0">
                <a:solidFill>
                  <a:srgbClr val="006BB6"/>
                </a:solidFill>
                <a:latin typeface="Montserrat"/>
              </a:rPr>
              <a:t>fachadas ativas</a:t>
            </a:r>
            <a:r>
              <a:rPr lang="pt-BR" sz="1000" dirty="0">
                <a:solidFill>
                  <a:schemeClr val="tx1">
                    <a:lumMod val="65000"/>
                    <a:lumOff val="35000"/>
                  </a:schemeClr>
                </a:solidFill>
                <a:latin typeface="Montserrat"/>
              </a:rPr>
              <a:t>, possibilitando a permeabilidade visual e atratividade.</a:t>
            </a:r>
          </a:p>
        </p:txBody>
      </p:sp>
      <p:pic>
        <p:nvPicPr>
          <p:cNvPr id="2" name="Imagem 1"/>
          <p:cNvPicPr>
            <a:picLocks noChangeAspect="1"/>
          </p:cNvPicPr>
          <p:nvPr/>
        </p:nvPicPr>
        <p:blipFill>
          <a:blip r:embed="rId2" cstate="print"/>
          <a:srcRect t="6075"/>
          <a:stretch>
            <a:fillRect/>
          </a:stretch>
        </p:blipFill>
        <p:spPr>
          <a:xfrm>
            <a:off x="5069404" y="2420430"/>
            <a:ext cx="4111109" cy="2815603"/>
          </a:xfrm>
          <a:prstGeom prst="rect">
            <a:avLst/>
          </a:prstGeom>
        </p:spPr>
      </p:pic>
      <p:sp>
        <p:nvSpPr>
          <p:cNvPr id="6" name="Título 5"/>
          <p:cNvSpPr>
            <a:spLocks noGrp="1"/>
          </p:cNvSpPr>
          <p:nvPr>
            <p:ph type="title"/>
          </p:nvPr>
        </p:nvSpPr>
        <p:spPr/>
        <p:txBody>
          <a:bodyPr>
            <a:normAutofit fontScale="90000"/>
          </a:bodyPr>
          <a:lstStyle/>
          <a:p>
            <a:r>
              <a:rPr lang="pt-BR" b="1" dirty="0"/>
              <a:t>3.3 Aumento a segurança das ruas e dos espaços públicos</a:t>
            </a:r>
          </a:p>
        </p:txBody>
      </p:sp>
      <p:sp>
        <p:nvSpPr>
          <p:cNvPr id="4" name="CaixaDeTexto 3"/>
          <p:cNvSpPr txBox="1"/>
          <p:nvPr/>
        </p:nvSpPr>
        <p:spPr>
          <a:xfrm>
            <a:off x="4612452" y="5293012"/>
            <a:ext cx="4653786" cy="584775"/>
          </a:xfrm>
          <a:prstGeom prst="rect">
            <a:avLst/>
          </a:prstGeom>
          <a:noFill/>
        </p:spPr>
        <p:txBody>
          <a:bodyPr wrap="square" rtlCol="0">
            <a:spAutoFit/>
          </a:bodyPr>
          <a:lstStyle/>
          <a:p>
            <a:pPr algn="r"/>
            <a:r>
              <a:rPr lang="pt-BR" sz="800" dirty="0">
                <a:solidFill>
                  <a:schemeClr val="tx1">
                    <a:lumMod val="65000"/>
                    <a:lumOff val="35000"/>
                  </a:schemeClr>
                </a:solidFill>
                <a:latin typeface="Montserrat"/>
              </a:rPr>
              <a:t>Casa em Ceilândia com permeabilidade visual. O afastamento da edificação e a </a:t>
            </a:r>
          </a:p>
          <a:p>
            <a:pPr algn="r"/>
            <a:r>
              <a:rPr lang="pt-BR" sz="800" dirty="0">
                <a:solidFill>
                  <a:schemeClr val="tx1">
                    <a:lumMod val="65000"/>
                    <a:lumOff val="35000"/>
                  </a:schemeClr>
                </a:solidFill>
                <a:latin typeface="Montserrat"/>
              </a:rPr>
              <a:t>testada do lote não muito grande, com </a:t>
            </a:r>
            <a:r>
              <a:rPr lang="pt-BR" sz="800" dirty="0" err="1">
                <a:solidFill>
                  <a:schemeClr val="tx1">
                    <a:lumMod val="65000"/>
                    <a:lumOff val="35000"/>
                  </a:schemeClr>
                </a:solidFill>
                <a:latin typeface="Montserrat"/>
              </a:rPr>
              <a:t>cercamento</a:t>
            </a:r>
            <a:r>
              <a:rPr lang="pt-BR" sz="800" dirty="0">
                <a:solidFill>
                  <a:schemeClr val="tx1">
                    <a:lumMod val="65000"/>
                    <a:lumOff val="35000"/>
                  </a:schemeClr>
                </a:solidFill>
                <a:latin typeface="Montserrat"/>
              </a:rPr>
              <a:t> que permite visibilidade.   </a:t>
            </a:r>
          </a:p>
          <a:p>
            <a:pPr algn="r"/>
            <a:r>
              <a:rPr lang="pt-BR" sz="800" dirty="0">
                <a:solidFill>
                  <a:schemeClr val="tx1">
                    <a:lumMod val="65000"/>
                    <a:lumOff val="35000"/>
                  </a:schemeClr>
                </a:solidFill>
                <a:latin typeface="Montserrat"/>
              </a:rPr>
              <a:t>	          Fonte da Imagem: Google </a:t>
            </a:r>
            <a:r>
              <a:rPr lang="pt-BR" sz="800" dirty="0" err="1">
                <a:solidFill>
                  <a:schemeClr val="tx1">
                    <a:lumMod val="65000"/>
                    <a:lumOff val="35000"/>
                  </a:schemeClr>
                </a:solidFill>
                <a:latin typeface="Montserrat"/>
              </a:rPr>
              <a:t>StreetView</a:t>
            </a:r>
            <a:r>
              <a:rPr lang="pt-BR" sz="800" dirty="0">
                <a:solidFill>
                  <a:schemeClr val="tx1">
                    <a:lumMod val="65000"/>
                    <a:lumOff val="35000"/>
                  </a:schemeClr>
                </a:solidFill>
                <a:latin typeface="Montserrat"/>
              </a:rPr>
              <a:t> </a:t>
            </a:r>
          </a:p>
          <a:p>
            <a:pPr algn="r"/>
            <a:endParaRPr lang="pt-BR" sz="800" dirty="0"/>
          </a:p>
        </p:txBody>
      </p:sp>
      <p:sp>
        <p:nvSpPr>
          <p:cNvPr id="5" name="CaixaDeTexto 4"/>
          <p:cNvSpPr txBox="1"/>
          <p:nvPr/>
        </p:nvSpPr>
        <p:spPr>
          <a:xfrm>
            <a:off x="5040313" y="1255713"/>
            <a:ext cx="4140200" cy="1169551"/>
          </a:xfrm>
          <a:prstGeom prst="rect">
            <a:avLst/>
          </a:prstGeom>
          <a:noFill/>
        </p:spPr>
        <p:txBody>
          <a:bodyPr wrap="square" rtlCol="0">
            <a:spAutoFit/>
          </a:bodyPr>
          <a:lstStyle/>
          <a:p>
            <a:pPr indent="457200" algn="just">
              <a:spcBef>
                <a:spcPts val="600"/>
              </a:spcBef>
            </a:pPr>
            <a:r>
              <a:rPr lang="pt-BR" sz="1000" dirty="0">
                <a:solidFill>
                  <a:schemeClr val="tx1">
                    <a:lumMod val="65000"/>
                    <a:lumOff val="35000"/>
                  </a:schemeClr>
                </a:solidFill>
                <a:latin typeface="Montserrat"/>
              </a:rPr>
              <a:t>O uso residencial no nível da circulação dos pedestres exige mais privacidade que o uso comercial. Entretanto, muros altos e visualmente impenetráveis não são uma boa solução. Ao contrario do que o senso comum indica, ao invés de promoverem maior segurança, retiram a vigilância natural, os “olhos da rua”. A privacidade pode ser garantida com outras soluções.</a:t>
            </a:r>
          </a:p>
        </p:txBody>
      </p:sp>
      <p:sp>
        <p:nvSpPr>
          <p:cNvPr id="3" name="Retângulo 2"/>
          <p:cNvSpPr/>
          <p:nvPr/>
        </p:nvSpPr>
        <p:spPr>
          <a:xfrm>
            <a:off x="539750" y="5086750"/>
            <a:ext cx="4109641" cy="692497"/>
          </a:xfrm>
          <a:prstGeom prst="rect">
            <a:avLst/>
          </a:prstGeom>
          <a:ln w="12700">
            <a:noFill/>
            <a:prstDash val="solid"/>
          </a:ln>
        </p:spPr>
        <p:txBody>
          <a:bodyPr wrap="square" lIns="0" tIns="0" rIns="0" bIns="0" numCol="1" spcCol="422316">
            <a:spAutoFit/>
          </a:bodyPr>
          <a:lstStyle/>
          <a:p>
            <a:pPr>
              <a:spcBef>
                <a:spcPts val="600"/>
              </a:spcBef>
            </a:pPr>
            <a:r>
              <a:rPr lang="pt-BR" sz="1000" b="1" dirty="0">
                <a:solidFill>
                  <a:schemeClr val="tx1">
                    <a:lumMod val="65000"/>
                    <a:lumOff val="35000"/>
                  </a:schemeClr>
                </a:solidFill>
                <a:latin typeface="Montserrat"/>
              </a:rPr>
              <a:t>Plano Plurianual – PPA 2020/2023</a:t>
            </a:r>
          </a:p>
          <a:p>
            <a:pPr>
              <a:spcBef>
                <a:spcPts val="600"/>
              </a:spcBef>
            </a:pPr>
            <a:r>
              <a:rPr lang="pt-BR" sz="1000" b="1" dirty="0">
                <a:solidFill>
                  <a:schemeClr val="tx1">
                    <a:lumMod val="65000"/>
                    <a:lumOff val="35000"/>
                  </a:schemeClr>
                </a:solidFill>
                <a:latin typeface="Montserrat"/>
              </a:rPr>
              <a:t>Ação Não Orçamentária 10511 - </a:t>
            </a:r>
            <a:r>
              <a:rPr lang="pt-BR" sz="1000" dirty="0">
                <a:solidFill>
                  <a:schemeClr val="tx1">
                    <a:lumMod val="65000"/>
                    <a:lumOff val="35000"/>
                  </a:schemeClr>
                </a:solidFill>
                <a:latin typeface="Montserrat"/>
              </a:rPr>
              <a:t>Formulação de políticas públicas de redução da violência de gênero em espaços públicos (SEMOB)</a:t>
            </a:r>
          </a:p>
        </p:txBody>
      </p:sp>
      <p:sp>
        <p:nvSpPr>
          <p:cNvPr id="7" name="Retângulo 6"/>
          <p:cNvSpPr/>
          <p:nvPr/>
        </p:nvSpPr>
        <p:spPr>
          <a:xfrm>
            <a:off x="539750" y="4200354"/>
            <a:ext cx="4159785" cy="708929"/>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p:cNvSpPr>
            <a:spLocks/>
          </p:cNvSpPr>
          <p:nvPr/>
        </p:nvSpPr>
        <p:spPr>
          <a:xfrm>
            <a:off x="704850" y="4314826"/>
            <a:ext cx="3786057" cy="477310"/>
          </a:xfrm>
          <a:prstGeom prst="rect">
            <a:avLst/>
          </a:prstGeom>
          <a:ln w="28575">
            <a:noFill/>
            <a:prstDash val="sysDot"/>
          </a:ln>
        </p:spPr>
        <p:txBody>
          <a:bodyPr wrap="square" lIns="0" tIns="0" rIns="0" bIns="0" numCol="1" spcCol="422316">
            <a:spAutoFit/>
          </a:bodyPr>
          <a:lstStyle/>
          <a:p>
            <a:pPr algn="just">
              <a:spcBef>
                <a:spcPts val="600"/>
              </a:spcBef>
            </a:pPr>
            <a:r>
              <a:rPr lang="pt-BR" sz="1000" b="1" dirty="0">
                <a:solidFill>
                  <a:srgbClr val="FFEC01"/>
                </a:solidFill>
                <a:latin typeface="Montserrat"/>
              </a:rPr>
              <a:t>Fachadas Ativas</a:t>
            </a:r>
            <a:r>
              <a:rPr lang="pt-BR" sz="1000" dirty="0">
                <a:solidFill>
                  <a:srgbClr val="FFEC01"/>
                </a:solidFill>
                <a:latin typeface="Montserrat"/>
              </a:rPr>
              <a:t>: </a:t>
            </a:r>
            <a:r>
              <a:rPr lang="pt-BR" sz="1000" dirty="0">
                <a:solidFill>
                  <a:schemeClr val="bg1"/>
                </a:solidFill>
                <a:latin typeface="Montserrat"/>
              </a:rPr>
              <a:t>no nível da circulação dos pedestres proporcionam transição direta entre o espaço público e o privado.</a:t>
            </a:r>
          </a:p>
        </p:txBody>
      </p:sp>
      <p:sp>
        <p:nvSpPr>
          <p:cNvPr id="14" name="Retângulo 13"/>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2417949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rma livre 20"/>
          <p:cNvSpPr/>
          <p:nvPr/>
        </p:nvSpPr>
        <p:spPr>
          <a:xfrm>
            <a:off x="3971891" y="4810804"/>
            <a:ext cx="5000811" cy="1488267"/>
          </a:xfrm>
          <a:custGeom>
            <a:avLst/>
            <a:gdLst>
              <a:gd name="connsiteX0" fmla="*/ 0 w 3360717"/>
              <a:gd name="connsiteY0" fmla="*/ 1246909 h 1258784"/>
              <a:gd name="connsiteX1" fmla="*/ 1068779 w 3360717"/>
              <a:gd name="connsiteY1" fmla="*/ 0 h 1258784"/>
              <a:gd name="connsiteX2" fmla="*/ 3182587 w 3360717"/>
              <a:gd name="connsiteY2" fmla="*/ 0 h 1258784"/>
              <a:gd name="connsiteX3" fmla="*/ 3360717 w 3360717"/>
              <a:gd name="connsiteY3" fmla="*/ 1258784 h 1258784"/>
              <a:gd name="connsiteX4" fmla="*/ 0 w 3360717"/>
              <a:gd name="connsiteY4" fmla="*/ 1246909 h 125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17" h="1258784">
                <a:moveTo>
                  <a:pt x="0" y="1246909"/>
                </a:moveTo>
                <a:lnTo>
                  <a:pt x="1068779" y="0"/>
                </a:lnTo>
                <a:lnTo>
                  <a:pt x="3182587" y="0"/>
                </a:lnTo>
                <a:lnTo>
                  <a:pt x="3360717" y="1258784"/>
                </a:lnTo>
                <a:lnTo>
                  <a:pt x="0" y="124690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a:p>
        </p:txBody>
      </p:sp>
      <p:sp>
        <p:nvSpPr>
          <p:cNvPr id="23" name="Retângulo 22"/>
          <p:cNvSpPr/>
          <p:nvPr/>
        </p:nvSpPr>
        <p:spPr>
          <a:xfrm>
            <a:off x="3693275" y="5935632"/>
            <a:ext cx="5250850" cy="255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a:p>
        </p:txBody>
      </p:sp>
      <p:sp>
        <p:nvSpPr>
          <p:cNvPr id="24" name="Retângulo 23"/>
          <p:cNvSpPr/>
          <p:nvPr/>
        </p:nvSpPr>
        <p:spPr>
          <a:xfrm>
            <a:off x="4943476" y="5022437"/>
            <a:ext cx="4250688" cy="168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a:p>
        </p:txBody>
      </p:sp>
      <p:sp>
        <p:nvSpPr>
          <p:cNvPr id="25" name="Retângulo 24"/>
          <p:cNvSpPr/>
          <p:nvPr/>
        </p:nvSpPr>
        <p:spPr>
          <a:xfrm>
            <a:off x="3943314" y="5442119"/>
            <a:ext cx="5250850" cy="212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a:p>
        </p:txBody>
      </p:sp>
      <p:pic>
        <p:nvPicPr>
          <p:cNvPr id="26626" name="Picture 2" descr="http://www.escalalatina.com/wp-content/uploads/2017/04/FamiliaTapati%CC%81a.png"/>
          <p:cNvPicPr>
            <a:picLocks noChangeAspect="1" noChangeArrowheads="1"/>
          </p:cNvPicPr>
          <p:nvPr/>
        </p:nvPicPr>
        <p:blipFill>
          <a:blip r:embed="rId2" cstate="print"/>
          <a:srcRect/>
          <a:stretch>
            <a:fillRect/>
          </a:stretch>
        </p:blipFill>
        <p:spPr bwMode="auto">
          <a:xfrm>
            <a:off x="5722177" y="2601816"/>
            <a:ext cx="2750445" cy="2575659"/>
          </a:xfrm>
          <a:prstGeom prst="rect">
            <a:avLst/>
          </a:prstGeom>
          <a:noFill/>
        </p:spPr>
      </p:pic>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sp>
        <p:nvSpPr>
          <p:cNvPr id="16" name="Retângulo 15"/>
          <p:cNvSpPr/>
          <p:nvPr/>
        </p:nvSpPr>
        <p:spPr>
          <a:xfrm>
            <a:off x="5040313" y="1322389"/>
            <a:ext cx="4140200" cy="1538884"/>
          </a:xfrm>
          <a:prstGeom prst="rect">
            <a:avLst/>
          </a:prstGeom>
        </p:spPr>
        <p:txBody>
          <a:bodyPr wrap="square" lIns="0" tIns="0" rIns="0" bIns="0">
            <a:spAutoFit/>
          </a:bodyPr>
          <a:lstStyle/>
          <a:p>
            <a:pPr indent="457200" algn="just">
              <a:spcBef>
                <a:spcPts val="600"/>
              </a:spcBef>
            </a:pPr>
            <a:r>
              <a:rPr lang="pt-BR" sz="1000" dirty="0">
                <a:solidFill>
                  <a:schemeClr val="tx1">
                    <a:lumMod val="65000"/>
                    <a:lumOff val="35000"/>
                  </a:schemeClr>
                </a:solidFill>
                <a:latin typeface="Montserrat"/>
              </a:rPr>
              <a:t>Deste modo, para alcançar a diminuição do número de óbitos e feridos é necessário rever valores e assumir compromisso colocando como prioridade a segurança das pessoas.   </a:t>
            </a:r>
            <a:r>
              <a:rPr lang="pt-BR" sz="1000" b="1" dirty="0">
                <a:solidFill>
                  <a:schemeClr val="tx1">
                    <a:lumMod val="65000"/>
                    <a:lumOff val="35000"/>
                  </a:schemeClr>
                </a:solidFill>
                <a:latin typeface="Montserrat"/>
              </a:rPr>
              <a:t>Essa etapa estará dividida em:</a:t>
            </a:r>
          </a:p>
          <a:p>
            <a:pPr indent="457200" algn="just">
              <a:spcBef>
                <a:spcPts val="600"/>
              </a:spcBef>
            </a:pPr>
            <a:endParaRPr lang="pt-BR" sz="1000" b="1" dirty="0">
              <a:solidFill>
                <a:schemeClr val="tx1">
                  <a:lumMod val="65000"/>
                  <a:lumOff val="35000"/>
                </a:schemeClr>
              </a:solidFill>
              <a:latin typeface="Montserrat"/>
            </a:endParaRPr>
          </a:p>
          <a:p>
            <a:pPr lvl="1" algn="just">
              <a:spcBef>
                <a:spcPts val="600"/>
              </a:spcBef>
              <a:buFont typeface="Wingdings" pitchFamily="2" charset="2"/>
              <a:buChar char="§"/>
            </a:pPr>
            <a:r>
              <a:rPr lang="pt-BR" sz="1000" b="1" dirty="0">
                <a:solidFill>
                  <a:schemeClr val="tx1">
                    <a:lumMod val="65000"/>
                    <a:lumOff val="35000"/>
                  </a:schemeClr>
                </a:solidFill>
                <a:latin typeface="Montserrat"/>
              </a:rPr>
              <a:t> Analisar Ocorrências de Trânsito</a:t>
            </a:r>
          </a:p>
          <a:p>
            <a:pPr lvl="1" algn="just">
              <a:spcBef>
                <a:spcPts val="600"/>
              </a:spcBef>
              <a:buFont typeface="Wingdings" pitchFamily="2" charset="2"/>
              <a:buChar char="§"/>
            </a:pPr>
            <a:r>
              <a:rPr lang="pt-BR" sz="1000" b="1" dirty="0">
                <a:solidFill>
                  <a:schemeClr val="tx1">
                    <a:lumMod val="65000"/>
                    <a:lumOff val="35000"/>
                  </a:schemeClr>
                </a:solidFill>
                <a:latin typeface="Montserrat"/>
              </a:rPr>
              <a:t> Reduzir Velocidades </a:t>
            </a:r>
          </a:p>
          <a:p>
            <a:pPr lvl="1" algn="just">
              <a:spcBef>
                <a:spcPts val="600"/>
              </a:spcBef>
              <a:buFont typeface="Wingdings" pitchFamily="2" charset="2"/>
              <a:buChar char="§"/>
            </a:pPr>
            <a:r>
              <a:rPr lang="pt-BR" sz="1000" b="1" dirty="0">
                <a:solidFill>
                  <a:schemeClr val="tx1">
                    <a:lumMod val="65000"/>
                    <a:lumOff val="35000"/>
                  </a:schemeClr>
                </a:solidFill>
                <a:latin typeface="Montserrat"/>
              </a:rPr>
              <a:t>Qualificar a Infraestrutura </a:t>
            </a:r>
          </a:p>
        </p:txBody>
      </p:sp>
      <p:sp>
        <p:nvSpPr>
          <p:cNvPr id="12" name="Retângulo 11"/>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13" name="Retângulo 12"/>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39750" y="1379538"/>
            <a:ext cx="4140200" cy="3847207"/>
          </a:xfrm>
          <a:prstGeom prst="rect">
            <a:avLst/>
          </a:prstGeom>
        </p:spPr>
        <p:txBody>
          <a:bodyPr wrap="square" lIns="0" tIns="0" rIns="0" bIns="0">
            <a:spAutoFit/>
          </a:bodyPr>
          <a:lstStyle/>
          <a:p>
            <a:pPr indent="457200">
              <a:spcBef>
                <a:spcPts val="600"/>
              </a:spcBef>
            </a:pPr>
            <a:r>
              <a:rPr lang="pt-BR" sz="1000" b="1" dirty="0">
                <a:solidFill>
                  <a:schemeClr val="tx1">
                    <a:lumMod val="65000"/>
                    <a:lumOff val="35000"/>
                  </a:schemeClr>
                </a:solidFill>
                <a:latin typeface="Montserrat"/>
              </a:rPr>
              <a:t>Segurança Viária</a:t>
            </a: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O modelo de desenvolvimento baseado no uso do automóvel como principal modo de transporte, condicionou a produção do espaço público e o excesso de velocidade. Assim, a violência no trânsito passou a ser encarada com naturalidade. Apesar das inúmeras ocorrências com mortos e feridos, existe uma dificuldade por parte da sociedade de aceitar padrões de segurança compatíveis com as necessidades. </a:t>
            </a:r>
          </a:p>
          <a:p>
            <a:pPr indent="457200" algn="just">
              <a:spcBef>
                <a:spcPts val="600"/>
              </a:spcBef>
            </a:pPr>
            <a:r>
              <a:rPr lang="pt-BR" sz="1000" dirty="0">
                <a:solidFill>
                  <a:schemeClr val="tx1">
                    <a:lumMod val="65000"/>
                    <a:lumOff val="35000"/>
                  </a:schemeClr>
                </a:solidFill>
                <a:latin typeface="Montserrat"/>
              </a:rPr>
              <a:t>J. Pedro Corrêa, especialista em segurança de trânsito, acredita </a:t>
            </a:r>
            <a:r>
              <a:rPr lang="pt-BR" sz="1000" dirty="0">
                <a:latin typeface="Montserrat"/>
              </a:rPr>
              <a:t>que</a:t>
            </a:r>
            <a:r>
              <a:rPr lang="pt-BR" sz="1000" dirty="0">
                <a:solidFill>
                  <a:srgbClr val="006BB6"/>
                </a:solidFill>
                <a:latin typeface="Montserrat"/>
              </a:rPr>
              <a:t> </a:t>
            </a:r>
            <a:r>
              <a:rPr lang="pt-BR" sz="1000" b="1" dirty="0">
                <a:solidFill>
                  <a:srgbClr val="006BB6"/>
                </a:solidFill>
                <a:latin typeface="Montserrat"/>
              </a:rPr>
              <a:t>no Brasil se privilegia muito mais o fluxo de veículos que a segurança dos usuários</a:t>
            </a:r>
            <a:r>
              <a:rPr lang="pt-BR" sz="1000" dirty="0">
                <a:solidFill>
                  <a:srgbClr val="006BB6"/>
                </a:solidFill>
                <a:latin typeface="Montserrat"/>
              </a:rPr>
              <a:t>. </a:t>
            </a:r>
            <a:r>
              <a:rPr lang="pt-BR" sz="1000" dirty="0">
                <a:solidFill>
                  <a:schemeClr val="tx1">
                    <a:lumMod val="65000"/>
                    <a:lumOff val="35000"/>
                  </a:schemeClr>
                </a:solidFill>
                <a:latin typeface="Montserrat"/>
              </a:rPr>
              <a:t>Em seu livro “20 Anos de Lições de Trânsito no Brasil”, ele disserta sobre os motivos pelos quais a própria sociedade não cobra por mais segurança viária:</a:t>
            </a:r>
          </a:p>
          <a:p>
            <a:pPr indent="457200" algn="just">
              <a:spcBef>
                <a:spcPts val="600"/>
              </a:spcBef>
            </a:pPr>
            <a:r>
              <a:rPr lang="pt-BR" sz="1000" dirty="0">
                <a:solidFill>
                  <a:schemeClr val="tx1">
                    <a:lumMod val="65000"/>
                    <a:lumOff val="35000"/>
                  </a:schemeClr>
                </a:solidFill>
                <a:latin typeface="Montserrat"/>
              </a:rPr>
              <a:t>“De fato, como dizem alguns </a:t>
            </a:r>
            <a:r>
              <a:rPr lang="pt-BR" sz="1000" dirty="0" err="1">
                <a:solidFill>
                  <a:schemeClr val="tx1">
                    <a:lumMod val="65000"/>
                    <a:lumOff val="35000"/>
                  </a:schemeClr>
                </a:solidFill>
                <a:latin typeface="Montserrat"/>
              </a:rPr>
              <a:t>ex-responsáveis</a:t>
            </a:r>
            <a:r>
              <a:rPr lang="pt-BR" sz="1000" dirty="0">
                <a:solidFill>
                  <a:schemeClr val="tx1">
                    <a:lumMod val="65000"/>
                    <a:lumOff val="35000"/>
                  </a:schemeClr>
                </a:solidFill>
                <a:latin typeface="Montserrat"/>
              </a:rPr>
              <a:t> pelo comando do trânsito brasileiro, nossa sociedade se habituou ao jeitinho, às chances de poder tirar vantagens em certas (ou muitas) ocasiões de trânsito e por isso não prioriza a segurança, na medida em que ela iria restringir suas ações e enquadrá-las dentro de esquemas mais rígidos. Apesar de reclamar que o automóvel tirou seu lugar nas ruas, não valoriza a segurança com o vigor necessário.”</a:t>
            </a:r>
          </a:p>
        </p:txBody>
      </p:sp>
    </p:spTree>
    <p:extLst>
      <p:ext uri="{BB962C8B-B14F-4D97-AF65-F5344CB8AC3E}">
        <p14:creationId xmlns:p14="http://schemas.microsoft.com/office/powerpoint/2010/main" val="1610952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tângulo 38"/>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 name="Grupo 12"/>
          <p:cNvGrpSpPr>
            <a:grpSpLocks noChangeAspect="1"/>
          </p:cNvGrpSpPr>
          <p:nvPr/>
        </p:nvGrpSpPr>
        <p:grpSpPr>
          <a:xfrm>
            <a:off x="1410610" y="4775648"/>
            <a:ext cx="553554" cy="683505"/>
            <a:chOff x="3488634" y="4149081"/>
            <a:chExt cx="1241050" cy="1512168"/>
          </a:xfrm>
        </p:grpSpPr>
        <p:pic>
          <p:nvPicPr>
            <p:cNvPr id="14" name="Imagem 13"/>
            <p:cNvPicPr>
              <a:picLocks noChangeAspect="1"/>
            </p:cNvPicPr>
            <p:nvPr/>
          </p:nvPicPr>
          <p:blipFill rotWithShape="1">
            <a:blip r:embed="rId2" cstate="print">
              <a:extLst>
                <a:ext uri="{28A0092B-C50C-407E-A947-70E740481C1C}">
                  <a14:useLocalDpi xmlns:a14="http://schemas.microsoft.com/office/drawing/2010/main" val="0"/>
                </a:ext>
              </a:extLst>
            </a:blip>
            <a:srcRect l="153" t="1" r="47490" b="218"/>
            <a:stretch/>
          </p:blipFill>
          <p:spPr>
            <a:xfrm>
              <a:off x="3488634" y="4149081"/>
              <a:ext cx="1227382" cy="1512168"/>
            </a:xfrm>
            <a:prstGeom prst="rect">
              <a:avLst/>
            </a:prstGeom>
          </p:spPr>
        </p:pic>
        <p:sp>
          <p:nvSpPr>
            <p:cNvPr id="15" name="Retângulo 14"/>
            <p:cNvSpPr/>
            <p:nvPr/>
          </p:nvSpPr>
          <p:spPr>
            <a:xfrm>
              <a:off x="4683965" y="4642159"/>
              <a:ext cx="45719" cy="720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200">
                <a:latin typeface="Century Gothic" pitchFamily="34" charset="0"/>
              </a:endParaRPr>
            </a:p>
          </p:txBody>
        </p:sp>
        <p:sp>
          <p:nvSpPr>
            <p:cNvPr id="16" name="Retângulo 15"/>
            <p:cNvSpPr/>
            <p:nvPr/>
          </p:nvSpPr>
          <p:spPr>
            <a:xfrm>
              <a:off x="4519520" y="4670848"/>
              <a:ext cx="95843"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200">
                <a:latin typeface="Century Gothic" pitchFamily="34" charset="0"/>
              </a:endParaRPr>
            </a:p>
          </p:txBody>
        </p:sp>
      </p:grpSp>
      <p:grpSp>
        <p:nvGrpSpPr>
          <p:cNvPr id="3" name="Grupo 16"/>
          <p:cNvGrpSpPr>
            <a:grpSpLocks noChangeAspect="1"/>
          </p:cNvGrpSpPr>
          <p:nvPr/>
        </p:nvGrpSpPr>
        <p:grpSpPr>
          <a:xfrm>
            <a:off x="1270671" y="4860192"/>
            <a:ext cx="553554" cy="683505"/>
            <a:chOff x="3488634" y="4149081"/>
            <a:chExt cx="1241050" cy="1512168"/>
          </a:xfrm>
        </p:grpSpPr>
        <p:pic>
          <p:nvPicPr>
            <p:cNvPr id="18" name="Imagem 17"/>
            <p:cNvPicPr>
              <a:picLocks noChangeAspect="1"/>
            </p:cNvPicPr>
            <p:nvPr/>
          </p:nvPicPr>
          <p:blipFill rotWithShape="1">
            <a:blip r:embed="rId2" cstate="print">
              <a:extLst>
                <a:ext uri="{28A0092B-C50C-407E-A947-70E740481C1C}">
                  <a14:useLocalDpi xmlns:a14="http://schemas.microsoft.com/office/drawing/2010/main" val="0"/>
                </a:ext>
              </a:extLst>
            </a:blip>
            <a:srcRect l="153" t="1" r="47490" b="218"/>
            <a:stretch/>
          </p:blipFill>
          <p:spPr>
            <a:xfrm>
              <a:off x="3488634" y="4149081"/>
              <a:ext cx="1227382" cy="1512168"/>
            </a:xfrm>
            <a:prstGeom prst="rect">
              <a:avLst/>
            </a:prstGeom>
          </p:spPr>
        </p:pic>
        <p:sp>
          <p:nvSpPr>
            <p:cNvPr id="22" name="Retângulo 21"/>
            <p:cNvSpPr/>
            <p:nvPr/>
          </p:nvSpPr>
          <p:spPr>
            <a:xfrm>
              <a:off x="4683965" y="4642159"/>
              <a:ext cx="45719" cy="720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200">
                <a:latin typeface="Century Gothic" pitchFamily="34" charset="0"/>
              </a:endParaRPr>
            </a:p>
          </p:txBody>
        </p:sp>
        <p:sp>
          <p:nvSpPr>
            <p:cNvPr id="26" name="Retângulo 25"/>
            <p:cNvSpPr/>
            <p:nvPr/>
          </p:nvSpPr>
          <p:spPr>
            <a:xfrm>
              <a:off x="4519520" y="4670848"/>
              <a:ext cx="95843"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200">
                <a:latin typeface="Century Gothic" pitchFamily="34" charset="0"/>
              </a:endParaRPr>
            </a:p>
          </p:txBody>
        </p:sp>
      </p:grpSp>
      <p:grpSp>
        <p:nvGrpSpPr>
          <p:cNvPr id="4" name="Grupo 26"/>
          <p:cNvGrpSpPr>
            <a:grpSpLocks noChangeAspect="1"/>
          </p:cNvGrpSpPr>
          <p:nvPr/>
        </p:nvGrpSpPr>
        <p:grpSpPr>
          <a:xfrm>
            <a:off x="1036057" y="4951631"/>
            <a:ext cx="553554" cy="683505"/>
            <a:chOff x="3488634" y="4149081"/>
            <a:chExt cx="1241049" cy="1512168"/>
          </a:xfrm>
        </p:grpSpPr>
        <p:pic>
          <p:nvPicPr>
            <p:cNvPr id="28" name="Imagem 27"/>
            <p:cNvPicPr>
              <a:picLocks noChangeAspect="1"/>
            </p:cNvPicPr>
            <p:nvPr/>
          </p:nvPicPr>
          <p:blipFill rotWithShape="1">
            <a:blip r:embed="rId2" cstate="print">
              <a:extLst>
                <a:ext uri="{28A0092B-C50C-407E-A947-70E740481C1C}">
                  <a14:useLocalDpi xmlns:a14="http://schemas.microsoft.com/office/drawing/2010/main" val="0"/>
                </a:ext>
              </a:extLst>
            </a:blip>
            <a:srcRect l="153" t="1" r="47490" b="218"/>
            <a:stretch/>
          </p:blipFill>
          <p:spPr>
            <a:xfrm>
              <a:off x="3488634" y="4149081"/>
              <a:ext cx="1227382" cy="1512168"/>
            </a:xfrm>
            <a:prstGeom prst="rect">
              <a:avLst/>
            </a:prstGeom>
          </p:spPr>
        </p:pic>
        <p:sp>
          <p:nvSpPr>
            <p:cNvPr id="29" name="Retângulo 28"/>
            <p:cNvSpPr/>
            <p:nvPr/>
          </p:nvSpPr>
          <p:spPr>
            <a:xfrm>
              <a:off x="4683963" y="4642159"/>
              <a:ext cx="45720" cy="720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200">
                <a:latin typeface="Century Gothic" pitchFamily="34" charset="0"/>
              </a:endParaRPr>
            </a:p>
          </p:txBody>
        </p:sp>
        <p:sp>
          <p:nvSpPr>
            <p:cNvPr id="30" name="Retângulo 29"/>
            <p:cNvSpPr/>
            <p:nvPr/>
          </p:nvSpPr>
          <p:spPr>
            <a:xfrm>
              <a:off x="4519520" y="4670848"/>
              <a:ext cx="95843"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200">
                <a:latin typeface="Century Gothic" pitchFamily="34" charset="0"/>
              </a:endParaRPr>
            </a:p>
          </p:txBody>
        </p:sp>
      </p:grpSp>
      <p:sp>
        <p:nvSpPr>
          <p:cNvPr id="31" name="Título 1"/>
          <p:cNvSpPr txBox="1">
            <a:spLocks/>
          </p:cNvSpPr>
          <p:nvPr/>
        </p:nvSpPr>
        <p:spPr>
          <a:xfrm>
            <a:off x="1063255" y="4390832"/>
            <a:ext cx="1438485" cy="348658"/>
          </a:xfrm>
          <a:prstGeom prst="rect">
            <a:avLst/>
          </a:prstGeom>
        </p:spPr>
        <p:txBody>
          <a:bodyPr vert="horz" lIns="107253" tIns="53627" rIns="107253" bIns="53627"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sz="1000" b="0" dirty="0">
                <a:solidFill>
                  <a:schemeClr val="tx1">
                    <a:lumMod val="65000"/>
                    <a:lumOff val="35000"/>
                  </a:schemeClr>
                </a:solidFill>
                <a:latin typeface="Montserrat"/>
              </a:rPr>
              <a:t>Perfis críticos</a:t>
            </a:r>
          </a:p>
        </p:txBody>
      </p:sp>
      <p:sp>
        <p:nvSpPr>
          <p:cNvPr id="32" name="Título 1"/>
          <p:cNvSpPr txBox="1">
            <a:spLocks/>
          </p:cNvSpPr>
          <p:nvPr/>
        </p:nvSpPr>
        <p:spPr>
          <a:xfrm>
            <a:off x="3170030" y="4406411"/>
            <a:ext cx="1332953" cy="348658"/>
          </a:xfrm>
          <a:prstGeom prst="rect">
            <a:avLst/>
          </a:prstGeom>
        </p:spPr>
        <p:txBody>
          <a:bodyPr vert="horz" lIns="107253" tIns="53627" rIns="107253" bIns="53627"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sz="1000" b="0" dirty="0">
                <a:solidFill>
                  <a:schemeClr val="tx1">
                    <a:lumMod val="65000"/>
                    <a:lumOff val="35000"/>
                  </a:schemeClr>
                </a:solidFill>
                <a:latin typeface="Montserrat"/>
              </a:rPr>
              <a:t>Pontos críticos</a:t>
            </a:r>
          </a:p>
        </p:txBody>
      </p:sp>
      <p:pic>
        <p:nvPicPr>
          <p:cNvPr id="33" name="Imagem 32"/>
          <p:cNvPicPr>
            <a:picLocks noChangeAspect="1"/>
          </p:cNvPicPr>
          <p:nvPr/>
        </p:nvPicPr>
        <p:blipFill rotWithShape="1">
          <a:blip r:embed="rId3" cstate="print">
            <a:clrChange>
              <a:clrFrom>
                <a:srgbClr val="FFFFFF"/>
              </a:clrFrom>
              <a:clrTo>
                <a:srgbClr val="FFFFFF">
                  <a:alpha val="0"/>
                </a:srgbClr>
              </a:clrTo>
            </a:clrChange>
          </a:blip>
          <a:srcRect l="5565" t="33274" r="20377" b="4006"/>
          <a:stretch/>
        </p:blipFill>
        <p:spPr>
          <a:xfrm>
            <a:off x="2819412" y="4726984"/>
            <a:ext cx="1749229" cy="1063574"/>
          </a:xfrm>
          <a:prstGeom prst="rect">
            <a:avLst/>
          </a:prstGeom>
        </p:spPr>
      </p:pic>
      <p:sp>
        <p:nvSpPr>
          <p:cNvPr id="34" name="Retângulo 33"/>
          <p:cNvSpPr/>
          <p:nvPr/>
        </p:nvSpPr>
        <p:spPr>
          <a:xfrm>
            <a:off x="5376520" y="3373616"/>
            <a:ext cx="1589098" cy="553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r>
              <a:rPr lang="pt-BR" sz="1000" dirty="0">
                <a:solidFill>
                  <a:schemeClr val="tx1">
                    <a:lumMod val="65000"/>
                    <a:lumOff val="35000"/>
                  </a:schemeClr>
                </a:solidFill>
                <a:latin typeface="Montserrat"/>
              </a:rPr>
              <a:t>Revitalização de </a:t>
            </a:r>
            <a:r>
              <a:rPr lang="pt-BR" sz="1000" dirty="0" err="1">
                <a:solidFill>
                  <a:schemeClr val="tx1">
                    <a:lumMod val="65000"/>
                    <a:lumOff val="35000"/>
                  </a:schemeClr>
                </a:solidFill>
                <a:latin typeface="Montserrat"/>
              </a:rPr>
              <a:t>ciclofaixas</a:t>
            </a:r>
            <a:endParaRPr lang="pt-BR" sz="1000" dirty="0">
              <a:solidFill>
                <a:schemeClr val="tx1">
                  <a:lumMod val="65000"/>
                  <a:lumOff val="35000"/>
                </a:schemeClr>
              </a:solidFill>
              <a:latin typeface="Montserrat"/>
            </a:endParaRPr>
          </a:p>
        </p:txBody>
      </p:sp>
      <p:sp>
        <p:nvSpPr>
          <p:cNvPr id="36" name="Retângulo 35"/>
          <p:cNvSpPr/>
          <p:nvPr/>
        </p:nvSpPr>
        <p:spPr>
          <a:xfrm>
            <a:off x="6960111" y="3395315"/>
            <a:ext cx="1583587" cy="553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r>
              <a:rPr lang="pt-BR" sz="1000" dirty="0">
                <a:solidFill>
                  <a:schemeClr val="tx1">
                    <a:lumMod val="65000"/>
                    <a:lumOff val="35000"/>
                  </a:schemeClr>
                </a:solidFill>
                <a:latin typeface="Montserrat"/>
              </a:rPr>
              <a:t>Fiscalização em pontos críticos</a:t>
            </a:r>
          </a:p>
        </p:txBody>
      </p:sp>
      <p:pic>
        <p:nvPicPr>
          <p:cNvPr id="38" name="Picture 2"/>
          <p:cNvPicPr>
            <a:picLocks noChangeAspect="1" noChangeArrowheads="1"/>
          </p:cNvPicPr>
          <p:nvPr/>
        </p:nvPicPr>
        <p:blipFill>
          <a:blip r:embed="rId4" cstate="print">
            <a:clrChange>
              <a:clrFrom>
                <a:srgbClr val="FFFFFF"/>
              </a:clrFrom>
              <a:clrTo>
                <a:srgbClr val="FFFFFF">
                  <a:alpha val="0"/>
                </a:srgbClr>
              </a:clrTo>
            </a:clrChange>
          </a:blip>
          <a:srcRect l="9524"/>
          <a:stretch>
            <a:fillRect/>
          </a:stretch>
        </p:blipFill>
        <p:spPr bwMode="auto">
          <a:xfrm>
            <a:off x="5376518" y="1646478"/>
            <a:ext cx="1583590" cy="1789027"/>
          </a:xfrm>
          <a:prstGeom prst="rect">
            <a:avLst/>
          </a:prstGeom>
          <a:noFill/>
          <a:ln w="9525">
            <a:noFill/>
            <a:miter lim="800000"/>
            <a:headEnd/>
            <a:tailEnd/>
          </a:ln>
          <a:effectLst/>
        </p:spPr>
      </p:pic>
      <p:grpSp>
        <p:nvGrpSpPr>
          <p:cNvPr id="5" name="Grupo 25"/>
          <p:cNvGrpSpPr>
            <a:grpSpLocks noChangeAspect="1"/>
          </p:cNvGrpSpPr>
          <p:nvPr/>
        </p:nvGrpSpPr>
        <p:grpSpPr>
          <a:xfrm>
            <a:off x="6960111" y="1830733"/>
            <a:ext cx="1663269" cy="1609162"/>
            <a:chOff x="9215244" y="1932904"/>
            <a:chExt cx="2601737" cy="2483880"/>
          </a:xfrm>
        </p:grpSpPr>
        <p:pic>
          <p:nvPicPr>
            <p:cNvPr id="41"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052"/>
            <a:stretch/>
          </p:blipFill>
          <p:spPr bwMode="auto">
            <a:xfrm>
              <a:off x="9215244" y="1932904"/>
              <a:ext cx="2512322" cy="248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ítulo 1"/>
            <p:cNvSpPr txBox="1">
              <a:spLocks/>
            </p:cNvSpPr>
            <p:nvPr/>
          </p:nvSpPr>
          <p:spPr>
            <a:xfrm>
              <a:off x="10118040" y="3938950"/>
              <a:ext cx="1698941" cy="416405"/>
            </a:xfrm>
            <a:prstGeom prst="rect">
              <a:avLst/>
            </a:prstGeom>
          </p:spPr>
          <p:txBody>
            <a:bodyPr vert="horz"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r"/>
              <a:r>
                <a:rPr sz="1000" dirty="0">
                  <a:solidFill>
                    <a:schemeClr val="tx1">
                      <a:lumMod val="65000"/>
                      <a:lumOff val="35000"/>
                    </a:schemeClr>
                  </a:solidFill>
                  <a:latin typeface="Montserrat"/>
                </a:rPr>
                <a:t>Ceilândia e Taguatinga</a:t>
              </a:r>
            </a:p>
          </p:txBody>
        </p:sp>
        <p:pic>
          <p:nvPicPr>
            <p:cNvPr id="43" name="Picture 6" descr="Imagem relacionada"/>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7129" y="4109811"/>
              <a:ext cx="288001" cy="2880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m relacionada"/>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06185" y="2749559"/>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Imagem relacionada"/>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23859" y="1932904"/>
              <a:ext cx="288001" cy="2880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magem relacionada"/>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45389" y="2358769"/>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Imagem relacionada"/>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97576" y="2305471"/>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Imagem relacionada"/>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86551" y="3448860"/>
              <a:ext cx="288000"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Imagem 48"/>
          <p:cNvPicPr>
            <a:picLocks noChangeAspect="1"/>
          </p:cNvPicPr>
          <p:nvPr/>
        </p:nvPicPr>
        <p:blipFill rotWithShape="1">
          <a:blip r:embed="rId7" cstate="print">
            <a:extLst>
              <a:ext uri="{28A0092B-C50C-407E-A947-70E740481C1C}">
                <a14:useLocalDpi xmlns:a14="http://schemas.microsoft.com/office/drawing/2010/main" val="0"/>
              </a:ext>
            </a:extLst>
          </a:blip>
          <a:srcRect l="8965" t="6516" r="7745" b="6516"/>
          <a:stretch/>
        </p:blipFill>
        <p:spPr>
          <a:xfrm rot="16200000">
            <a:off x="5895882" y="3502729"/>
            <a:ext cx="1580261" cy="2618980"/>
          </a:xfrm>
          <a:prstGeom prst="rect">
            <a:avLst/>
          </a:prstGeom>
          <a:effectLst>
            <a:outerShdw blurRad="50800" dist="38100" dir="2700000" algn="tl" rotWithShape="0">
              <a:prstClr val="black">
                <a:alpha val="40000"/>
              </a:prstClr>
            </a:outerShdw>
          </a:effectLst>
        </p:spPr>
      </p:pic>
      <p:sp>
        <p:nvSpPr>
          <p:cNvPr id="50" name="Retângulo 49"/>
          <p:cNvSpPr/>
          <p:nvPr/>
        </p:nvSpPr>
        <p:spPr>
          <a:xfrm>
            <a:off x="5679488" y="5543697"/>
            <a:ext cx="2698664" cy="437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r>
              <a:rPr lang="pt-BR" sz="1000" dirty="0">
                <a:solidFill>
                  <a:schemeClr val="tx1">
                    <a:lumMod val="65000"/>
                    <a:lumOff val="35000"/>
                  </a:schemeClr>
                </a:solidFill>
                <a:latin typeface="Montserrat"/>
              </a:rPr>
              <a:t>Reconfiguração de cruzamentos</a:t>
            </a:r>
          </a:p>
        </p:txBody>
      </p:sp>
      <p:pic>
        <p:nvPicPr>
          <p:cNvPr id="51" name="Imagem 50"/>
          <p:cNvPicPr>
            <a:picLocks noChangeAspect="1"/>
          </p:cNvPicPr>
          <p:nvPr/>
        </p:nvPicPr>
        <p:blipFill rotWithShape="1">
          <a:blip r:embed="rId8" cstate="print">
            <a:extLst>
              <a:ext uri="{28A0092B-C50C-407E-A947-70E740481C1C}">
                <a14:useLocalDpi xmlns:a14="http://schemas.microsoft.com/office/drawing/2010/main" val="0"/>
              </a:ext>
            </a:extLst>
          </a:blip>
          <a:srcRect l="6602" t="5901" r="8000" b="5901"/>
          <a:stretch/>
        </p:blipFill>
        <p:spPr>
          <a:xfrm>
            <a:off x="7440404" y="4022087"/>
            <a:ext cx="1101327" cy="1536864"/>
          </a:xfrm>
          <a:prstGeom prst="rect">
            <a:avLst/>
          </a:prstGeom>
          <a:effectLst>
            <a:outerShdw blurRad="50800" dist="38100" dir="2700000" algn="tl" rotWithShape="0">
              <a:prstClr val="black">
                <a:alpha val="40000"/>
              </a:prstClr>
            </a:outerShdw>
          </a:effectLst>
        </p:spPr>
      </p:pic>
      <p:sp>
        <p:nvSpPr>
          <p:cNvPr id="6" name="Título 5"/>
          <p:cNvSpPr>
            <a:spLocks noGrp="1"/>
          </p:cNvSpPr>
          <p:nvPr>
            <p:ph type="title"/>
          </p:nvPr>
        </p:nvSpPr>
        <p:spPr/>
        <p:txBody>
          <a:bodyPr>
            <a:normAutofit fontScale="90000"/>
          </a:bodyPr>
          <a:lstStyle/>
          <a:p>
            <a:r>
              <a:rPr lang="pt-BR" b="1" dirty="0"/>
              <a:t>3.3 Aumento a segurança das ruas e dos espaços públicos</a:t>
            </a:r>
          </a:p>
        </p:txBody>
      </p:sp>
      <p:sp>
        <p:nvSpPr>
          <p:cNvPr id="53" name="Retângulo 52"/>
          <p:cNvSpPr/>
          <p:nvPr/>
        </p:nvSpPr>
        <p:spPr>
          <a:xfrm>
            <a:off x="539750" y="1370013"/>
            <a:ext cx="4140200" cy="3000821"/>
          </a:xfrm>
          <a:prstGeom prst="rect">
            <a:avLst/>
          </a:prstGeom>
        </p:spPr>
        <p:txBody>
          <a:bodyPr wrap="square" lIns="0" tIns="0" rIns="0" bIns="0">
            <a:spAutoFit/>
          </a:bodyPr>
          <a:lstStyle/>
          <a:p>
            <a:pPr indent="457200">
              <a:spcBef>
                <a:spcPts val="600"/>
              </a:spcBef>
            </a:pPr>
            <a:r>
              <a:rPr lang="pt-BR" sz="1000" b="1" dirty="0">
                <a:solidFill>
                  <a:schemeClr val="tx1">
                    <a:lumMod val="65000"/>
                    <a:lumOff val="35000"/>
                  </a:schemeClr>
                </a:solidFill>
                <a:latin typeface="Montserrat"/>
              </a:rPr>
              <a:t>Analisar Ocorrências de Trânsito</a:t>
            </a:r>
          </a:p>
          <a:p>
            <a:pPr indent="457200" algn="just">
              <a:spcBef>
                <a:spcPts val="600"/>
              </a:spcBef>
            </a:pPr>
            <a:endParaRPr lang="pt-BR" sz="1000" b="1"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No Distrito Federal, é realizado o acompanhamento das incidências no trânsito pelo programa </a:t>
            </a:r>
            <a:r>
              <a:rPr lang="pt-BR" sz="1000" b="1" dirty="0">
                <a:solidFill>
                  <a:srgbClr val="006BB6"/>
                </a:solidFill>
                <a:latin typeface="Montserrat"/>
              </a:rPr>
              <a:t>Brasília Vida Segura</a:t>
            </a:r>
            <a:r>
              <a:rPr lang="pt-BR" sz="1000" dirty="0">
                <a:solidFill>
                  <a:schemeClr val="tx1">
                    <a:lumMod val="65000"/>
                    <a:lumOff val="35000"/>
                  </a:schemeClr>
                </a:solidFill>
                <a:latin typeface="Montserrat"/>
              </a:rPr>
              <a:t>. Este programa é realizado por meio de um acordo de cooperação técnica entre o DF e o Grupo TELLUS. Os resultados referentes ao ano de 2017 foram muito positivos em relação ao ano anterior. Portanto, independentemente da continuação da cooperação técnica, é necessário dar continuidade aos procedimentos adotados pelo programa: analisar os incidentes (principalmente os com óbitos) e tomar medidas preventivas para que não ocorram novamente. </a:t>
            </a:r>
          </a:p>
          <a:p>
            <a:pPr indent="457200" algn="just">
              <a:spcBef>
                <a:spcPts val="600"/>
              </a:spcBef>
            </a:pPr>
            <a:r>
              <a:rPr lang="pt-BR" sz="1000" dirty="0">
                <a:solidFill>
                  <a:schemeClr val="tx1">
                    <a:lumMod val="65000"/>
                    <a:lumOff val="35000"/>
                  </a:schemeClr>
                </a:solidFill>
                <a:latin typeface="Montserrat"/>
              </a:rPr>
              <a:t>Outro programa que deve ter suas ações continuadas é o </a:t>
            </a:r>
            <a:r>
              <a:rPr lang="pt-BR" sz="1000" b="1" dirty="0">
                <a:solidFill>
                  <a:srgbClr val="006BB6"/>
                </a:solidFill>
                <a:latin typeface="Montserrat"/>
              </a:rPr>
              <a:t>Vida no Trânsito</a:t>
            </a:r>
            <a:r>
              <a:rPr lang="pt-BR" sz="1000" dirty="0">
                <a:solidFill>
                  <a:srgbClr val="006BB6"/>
                </a:solidFill>
                <a:latin typeface="Montserrat"/>
              </a:rPr>
              <a:t> </a:t>
            </a:r>
            <a:r>
              <a:rPr lang="pt-BR" sz="1000" dirty="0">
                <a:solidFill>
                  <a:schemeClr val="tx1">
                    <a:lumMod val="65000"/>
                    <a:lumOff val="35000"/>
                  </a:schemeClr>
                </a:solidFill>
                <a:latin typeface="Montserrat"/>
              </a:rPr>
              <a:t>que realiza a análise dos principais perfis envolvidos nas ocorrências de trânsito. Através de levantamento do perfil da vítima é possível traçar as medidas necessárias para promover maior segurança no trânsito, como o direcionamento de campanhas educativas para o público alvo. </a:t>
            </a:r>
          </a:p>
        </p:txBody>
      </p:sp>
      <p:sp>
        <p:nvSpPr>
          <p:cNvPr id="55" name="Retângulo 54"/>
          <p:cNvSpPr/>
          <p:nvPr/>
        </p:nvSpPr>
        <p:spPr>
          <a:xfrm>
            <a:off x="5202751" y="1350963"/>
            <a:ext cx="3768850" cy="153888"/>
          </a:xfrm>
          <a:prstGeom prst="rect">
            <a:avLst/>
          </a:prstGeom>
        </p:spPr>
        <p:txBody>
          <a:bodyPr wrap="square" lIns="0" tIns="0" rIns="0" bIns="0">
            <a:spAutoFit/>
          </a:bodyPr>
          <a:lstStyle/>
          <a:p>
            <a:pPr algn="ctr"/>
            <a:r>
              <a:rPr lang="pt-BR" sz="1000" b="1" dirty="0">
                <a:solidFill>
                  <a:schemeClr val="tx1">
                    <a:lumMod val="65000"/>
                    <a:lumOff val="35000"/>
                  </a:schemeClr>
                </a:solidFill>
                <a:latin typeface="Montserrat"/>
              </a:rPr>
              <a:t>Exemplo de ações decorrentes da análise de acidentes:</a:t>
            </a:r>
          </a:p>
        </p:txBody>
      </p:sp>
      <p:sp>
        <p:nvSpPr>
          <p:cNvPr id="37" name="Retângulo 3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3818127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4949194" y="1296866"/>
            <a:ext cx="4167341" cy="2428528"/>
            <a:chOff x="4799015" y="2924916"/>
            <a:chExt cx="4167341" cy="2428528"/>
          </a:xfrm>
        </p:grpSpPr>
        <p:grpSp>
          <p:nvGrpSpPr>
            <p:cNvPr id="2" name="Agrupar 1"/>
            <p:cNvGrpSpPr/>
            <p:nvPr/>
          </p:nvGrpSpPr>
          <p:grpSpPr>
            <a:xfrm>
              <a:off x="4799015" y="2924916"/>
              <a:ext cx="4167341" cy="2428528"/>
              <a:chOff x="4799015" y="2924916"/>
              <a:chExt cx="4167341" cy="2428528"/>
            </a:xfrm>
          </p:grpSpPr>
          <p:pic>
            <p:nvPicPr>
              <p:cNvPr id="14" name="Imagem 13"/>
              <p:cNvPicPr>
                <a:picLocks noChangeAspect="1"/>
              </p:cNvPicPr>
              <p:nvPr/>
            </p:nvPicPr>
            <p:blipFill>
              <a:blip r:embed="rId2" cstate="print"/>
              <a:srcRect/>
              <a:stretch>
                <a:fillRect/>
              </a:stretch>
            </p:blipFill>
            <p:spPr bwMode="auto">
              <a:xfrm>
                <a:off x="4799015" y="3072144"/>
                <a:ext cx="4167341" cy="2281300"/>
              </a:xfrm>
              <a:prstGeom prst="rect">
                <a:avLst/>
              </a:prstGeom>
              <a:noFill/>
              <a:ln w="9525">
                <a:noFill/>
                <a:miter lim="800000"/>
                <a:headEnd/>
                <a:tailEnd/>
              </a:ln>
            </p:spPr>
          </p:pic>
          <p:sp>
            <p:nvSpPr>
              <p:cNvPr id="18" name="Rectangle 1"/>
              <p:cNvSpPr>
                <a:spLocks noChangeArrowheads="1"/>
              </p:cNvSpPr>
              <p:nvPr/>
            </p:nvSpPr>
            <p:spPr bwMode="auto">
              <a:xfrm>
                <a:off x="4965707" y="2924916"/>
                <a:ext cx="4000649" cy="262190"/>
              </a:xfrm>
              <a:prstGeom prst="rect">
                <a:avLst/>
              </a:prstGeom>
              <a:noFill/>
              <a:ln w="9525">
                <a:noFill/>
                <a:miter lim="800000"/>
                <a:headEnd/>
                <a:tailEnd/>
              </a:ln>
              <a:effectLst/>
            </p:spPr>
            <p:txBody>
              <a:bodyPr vert="horz" wrap="square" lIns="107253" tIns="53627" rIns="107253" bIns="53627" numCol="1" anchor="ctr" anchorCtr="0" compatLnSpc="1">
                <a:prstTxWarp prst="textNoShape">
                  <a:avLst/>
                </a:prstTxWarp>
                <a:spAutoFit/>
              </a:bodyPr>
              <a:lstStyle/>
              <a:p>
                <a:pPr algn="ctr" defTabSz="1072541" fontAlgn="base">
                  <a:spcBef>
                    <a:spcPct val="0"/>
                  </a:spcBef>
                  <a:spcAft>
                    <a:spcPct val="0"/>
                  </a:spcAft>
                </a:pPr>
                <a:r>
                  <a:rPr lang="pt-BR" sz="1000" b="1" dirty="0">
                    <a:solidFill>
                      <a:schemeClr val="tx1">
                        <a:lumMod val="65000"/>
                        <a:lumOff val="35000"/>
                      </a:schemeClr>
                    </a:solidFill>
                    <a:latin typeface="Montserrat"/>
                    <a:ea typeface="Times New Roman" pitchFamily="18" charset="0"/>
                    <a:cs typeface="Calibri" pitchFamily="34" charset="0"/>
                  </a:rPr>
                  <a:t>Velocidade X Probabilidade de Lesão Fatal</a:t>
                </a:r>
                <a:endParaRPr lang="pt-BR" sz="1000" b="1" dirty="0">
                  <a:solidFill>
                    <a:schemeClr val="tx1">
                      <a:lumMod val="65000"/>
                      <a:lumOff val="35000"/>
                    </a:schemeClr>
                  </a:solidFill>
                  <a:latin typeface="Montserrat"/>
                  <a:cs typeface="Arial" pitchFamily="34" charset="0"/>
                </a:endParaRPr>
              </a:p>
            </p:txBody>
          </p:sp>
        </p:grpSp>
        <p:pic>
          <p:nvPicPr>
            <p:cNvPr id="15" name="Picture 6" descr="http://www.accidentpainmiami.com/wp-content/uploads/slip-fall-accident-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775305">
              <a:off x="7856785" y="3768106"/>
              <a:ext cx="968298" cy="981249"/>
            </a:xfrm>
            <a:prstGeom prst="rect">
              <a:avLst/>
            </a:prstGeom>
            <a:noFill/>
          </p:spPr>
        </p:pic>
        <p:pic>
          <p:nvPicPr>
            <p:cNvPr id="16"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32936" y="3810541"/>
              <a:ext cx="818440" cy="933722"/>
            </a:xfrm>
            <a:prstGeom prst="rect">
              <a:avLst/>
            </a:prstGeom>
            <a:noFill/>
            <a:ln w="9525">
              <a:noFill/>
              <a:miter lim="800000"/>
              <a:headEnd/>
              <a:tailEnd/>
            </a:ln>
            <a:effectLst/>
          </p:spPr>
        </p:pic>
      </p:grpSp>
      <p:sp>
        <p:nvSpPr>
          <p:cNvPr id="4097" name="Rectangle 1"/>
          <p:cNvSpPr>
            <a:spLocks noChangeArrowheads="1"/>
          </p:cNvSpPr>
          <p:nvPr/>
        </p:nvSpPr>
        <p:spPr bwMode="auto">
          <a:xfrm>
            <a:off x="8577562" y="3648864"/>
            <a:ext cx="843592" cy="262190"/>
          </a:xfrm>
          <a:prstGeom prst="rect">
            <a:avLst/>
          </a:prstGeom>
          <a:noFill/>
          <a:ln w="9525">
            <a:noFill/>
            <a:miter lim="800000"/>
            <a:headEnd/>
            <a:tailEnd/>
          </a:ln>
          <a:effectLst/>
        </p:spPr>
        <p:txBody>
          <a:bodyPr vert="horz" wrap="square" lIns="107253" tIns="53627" rIns="107253" bIns="53627" numCol="1" anchor="ctr" anchorCtr="0" compatLnSpc="1">
            <a:prstTxWarp prst="textNoShape">
              <a:avLst/>
            </a:prstTxWarp>
            <a:spAutoFit/>
          </a:bodyPr>
          <a:lstStyle/>
          <a:p>
            <a:pPr algn="ctr" defTabSz="1072541" fontAlgn="base">
              <a:spcBef>
                <a:spcPct val="0"/>
              </a:spcBef>
              <a:spcAft>
                <a:spcPct val="0"/>
              </a:spcAft>
            </a:pPr>
            <a:r>
              <a:rPr lang="pt-BR" sz="1000" b="1" dirty="0">
                <a:solidFill>
                  <a:schemeClr val="tx1">
                    <a:lumMod val="75000"/>
                    <a:lumOff val="25000"/>
                  </a:schemeClr>
                </a:solidFill>
                <a:latin typeface="Montserrat"/>
                <a:ea typeface="Times New Roman" pitchFamily="18" charset="0"/>
                <a:cs typeface="Calibri" pitchFamily="34" charset="0"/>
              </a:rPr>
              <a:t>(km/h)</a:t>
            </a:r>
            <a:endParaRPr lang="pt-BR" sz="1000" b="1" dirty="0">
              <a:solidFill>
                <a:schemeClr val="tx1">
                  <a:lumMod val="75000"/>
                  <a:lumOff val="25000"/>
                </a:schemeClr>
              </a:solidFill>
              <a:latin typeface="Montserrat"/>
              <a:cs typeface="Arial" pitchFamily="34" charset="0"/>
            </a:endParaRPr>
          </a:p>
        </p:txBody>
      </p:sp>
      <p:sp>
        <p:nvSpPr>
          <p:cNvPr id="19" name="Retângulo 18"/>
          <p:cNvSpPr/>
          <p:nvPr/>
        </p:nvSpPr>
        <p:spPr>
          <a:xfrm>
            <a:off x="5220176" y="3748950"/>
            <a:ext cx="3829684" cy="24622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defTabSz="1072541" fontAlgn="base">
              <a:spcBef>
                <a:spcPct val="0"/>
              </a:spcBef>
              <a:spcAft>
                <a:spcPct val="0"/>
              </a:spcAft>
            </a:pPr>
            <a:r>
              <a:rPr lang="en-US" sz="800" dirty="0">
                <a:solidFill>
                  <a:schemeClr val="tx1">
                    <a:lumMod val="65000"/>
                    <a:lumOff val="35000"/>
                  </a:schemeClr>
                </a:solidFill>
                <a:latin typeface="Montserrat"/>
                <a:ea typeface="Times New Roman" pitchFamily="18" charset="0"/>
                <a:cs typeface="Calibri" pitchFamily="34" charset="0"/>
              </a:rPr>
              <a:t>Fonte: ECMT (</a:t>
            </a:r>
            <a:r>
              <a:rPr lang="en-US" sz="800" i="1" dirty="0">
                <a:solidFill>
                  <a:schemeClr val="tx1">
                    <a:lumMod val="65000"/>
                    <a:lumOff val="35000"/>
                  </a:schemeClr>
                </a:solidFill>
                <a:latin typeface="Montserrat"/>
                <a:ea typeface="Times New Roman" pitchFamily="18" charset="0"/>
                <a:cs typeface="Calibri" pitchFamily="34" charset="0"/>
              </a:rPr>
              <a:t>European Conference of Ministers of Transport</a:t>
            </a:r>
            <a:r>
              <a:rPr lang="en-US" sz="800" dirty="0">
                <a:solidFill>
                  <a:schemeClr val="tx1">
                    <a:lumMod val="65000"/>
                    <a:lumOff val="35000"/>
                  </a:schemeClr>
                </a:solidFill>
                <a:latin typeface="Montserrat"/>
                <a:ea typeface="Times New Roman" pitchFamily="18" charset="0"/>
                <a:cs typeface="Calibri" pitchFamily="34" charset="0"/>
              </a:rPr>
              <a:t>), 2006. </a:t>
            </a:r>
          </a:p>
          <a:p>
            <a:pPr defTabSz="1072541" fontAlgn="base">
              <a:spcBef>
                <a:spcPct val="0"/>
              </a:spcBef>
              <a:spcAft>
                <a:spcPct val="0"/>
              </a:spcAft>
            </a:pPr>
            <a:r>
              <a:rPr lang="pt-BR" sz="800" dirty="0">
                <a:solidFill>
                  <a:schemeClr val="tx1">
                    <a:lumMod val="65000"/>
                    <a:lumOff val="35000"/>
                  </a:schemeClr>
                </a:solidFill>
                <a:latin typeface="Montserrat"/>
                <a:ea typeface="Times New Roman" pitchFamily="18" charset="0"/>
                <a:cs typeface="Calibri" pitchFamily="34" charset="0"/>
              </a:rPr>
              <a:t> </a:t>
            </a:r>
            <a:r>
              <a:rPr lang="pt-BR" sz="800" i="1" dirty="0" err="1">
                <a:solidFill>
                  <a:schemeClr val="tx1">
                    <a:lumMod val="65000"/>
                    <a:lumOff val="35000"/>
                  </a:schemeClr>
                </a:solidFill>
                <a:latin typeface="Montserrat"/>
                <a:ea typeface="Times New Roman" pitchFamily="18" charset="0"/>
                <a:cs typeface="Calibri" pitchFamily="34" charset="0"/>
              </a:rPr>
              <a:t>Speed</a:t>
            </a:r>
            <a:r>
              <a:rPr lang="pt-BR" sz="800" i="1" dirty="0">
                <a:solidFill>
                  <a:schemeClr val="tx1">
                    <a:lumMod val="65000"/>
                    <a:lumOff val="35000"/>
                  </a:schemeClr>
                </a:solidFill>
                <a:latin typeface="Montserrat"/>
                <a:ea typeface="Times New Roman" pitchFamily="18" charset="0"/>
                <a:cs typeface="Calibri" pitchFamily="34" charset="0"/>
              </a:rPr>
              <a:t> Management</a:t>
            </a:r>
          </a:p>
        </p:txBody>
      </p:sp>
      <p:sp>
        <p:nvSpPr>
          <p:cNvPr id="4" name="Título 3"/>
          <p:cNvSpPr>
            <a:spLocks noGrp="1"/>
          </p:cNvSpPr>
          <p:nvPr>
            <p:ph type="title"/>
          </p:nvPr>
        </p:nvSpPr>
        <p:spPr/>
        <p:txBody>
          <a:bodyPr>
            <a:normAutofit fontScale="90000"/>
          </a:bodyPr>
          <a:lstStyle/>
          <a:p>
            <a:r>
              <a:rPr lang="pt-BR" b="1" dirty="0"/>
              <a:t>3.3 Aumento a segurança das ruas e dos espaços públicos</a:t>
            </a:r>
          </a:p>
        </p:txBody>
      </p:sp>
      <p:sp>
        <p:nvSpPr>
          <p:cNvPr id="23" name="Retângulo 22"/>
          <p:cNvSpPr/>
          <p:nvPr/>
        </p:nvSpPr>
        <p:spPr>
          <a:xfrm>
            <a:off x="5069404" y="4150367"/>
            <a:ext cx="4111109" cy="1431283"/>
          </a:xfrm>
          <a:prstGeom prst="rect">
            <a:avLst/>
          </a:prstGeom>
        </p:spPr>
        <p:txBody>
          <a:bodyPr wrap="square" lIns="0" tIns="0" rIns="0" bIns="0">
            <a:spAutoFit/>
          </a:bodyPr>
          <a:lstStyle/>
          <a:p>
            <a:pPr indent="457200" algn="just">
              <a:spcBef>
                <a:spcPts val="600"/>
              </a:spcBef>
            </a:pPr>
            <a:r>
              <a:rPr lang="pt-BR" sz="1000" dirty="0">
                <a:solidFill>
                  <a:schemeClr val="tx1">
                    <a:lumMod val="65000"/>
                    <a:lumOff val="35000"/>
                  </a:schemeClr>
                </a:solidFill>
                <a:latin typeface="Montserrat"/>
              </a:rPr>
              <a:t>Entretanto, há outros fatores determinantes que devem ser considerados, como o tempo de reação e frenagem. O gráfico “Velocidade X Distância de Reação e Frenagem” ilustra a situação de um pedestre na via há 37 metros de distância do carro. Considerando o pavimento seco, o carro a 60 km/h avança 17 metros durante o tempo de reação e mais 20 pelo tempo de frenagem chegando a encostar, mas não bater no pedestre. Já se o motorista estivesse a 70 km/h o carro atingiria o pedestre em uma velocidade de 43 km/h.</a:t>
            </a:r>
          </a:p>
        </p:txBody>
      </p:sp>
      <p:sp>
        <p:nvSpPr>
          <p:cNvPr id="17" name="Retângulo 1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21" name="Retângulo 20"/>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539750" y="1388164"/>
            <a:ext cx="4140200" cy="4231928"/>
          </a:xfrm>
          <a:prstGeom prst="rect">
            <a:avLst/>
          </a:prstGeom>
        </p:spPr>
        <p:txBody>
          <a:bodyPr wrap="square" lIns="0" tIns="0" rIns="0" bIns="0">
            <a:spAutoFit/>
          </a:bodyPr>
          <a:lstStyle/>
          <a:p>
            <a:pPr indent="457200">
              <a:spcBef>
                <a:spcPts val="600"/>
              </a:spcBef>
            </a:pPr>
            <a:r>
              <a:rPr lang="pt-BR" sz="1000" b="1" dirty="0">
                <a:solidFill>
                  <a:schemeClr val="tx1">
                    <a:lumMod val="65000"/>
                    <a:lumOff val="35000"/>
                  </a:schemeClr>
                </a:solidFill>
                <a:latin typeface="Montserrat"/>
              </a:rPr>
              <a:t>Reduzir as Velocidades</a:t>
            </a:r>
          </a:p>
          <a:p>
            <a:pPr indent="457200" algn="just">
              <a:spcBef>
                <a:spcPts val="600"/>
              </a:spcBef>
            </a:pPr>
            <a:endParaRPr lang="pt-BR" sz="1000" dirty="0">
              <a:solidFill>
                <a:schemeClr val="tx1">
                  <a:lumMod val="65000"/>
                  <a:lumOff val="35000"/>
                </a:schemeClr>
              </a:solidFill>
              <a:latin typeface="Montserrat"/>
            </a:endParaRPr>
          </a:p>
          <a:p>
            <a:pPr indent="457200" algn="just">
              <a:spcBef>
                <a:spcPts val="600"/>
              </a:spcBef>
            </a:pPr>
            <a:r>
              <a:rPr lang="pt-BR" sz="1000" dirty="0">
                <a:solidFill>
                  <a:schemeClr val="tx1">
                    <a:lumMod val="65000"/>
                    <a:lumOff val="35000"/>
                  </a:schemeClr>
                </a:solidFill>
                <a:latin typeface="Montserrat"/>
              </a:rPr>
              <a:t>Reduzir os limites de velocidade é a maneira mais rápida, barata e eficiente de diminuir vitimas.  Experimentada por diversos países desenvolvidos, a medida vem sendo cada vez mais adotada, pois humaniza o trânsito  garantindo um espaço melhor e mais seguro para as pessoas.</a:t>
            </a:r>
          </a:p>
          <a:p>
            <a:pPr indent="457200" algn="just">
              <a:spcBef>
                <a:spcPts val="600"/>
              </a:spcBef>
            </a:pPr>
            <a:r>
              <a:rPr lang="pt-BR" sz="1000" dirty="0">
                <a:solidFill>
                  <a:schemeClr val="tx1">
                    <a:lumMod val="65000"/>
                    <a:lumOff val="35000"/>
                  </a:schemeClr>
                </a:solidFill>
                <a:latin typeface="Montserrat"/>
              </a:rPr>
              <a:t>Considerando o papel que a velocidade possui na ocorrência e gravidade de colisões, a Organização Mundial da Saúde recomenda o </a:t>
            </a:r>
            <a:r>
              <a:rPr lang="pt-BR" sz="1000" b="1" dirty="0">
                <a:solidFill>
                  <a:srgbClr val="006BB6"/>
                </a:solidFill>
                <a:latin typeface="Montserrat"/>
              </a:rPr>
              <a:t>limite de 50 km/h nas áreas urbanas</a:t>
            </a:r>
            <a:r>
              <a:rPr lang="pt-BR" sz="1000" dirty="0">
                <a:solidFill>
                  <a:srgbClr val="006BB6"/>
                </a:solidFill>
                <a:latin typeface="Montserrat"/>
              </a:rPr>
              <a:t>. </a:t>
            </a:r>
            <a:r>
              <a:rPr lang="pt-BR" sz="1000" dirty="0">
                <a:solidFill>
                  <a:schemeClr val="tx1">
                    <a:lumMod val="65000"/>
                    <a:lumOff val="35000"/>
                  </a:schemeClr>
                </a:solidFill>
                <a:latin typeface="Montserrat"/>
              </a:rPr>
              <a:t>Dessa forma, países que se preocupam com a qualidade de vida e segurança de seus habitantes, como Europa e Estados Unidos vêm adotando políticas de segurança viária intensas que seguem essa diretriz. O intuito desses países é de alcançar a “Visão Zero”, que busca por </a:t>
            </a:r>
            <a:r>
              <a:rPr lang="pt-BR" sz="1000" b="1" dirty="0">
                <a:solidFill>
                  <a:srgbClr val="006BB6"/>
                </a:solidFill>
                <a:latin typeface="Montserrat"/>
              </a:rPr>
              <a:t>zerar o número de mortes no trânsito</a:t>
            </a:r>
            <a:r>
              <a:rPr lang="pt-BR" sz="1000" dirty="0">
                <a:solidFill>
                  <a:srgbClr val="006BB6"/>
                </a:solidFill>
                <a:latin typeface="Montserrat"/>
              </a:rPr>
              <a:t>.</a:t>
            </a:r>
          </a:p>
          <a:p>
            <a:pPr indent="457200" algn="just">
              <a:spcBef>
                <a:spcPts val="600"/>
              </a:spcBef>
            </a:pPr>
            <a:r>
              <a:rPr lang="pt-BR" sz="1000" dirty="0">
                <a:solidFill>
                  <a:schemeClr val="tx1">
                    <a:lumMod val="65000"/>
                    <a:lumOff val="35000"/>
                  </a:schemeClr>
                </a:solidFill>
                <a:latin typeface="Montserrat"/>
              </a:rPr>
              <a:t>O seguinte gráfico estabelece a relação entre velocidade de impacto e probabilidade de lesão fatal em um atropelamento. Observa-se que a 30km/h, recomendável para áreas locais, próximas às escolas ou com grande fluxo de pedestres, existe uma probabilidade baixa de morte.  Acima de 50 km/h as chances de lesão fatal passam a serem próximas de 100%.</a:t>
            </a:r>
          </a:p>
          <a:p>
            <a:pPr indent="457200" algn="just">
              <a:spcBef>
                <a:spcPts val="600"/>
              </a:spcBef>
            </a:pPr>
            <a:r>
              <a:rPr lang="pt-BR" sz="1000" dirty="0">
                <a:solidFill>
                  <a:schemeClr val="tx1">
                    <a:lumMod val="65000"/>
                    <a:lumOff val="35000"/>
                  </a:schemeClr>
                </a:solidFill>
                <a:latin typeface="Montserrat"/>
              </a:rPr>
              <a:t>Portanto, considerando o gráfico “Velocidade X  Probabilidade de Lesão Fatal” as chances de morte com impacto acima de 50 km/h pouco se distinguem. </a:t>
            </a:r>
            <a:endParaRPr lang="pt-BR" sz="1000" dirty="0">
              <a:latin typeface="Montserrat"/>
            </a:endParaRPr>
          </a:p>
        </p:txBody>
      </p:sp>
    </p:spTree>
    <p:extLst>
      <p:ext uri="{BB962C8B-B14F-4D97-AF65-F5344CB8AC3E}">
        <p14:creationId xmlns:p14="http://schemas.microsoft.com/office/powerpoint/2010/main" val="266821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Apresentação</a:t>
            </a:r>
          </a:p>
        </p:txBody>
      </p:sp>
      <p:pic>
        <p:nvPicPr>
          <p:cNvPr id="4" name="Picture 4" descr="Resultado de imagem para ciclistas png"/>
          <p:cNvPicPr>
            <a:picLocks noChangeAspect="1" noChangeArrowheads="1"/>
          </p:cNvPicPr>
          <p:nvPr/>
        </p:nvPicPr>
        <p:blipFill>
          <a:blip r:embed="rId2" cstate="print">
            <a:lum bright="79000" contrast="-70000"/>
          </a:blip>
          <a:srcRect/>
          <a:stretch>
            <a:fillRect/>
          </a:stretch>
        </p:blipFill>
        <p:spPr bwMode="auto">
          <a:xfrm>
            <a:off x="308483" y="4281542"/>
            <a:ext cx="1776980" cy="1747783"/>
          </a:xfrm>
          <a:prstGeom prst="rect">
            <a:avLst/>
          </a:prstGeom>
          <a:noFill/>
        </p:spPr>
      </p:pic>
      <p:pic>
        <p:nvPicPr>
          <p:cNvPr id="5" name="Picture 24" descr="Imagem relacionada"/>
          <p:cNvPicPr>
            <a:picLocks noChangeAspect="1" noChangeArrowheads="1"/>
          </p:cNvPicPr>
          <p:nvPr/>
        </p:nvPicPr>
        <p:blipFill>
          <a:blip r:embed="rId3" cstate="print">
            <a:lum bright="79000" contrast="-70000"/>
          </a:blip>
          <a:srcRect/>
          <a:stretch>
            <a:fillRect/>
          </a:stretch>
        </p:blipFill>
        <p:spPr bwMode="auto">
          <a:xfrm flipH="1">
            <a:off x="2125507" y="4281542"/>
            <a:ext cx="1068367" cy="1747783"/>
          </a:xfrm>
          <a:prstGeom prst="rect">
            <a:avLst/>
          </a:prstGeom>
          <a:noFill/>
        </p:spPr>
      </p:pic>
      <p:sp>
        <p:nvSpPr>
          <p:cNvPr id="6" name="Retângulo 5"/>
          <p:cNvSpPr/>
          <p:nvPr/>
        </p:nvSpPr>
        <p:spPr>
          <a:xfrm>
            <a:off x="2558716" y="1349375"/>
            <a:ext cx="6505073" cy="3929465"/>
          </a:xfrm>
          <a:prstGeom prst="rect">
            <a:avLst/>
          </a:prstGeom>
        </p:spPr>
        <p:txBody>
          <a:bodyPr wrap="square" lIns="81462" tIns="40731" rIns="81462" bIns="40731" numCol="1" spcCol="360000">
            <a:spAutoFit/>
          </a:bodyPr>
          <a:lstStyle/>
          <a:p>
            <a:pPr algn="just"/>
            <a:r>
              <a:rPr lang="pt-BR" sz="1000" dirty="0">
                <a:solidFill>
                  <a:schemeClr val="tx1">
                    <a:lumMod val="50000"/>
                    <a:lumOff val="50000"/>
                  </a:schemeClr>
                </a:solidFill>
                <a:latin typeface="Montserrat" panose="00000500000000000000" pitchFamily="50" charset="0"/>
              </a:rPr>
              <a:t>O Plano de Mobilidade Ativa do Distrito Federal é o instrumento de planejamento e gestão da Secretaria de Transporte e Mobilidade (SEMOB). Este plano está em conformidade com o Estatuto da cidade, Lei Federal nº 10.257, 10 de julho de 2001, artigo 41, parágrafo 3º, com a Política Nacional de Mobilidade Urbana, Lei Federal nº12.587, de 03 de janeiro de 2012, artigo 6º, inciso II, e com a Lei Distrital nº 4.566, de 4 de maio de 2011, artigos 19 a 23. </a:t>
            </a:r>
          </a:p>
          <a:p>
            <a:pPr algn="just"/>
            <a:endParaRPr lang="pt-BR" sz="1000" dirty="0">
              <a:solidFill>
                <a:schemeClr val="tx1">
                  <a:lumMod val="50000"/>
                  <a:lumOff val="50000"/>
                </a:schemeClr>
              </a:solidFill>
              <a:latin typeface="Montserrat" panose="00000500000000000000" pitchFamily="50" charset="0"/>
            </a:endParaRPr>
          </a:p>
          <a:p>
            <a:pPr algn="just"/>
            <a:r>
              <a:rPr lang="pt-BR" sz="1000" dirty="0">
                <a:solidFill>
                  <a:schemeClr val="tx1">
                    <a:lumMod val="50000"/>
                    <a:lumOff val="50000"/>
                  </a:schemeClr>
                </a:solidFill>
                <a:latin typeface="Montserrat" panose="00000500000000000000" pitchFamily="50" charset="0"/>
              </a:rPr>
              <a:t>O objetivo deste documento é promover e organizar as políticas públicas de forma eficiente e sustentável com o intuito de assegurar a liberdade e autonomia do cidadão em seus deslocamentos. A abordagem da temática mobilidade urbana sustentável é centrada, principalmente, nos deslocamentos ativos, a fim de contribuir para a atenuação dos impactos sociais, econômicos e ambientais, reduzindo o uso do transporte motorizado particular como melhor alternativa de deslocamento. </a:t>
            </a:r>
          </a:p>
          <a:p>
            <a:pPr algn="just"/>
            <a:endParaRPr lang="pt-BR" sz="1000" dirty="0">
              <a:solidFill>
                <a:schemeClr val="tx1">
                  <a:lumMod val="50000"/>
                  <a:lumOff val="50000"/>
                </a:schemeClr>
              </a:solidFill>
              <a:latin typeface="Montserrat" panose="00000500000000000000" pitchFamily="50" charset="0"/>
            </a:endParaRPr>
          </a:p>
          <a:p>
            <a:pPr algn="just"/>
            <a:r>
              <a:rPr lang="pt-BR" sz="1000" dirty="0">
                <a:solidFill>
                  <a:schemeClr val="tx1">
                    <a:lumMod val="50000"/>
                    <a:lumOff val="50000"/>
                  </a:schemeClr>
                </a:solidFill>
                <a:latin typeface="Montserrat" panose="00000500000000000000" pitchFamily="50" charset="0"/>
              </a:rPr>
              <a:t>Este Plano é um instrumento de planejamento estratégico, e busca orientar para que as ações de investimentos estejam de acordo com uma visão de cidade com maior número de pessoas adeptas aos modos de transporte ativo, por ciclos e a pé, pois estes além de trazerem benefícios à saúde de seus usuários, são sustentáveis por causarem menor impacto ambiental. </a:t>
            </a:r>
          </a:p>
          <a:p>
            <a:pPr algn="just"/>
            <a:endParaRPr lang="pt-BR" sz="1000" dirty="0">
              <a:solidFill>
                <a:schemeClr val="tx1">
                  <a:lumMod val="50000"/>
                  <a:lumOff val="50000"/>
                </a:schemeClr>
              </a:solidFill>
              <a:latin typeface="Montserrat" panose="00000500000000000000" pitchFamily="50" charset="0"/>
            </a:endParaRPr>
          </a:p>
          <a:p>
            <a:pPr algn="just"/>
            <a:r>
              <a:rPr lang="pt-BR" sz="1000" dirty="0">
                <a:solidFill>
                  <a:schemeClr val="tx1">
                    <a:lumMod val="50000"/>
                    <a:lumOff val="50000"/>
                  </a:schemeClr>
                </a:solidFill>
                <a:latin typeface="Montserrat" panose="00000500000000000000" pitchFamily="50" charset="0"/>
              </a:rPr>
              <a:t>A ideia do Plano de Mobilidade Ativa, enfim, é valorizar o cidadão do transporte ativo, melhorando e expandindo as infraestruturas destinadas a estes modos de transporte, além de aplicar as diretrizes da Lei Federal nº12.587, de 03 de janeiro de 2012, transformando as Regiões Administrativas do Distrito Federal em cidades mais humanas. </a:t>
            </a:r>
          </a:p>
          <a:p>
            <a:pPr algn="just"/>
            <a:endParaRPr lang="pt-BR" sz="1000" dirty="0">
              <a:solidFill>
                <a:schemeClr val="tx1">
                  <a:lumMod val="50000"/>
                  <a:lumOff val="50000"/>
                </a:schemeClr>
              </a:solidFill>
              <a:effectLst/>
              <a:latin typeface="Montserrat" panose="00000500000000000000" pitchFamily="50" charset="0"/>
            </a:endParaRPr>
          </a:p>
          <a:p>
            <a:pPr algn="r"/>
            <a:r>
              <a:rPr lang="pt-BR" sz="1000" dirty="0">
                <a:solidFill>
                  <a:schemeClr val="tx1">
                    <a:lumMod val="50000"/>
                    <a:lumOff val="50000"/>
                  </a:schemeClr>
                </a:solidFill>
                <a:latin typeface="Montserrat" panose="00000500000000000000" pitchFamily="50" charset="0"/>
              </a:rPr>
              <a:t>Valter Casimiro</a:t>
            </a:r>
          </a:p>
          <a:p>
            <a:pPr algn="r"/>
            <a:r>
              <a:rPr lang="pt-BR" sz="1000" dirty="0">
                <a:solidFill>
                  <a:schemeClr val="tx1">
                    <a:lumMod val="50000"/>
                    <a:lumOff val="50000"/>
                  </a:schemeClr>
                </a:solidFill>
                <a:effectLst/>
                <a:latin typeface="Montserrat" panose="00000500000000000000" pitchFamily="50" charset="0"/>
              </a:rPr>
              <a:t>Secretário de Transporte e Mobilidade do DF</a:t>
            </a:r>
          </a:p>
        </p:txBody>
      </p:sp>
    </p:spTree>
    <p:extLst>
      <p:ext uri="{BB962C8B-B14F-4D97-AF65-F5344CB8AC3E}">
        <p14:creationId xmlns:p14="http://schemas.microsoft.com/office/powerpoint/2010/main" val="4084271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p:cNvSpPr/>
          <p:nvPr/>
        </p:nvSpPr>
        <p:spPr>
          <a:xfrm>
            <a:off x="539750" y="1118192"/>
            <a:ext cx="8640763" cy="23277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9937" name="Picture 1" descr="C:\Users\priscila.morais\Desktop\black-person-symbol-hi.png"/>
          <p:cNvPicPr>
            <a:picLocks noChangeAspect="1" noChangeArrowheads="1"/>
          </p:cNvPicPr>
          <p:nvPr/>
        </p:nvPicPr>
        <p:blipFill>
          <a:blip r:embed="rId2" cstate="print"/>
          <a:srcRect/>
          <a:stretch>
            <a:fillRect/>
          </a:stretch>
        </p:blipFill>
        <p:spPr bwMode="auto">
          <a:xfrm>
            <a:off x="5073298" y="2376303"/>
            <a:ext cx="1201097" cy="3123056"/>
          </a:xfrm>
          <a:prstGeom prst="rect">
            <a:avLst/>
          </a:prstGeom>
          <a:noFill/>
        </p:spPr>
      </p:pic>
      <p:graphicFrame>
        <p:nvGraphicFramePr>
          <p:cNvPr id="6" name="Tabela 5"/>
          <p:cNvGraphicFramePr>
            <a:graphicFrameLocks noGrp="1"/>
          </p:cNvGraphicFramePr>
          <p:nvPr>
            <p:extLst>
              <p:ext uri="{D42A27DB-BD31-4B8C-83A1-F6EECF244321}">
                <p14:modId xmlns:p14="http://schemas.microsoft.com/office/powerpoint/2010/main" val="3623268541"/>
              </p:ext>
            </p:extLst>
          </p:nvPr>
        </p:nvGraphicFramePr>
        <p:xfrm>
          <a:off x="625065" y="2120927"/>
          <a:ext cx="7751255" cy="3406804"/>
        </p:xfrm>
        <a:graphic>
          <a:graphicData uri="http://schemas.openxmlformats.org/drawingml/2006/table">
            <a:tbl>
              <a:tblPr/>
              <a:tblGrid>
                <a:gridCol w="482734">
                  <a:extLst>
                    <a:ext uri="{9D8B030D-6E8A-4147-A177-3AD203B41FA5}">
                      <a16:colId xmlns:a16="http://schemas.microsoft.com/office/drawing/2014/main" val="20000"/>
                    </a:ext>
                  </a:extLst>
                </a:gridCol>
                <a:gridCol w="579281">
                  <a:extLst>
                    <a:ext uri="{9D8B030D-6E8A-4147-A177-3AD203B41FA5}">
                      <a16:colId xmlns:a16="http://schemas.microsoft.com/office/drawing/2014/main" val="20001"/>
                    </a:ext>
                  </a:extLst>
                </a:gridCol>
                <a:gridCol w="6689240">
                  <a:extLst>
                    <a:ext uri="{9D8B030D-6E8A-4147-A177-3AD203B41FA5}">
                      <a16:colId xmlns:a16="http://schemas.microsoft.com/office/drawing/2014/main" val="20002"/>
                    </a:ext>
                  </a:extLst>
                </a:gridCol>
              </a:tblGrid>
              <a:tr h="482637">
                <a:tc>
                  <a:txBody>
                    <a:bodyPr/>
                    <a:lstStyle/>
                    <a:p>
                      <a:pPr algn="r" fontAlgn="b"/>
                      <a:r>
                        <a:rPr lang="pt-BR" sz="1000" b="0" i="0" u="none" strike="noStrike" dirty="0">
                          <a:solidFill>
                            <a:srgbClr val="000000"/>
                          </a:solidFill>
                          <a:latin typeface="Montserrat"/>
                        </a:rPr>
                        <a:t>50</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i="0" u="none" strike="noStrike" dirty="0">
                          <a:solidFill>
                            <a:srgbClr val="000000"/>
                          </a:solidFill>
                          <a:latin typeface="Montserrat"/>
                        </a:rPr>
                        <a:t>Km/h</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pt-BR" sz="1300" b="0" i="0" u="none" strike="noStrike">
                        <a:solidFill>
                          <a:srgbClr val="000000"/>
                        </a:solidFill>
                        <a:latin typeface="Calibri"/>
                      </a:endParaRP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2637">
                <a:tc>
                  <a:txBody>
                    <a:bodyPr/>
                    <a:lstStyle/>
                    <a:p>
                      <a:pPr algn="r" fontAlgn="b"/>
                      <a:r>
                        <a:rPr lang="pt-BR" sz="1000" b="0" i="0" u="none" strike="noStrike" dirty="0">
                          <a:solidFill>
                            <a:srgbClr val="000000"/>
                          </a:solidFill>
                          <a:latin typeface="Montserrat"/>
                        </a:rPr>
                        <a:t>55</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i="0" u="none" strike="noStrike" dirty="0">
                          <a:solidFill>
                            <a:srgbClr val="000000"/>
                          </a:solidFill>
                          <a:latin typeface="Montserrat"/>
                        </a:rPr>
                        <a:t>Km/h</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pt-BR" sz="1300" b="0" i="0" u="none" strike="noStrike">
                        <a:solidFill>
                          <a:srgbClr val="000000"/>
                        </a:solidFill>
                        <a:latin typeface="Calibri"/>
                      </a:endParaRP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2637">
                <a:tc>
                  <a:txBody>
                    <a:bodyPr/>
                    <a:lstStyle/>
                    <a:p>
                      <a:pPr algn="r" fontAlgn="b"/>
                      <a:r>
                        <a:rPr lang="pt-BR" sz="1000" b="0" i="0" u="none" strike="noStrike" dirty="0">
                          <a:solidFill>
                            <a:srgbClr val="000000"/>
                          </a:solidFill>
                          <a:latin typeface="Montserrat"/>
                        </a:rPr>
                        <a:t>60</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i="0" u="none" strike="noStrike" dirty="0">
                          <a:solidFill>
                            <a:srgbClr val="000000"/>
                          </a:solidFill>
                          <a:latin typeface="Montserrat"/>
                        </a:rPr>
                        <a:t>Km/h</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pt-BR" sz="1300" b="0" i="0" u="none" strike="noStrike">
                        <a:solidFill>
                          <a:srgbClr val="000000"/>
                        </a:solidFill>
                        <a:latin typeface="Calibri"/>
                      </a:endParaRP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2637">
                <a:tc>
                  <a:txBody>
                    <a:bodyPr/>
                    <a:lstStyle/>
                    <a:p>
                      <a:pPr algn="r" fontAlgn="b"/>
                      <a:r>
                        <a:rPr lang="pt-BR" sz="1000" b="0" i="0" u="none" strike="noStrike" dirty="0">
                          <a:solidFill>
                            <a:srgbClr val="000000"/>
                          </a:solidFill>
                          <a:latin typeface="Montserrat"/>
                        </a:rPr>
                        <a:t>65</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i="0" u="none" strike="noStrike" dirty="0">
                          <a:solidFill>
                            <a:srgbClr val="000000"/>
                          </a:solidFill>
                          <a:latin typeface="Montserrat"/>
                        </a:rPr>
                        <a:t>Km/h</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pt-BR" sz="1300" b="0" i="0" u="none" strike="noStrike">
                        <a:solidFill>
                          <a:srgbClr val="000000"/>
                        </a:solidFill>
                        <a:latin typeface="Calibri"/>
                      </a:endParaRP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2637">
                <a:tc>
                  <a:txBody>
                    <a:bodyPr/>
                    <a:lstStyle/>
                    <a:p>
                      <a:pPr algn="r" fontAlgn="b"/>
                      <a:r>
                        <a:rPr lang="pt-BR" sz="1000" b="0" i="0" u="none" strike="noStrike" dirty="0">
                          <a:solidFill>
                            <a:srgbClr val="000000"/>
                          </a:solidFill>
                          <a:latin typeface="Montserrat"/>
                        </a:rPr>
                        <a:t>70</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i="0" u="none" strike="noStrike" dirty="0">
                          <a:solidFill>
                            <a:srgbClr val="000000"/>
                          </a:solidFill>
                          <a:latin typeface="Montserrat"/>
                        </a:rPr>
                        <a:t>Km/h</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pt-BR" sz="1300" b="0" i="0" u="none" strike="noStrike">
                        <a:solidFill>
                          <a:srgbClr val="000000"/>
                        </a:solidFill>
                        <a:latin typeface="Calibri"/>
                      </a:endParaRP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82637">
                <a:tc>
                  <a:txBody>
                    <a:bodyPr/>
                    <a:lstStyle/>
                    <a:p>
                      <a:pPr algn="r" fontAlgn="b"/>
                      <a:r>
                        <a:rPr lang="pt-BR" sz="1000" b="0" i="0" u="none" strike="noStrike" dirty="0">
                          <a:solidFill>
                            <a:srgbClr val="000000"/>
                          </a:solidFill>
                          <a:latin typeface="Montserrat"/>
                        </a:rPr>
                        <a:t>75</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i="0" u="none" strike="noStrike" dirty="0">
                          <a:solidFill>
                            <a:srgbClr val="000000"/>
                          </a:solidFill>
                          <a:latin typeface="Montserrat"/>
                        </a:rPr>
                        <a:t>Km/h</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pt-BR" sz="1300" b="0" i="0" u="none" strike="noStrike">
                        <a:solidFill>
                          <a:srgbClr val="000000"/>
                        </a:solidFill>
                        <a:latin typeface="Calibri"/>
                      </a:endParaRP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10982">
                <a:tc>
                  <a:txBody>
                    <a:bodyPr/>
                    <a:lstStyle/>
                    <a:p>
                      <a:pPr algn="r" fontAlgn="b"/>
                      <a:r>
                        <a:rPr lang="pt-BR" sz="1000" b="0" i="0" u="none" strike="noStrike" dirty="0">
                          <a:solidFill>
                            <a:srgbClr val="000000"/>
                          </a:solidFill>
                          <a:latin typeface="Montserrat"/>
                        </a:rPr>
                        <a:t>80</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i="0" u="none" strike="noStrike" dirty="0">
                          <a:solidFill>
                            <a:srgbClr val="000000"/>
                          </a:solidFill>
                          <a:latin typeface="Montserrat"/>
                        </a:rPr>
                        <a:t>Km/h</a:t>
                      </a: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pt-BR" sz="1300" b="0" i="0" u="none" strike="noStrike" dirty="0">
                        <a:solidFill>
                          <a:srgbClr val="000000"/>
                        </a:solidFill>
                        <a:latin typeface="Calibri"/>
                      </a:endParaRPr>
                    </a:p>
                  </a:txBody>
                  <a:tcPr marL="11113" marR="11113" marT="112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887314539"/>
              </p:ext>
            </p:extLst>
          </p:nvPr>
        </p:nvGraphicFramePr>
        <p:xfrm>
          <a:off x="1599463" y="2056175"/>
          <a:ext cx="6393996" cy="3452194"/>
        </p:xfrm>
        <a:graphic>
          <a:graphicData uri="http://schemas.openxmlformats.org/drawingml/2006/table">
            <a:tbl>
              <a:tblPr/>
              <a:tblGrid>
                <a:gridCol w="532833">
                  <a:extLst>
                    <a:ext uri="{9D8B030D-6E8A-4147-A177-3AD203B41FA5}">
                      <a16:colId xmlns:a16="http://schemas.microsoft.com/office/drawing/2014/main" val="20000"/>
                    </a:ext>
                  </a:extLst>
                </a:gridCol>
                <a:gridCol w="532833">
                  <a:extLst>
                    <a:ext uri="{9D8B030D-6E8A-4147-A177-3AD203B41FA5}">
                      <a16:colId xmlns:a16="http://schemas.microsoft.com/office/drawing/2014/main" val="20001"/>
                    </a:ext>
                  </a:extLst>
                </a:gridCol>
                <a:gridCol w="532833">
                  <a:extLst>
                    <a:ext uri="{9D8B030D-6E8A-4147-A177-3AD203B41FA5}">
                      <a16:colId xmlns:a16="http://schemas.microsoft.com/office/drawing/2014/main" val="20002"/>
                    </a:ext>
                  </a:extLst>
                </a:gridCol>
                <a:gridCol w="532833">
                  <a:extLst>
                    <a:ext uri="{9D8B030D-6E8A-4147-A177-3AD203B41FA5}">
                      <a16:colId xmlns:a16="http://schemas.microsoft.com/office/drawing/2014/main" val="20003"/>
                    </a:ext>
                  </a:extLst>
                </a:gridCol>
                <a:gridCol w="532833">
                  <a:extLst>
                    <a:ext uri="{9D8B030D-6E8A-4147-A177-3AD203B41FA5}">
                      <a16:colId xmlns:a16="http://schemas.microsoft.com/office/drawing/2014/main" val="20004"/>
                    </a:ext>
                  </a:extLst>
                </a:gridCol>
                <a:gridCol w="532833">
                  <a:extLst>
                    <a:ext uri="{9D8B030D-6E8A-4147-A177-3AD203B41FA5}">
                      <a16:colId xmlns:a16="http://schemas.microsoft.com/office/drawing/2014/main" val="20005"/>
                    </a:ext>
                  </a:extLst>
                </a:gridCol>
                <a:gridCol w="532833">
                  <a:extLst>
                    <a:ext uri="{9D8B030D-6E8A-4147-A177-3AD203B41FA5}">
                      <a16:colId xmlns:a16="http://schemas.microsoft.com/office/drawing/2014/main" val="20006"/>
                    </a:ext>
                  </a:extLst>
                </a:gridCol>
                <a:gridCol w="532833">
                  <a:extLst>
                    <a:ext uri="{9D8B030D-6E8A-4147-A177-3AD203B41FA5}">
                      <a16:colId xmlns:a16="http://schemas.microsoft.com/office/drawing/2014/main" val="20007"/>
                    </a:ext>
                  </a:extLst>
                </a:gridCol>
                <a:gridCol w="532833">
                  <a:extLst>
                    <a:ext uri="{9D8B030D-6E8A-4147-A177-3AD203B41FA5}">
                      <a16:colId xmlns:a16="http://schemas.microsoft.com/office/drawing/2014/main" val="20008"/>
                    </a:ext>
                  </a:extLst>
                </a:gridCol>
                <a:gridCol w="532833">
                  <a:extLst>
                    <a:ext uri="{9D8B030D-6E8A-4147-A177-3AD203B41FA5}">
                      <a16:colId xmlns:a16="http://schemas.microsoft.com/office/drawing/2014/main" val="20009"/>
                    </a:ext>
                  </a:extLst>
                </a:gridCol>
                <a:gridCol w="532833">
                  <a:extLst>
                    <a:ext uri="{9D8B030D-6E8A-4147-A177-3AD203B41FA5}">
                      <a16:colId xmlns:a16="http://schemas.microsoft.com/office/drawing/2014/main" val="20010"/>
                    </a:ext>
                  </a:extLst>
                </a:gridCol>
                <a:gridCol w="532833">
                  <a:extLst>
                    <a:ext uri="{9D8B030D-6E8A-4147-A177-3AD203B41FA5}">
                      <a16:colId xmlns:a16="http://schemas.microsoft.com/office/drawing/2014/main" val="20011"/>
                    </a:ext>
                  </a:extLst>
                </a:gridCol>
              </a:tblGrid>
              <a:tr h="196823">
                <a:tc>
                  <a:txBody>
                    <a:bodyPr/>
                    <a:lstStyle/>
                    <a:p>
                      <a:pPr algn="ctr" fontAlgn="b"/>
                      <a:endParaRPr lang="pt-BR" sz="1200" b="0" i="0" u="none" strike="noStrike" dirty="0">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255371">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dirty="0">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dirty="0">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dirty="0">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pt-BR" sz="1200" b="0" i="0" u="none" strike="noStrike" dirty="0">
                        <a:solidFill>
                          <a:srgbClr val="000000"/>
                        </a:solidFill>
                        <a:latin typeface="Calibri"/>
                      </a:endParaRPr>
                    </a:p>
                  </a:txBody>
                  <a:tcPr marL="7318" marR="7318" marT="74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Retângulo 7"/>
          <p:cNvSpPr/>
          <p:nvPr/>
        </p:nvSpPr>
        <p:spPr>
          <a:xfrm>
            <a:off x="1599468" y="2437178"/>
            <a:ext cx="1554047" cy="168923"/>
          </a:xfrm>
          <a:prstGeom prst="rect">
            <a:avLst/>
          </a:prstGeom>
          <a:solidFill>
            <a:srgbClr val="006BB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graphicFrame>
        <p:nvGraphicFramePr>
          <p:cNvPr id="9" name="Tabela 8"/>
          <p:cNvGraphicFramePr>
            <a:graphicFrameLocks noGrp="1"/>
          </p:cNvGraphicFramePr>
          <p:nvPr>
            <p:extLst>
              <p:ext uri="{D42A27DB-BD31-4B8C-83A1-F6EECF244321}">
                <p14:modId xmlns:p14="http://schemas.microsoft.com/office/powerpoint/2010/main" val="2257723711"/>
              </p:ext>
            </p:extLst>
          </p:nvPr>
        </p:nvGraphicFramePr>
        <p:xfrm>
          <a:off x="1300535" y="1473579"/>
          <a:ext cx="6989801" cy="383067"/>
        </p:xfrm>
        <a:graphic>
          <a:graphicData uri="http://schemas.openxmlformats.org/drawingml/2006/table">
            <a:tbl>
              <a:tblPr/>
              <a:tblGrid>
                <a:gridCol w="537677">
                  <a:extLst>
                    <a:ext uri="{9D8B030D-6E8A-4147-A177-3AD203B41FA5}">
                      <a16:colId xmlns:a16="http://schemas.microsoft.com/office/drawing/2014/main" val="20000"/>
                    </a:ext>
                  </a:extLst>
                </a:gridCol>
                <a:gridCol w="537677">
                  <a:extLst>
                    <a:ext uri="{9D8B030D-6E8A-4147-A177-3AD203B41FA5}">
                      <a16:colId xmlns:a16="http://schemas.microsoft.com/office/drawing/2014/main" val="20001"/>
                    </a:ext>
                  </a:extLst>
                </a:gridCol>
                <a:gridCol w="537677">
                  <a:extLst>
                    <a:ext uri="{9D8B030D-6E8A-4147-A177-3AD203B41FA5}">
                      <a16:colId xmlns:a16="http://schemas.microsoft.com/office/drawing/2014/main" val="20002"/>
                    </a:ext>
                  </a:extLst>
                </a:gridCol>
                <a:gridCol w="537677">
                  <a:extLst>
                    <a:ext uri="{9D8B030D-6E8A-4147-A177-3AD203B41FA5}">
                      <a16:colId xmlns:a16="http://schemas.microsoft.com/office/drawing/2014/main" val="20003"/>
                    </a:ext>
                  </a:extLst>
                </a:gridCol>
                <a:gridCol w="537677">
                  <a:extLst>
                    <a:ext uri="{9D8B030D-6E8A-4147-A177-3AD203B41FA5}">
                      <a16:colId xmlns:a16="http://schemas.microsoft.com/office/drawing/2014/main" val="20004"/>
                    </a:ext>
                  </a:extLst>
                </a:gridCol>
                <a:gridCol w="537677">
                  <a:extLst>
                    <a:ext uri="{9D8B030D-6E8A-4147-A177-3AD203B41FA5}">
                      <a16:colId xmlns:a16="http://schemas.microsoft.com/office/drawing/2014/main" val="20005"/>
                    </a:ext>
                  </a:extLst>
                </a:gridCol>
                <a:gridCol w="537677">
                  <a:extLst>
                    <a:ext uri="{9D8B030D-6E8A-4147-A177-3AD203B41FA5}">
                      <a16:colId xmlns:a16="http://schemas.microsoft.com/office/drawing/2014/main" val="20006"/>
                    </a:ext>
                  </a:extLst>
                </a:gridCol>
                <a:gridCol w="537677">
                  <a:extLst>
                    <a:ext uri="{9D8B030D-6E8A-4147-A177-3AD203B41FA5}">
                      <a16:colId xmlns:a16="http://schemas.microsoft.com/office/drawing/2014/main" val="20007"/>
                    </a:ext>
                  </a:extLst>
                </a:gridCol>
                <a:gridCol w="537677">
                  <a:extLst>
                    <a:ext uri="{9D8B030D-6E8A-4147-A177-3AD203B41FA5}">
                      <a16:colId xmlns:a16="http://schemas.microsoft.com/office/drawing/2014/main" val="20008"/>
                    </a:ext>
                  </a:extLst>
                </a:gridCol>
                <a:gridCol w="537677">
                  <a:extLst>
                    <a:ext uri="{9D8B030D-6E8A-4147-A177-3AD203B41FA5}">
                      <a16:colId xmlns:a16="http://schemas.microsoft.com/office/drawing/2014/main" val="20009"/>
                    </a:ext>
                  </a:extLst>
                </a:gridCol>
                <a:gridCol w="537677">
                  <a:extLst>
                    <a:ext uri="{9D8B030D-6E8A-4147-A177-3AD203B41FA5}">
                      <a16:colId xmlns:a16="http://schemas.microsoft.com/office/drawing/2014/main" val="20010"/>
                    </a:ext>
                  </a:extLst>
                </a:gridCol>
                <a:gridCol w="537677">
                  <a:extLst>
                    <a:ext uri="{9D8B030D-6E8A-4147-A177-3AD203B41FA5}">
                      <a16:colId xmlns:a16="http://schemas.microsoft.com/office/drawing/2014/main" val="20011"/>
                    </a:ext>
                  </a:extLst>
                </a:gridCol>
                <a:gridCol w="537677">
                  <a:extLst>
                    <a:ext uri="{9D8B030D-6E8A-4147-A177-3AD203B41FA5}">
                      <a16:colId xmlns:a16="http://schemas.microsoft.com/office/drawing/2014/main" val="20012"/>
                    </a:ext>
                  </a:extLst>
                </a:gridCol>
              </a:tblGrid>
              <a:tr h="383067">
                <a:tc>
                  <a:txBody>
                    <a:bodyPr/>
                    <a:lstStyle/>
                    <a:p>
                      <a:pPr algn="ctr" fontAlgn="b"/>
                      <a:r>
                        <a:rPr lang="pt-BR" sz="1000" b="0" i="0" u="none" strike="noStrike" dirty="0">
                          <a:solidFill>
                            <a:srgbClr val="000000"/>
                          </a:solidFill>
                          <a:latin typeface="Montserrat"/>
                        </a:rPr>
                        <a:t>0</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5</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10</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15</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20</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25</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30</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35</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40</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45</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50</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55</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000" b="0" i="0" u="none" strike="noStrike" dirty="0">
                          <a:solidFill>
                            <a:srgbClr val="000000"/>
                          </a:solidFill>
                          <a:latin typeface="Montserrat"/>
                        </a:rPr>
                        <a:t>60</a:t>
                      </a:r>
                    </a:p>
                  </a:txBody>
                  <a:tcPr marL="7658" marR="7658" marT="776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Retângulo 9"/>
          <p:cNvSpPr/>
          <p:nvPr/>
        </p:nvSpPr>
        <p:spPr>
          <a:xfrm>
            <a:off x="1599463" y="2947934"/>
            <a:ext cx="1722052" cy="168923"/>
          </a:xfrm>
          <a:prstGeom prst="rect">
            <a:avLst/>
          </a:prstGeom>
          <a:solidFill>
            <a:srgbClr val="006BB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sp>
        <p:nvSpPr>
          <p:cNvPr id="11" name="Retângulo 10"/>
          <p:cNvSpPr/>
          <p:nvPr/>
        </p:nvSpPr>
        <p:spPr>
          <a:xfrm>
            <a:off x="1609267" y="3416195"/>
            <a:ext cx="1848055" cy="168923"/>
          </a:xfrm>
          <a:prstGeom prst="rect">
            <a:avLst/>
          </a:prstGeom>
          <a:solidFill>
            <a:srgbClr val="006BB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sp>
        <p:nvSpPr>
          <p:cNvPr id="12" name="Retângulo 11"/>
          <p:cNvSpPr/>
          <p:nvPr/>
        </p:nvSpPr>
        <p:spPr>
          <a:xfrm>
            <a:off x="1609264" y="3922961"/>
            <a:ext cx="1995060" cy="170252"/>
          </a:xfrm>
          <a:prstGeom prst="rect">
            <a:avLst/>
          </a:prstGeom>
          <a:solidFill>
            <a:srgbClr val="006BB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sp>
        <p:nvSpPr>
          <p:cNvPr id="13" name="Retângulo 12"/>
          <p:cNvSpPr/>
          <p:nvPr/>
        </p:nvSpPr>
        <p:spPr>
          <a:xfrm>
            <a:off x="1609264" y="4429730"/>
            <a:ext cx="2142064" cy="170252"/>
          </a:xfrm>
          <a:prstGeom prst="rect">
            <a:avLst/>
          </a:prstGeom>
          <a:solidFill>
            <a:srgbClr val="006BB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sp>
        <p:nvSpPr>
          <p:cNvPr id="14" name="Retângulo 13"/>
          <p:cNvSpPr/>
          <p:nvPr/>
        </p:nvSpPr>
        <p:spPr>
          <a:xfrm>
            <a:off x="1609267" y="4936499"/>
            <a:ext cx="2352071" cy="170252"/>
          </a:xfrm>
          <a:prstGeom prst="rect">
            <a:avLst/>
          </a:prstGeom>
          <a:solidFill>
            <a:srgbClr val="006BB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sp>
        <p:nvSpPr>
          <p:cNvPr id="15" name="Retângulo 14"/>
          <p:cNvSpPr/>
          <p:nvPr/>
        </p:nvSpPr>
        <p:spPr>
          <a:xfrm>
            <a:off x="1609267" y="5357478"/>
            <a:ext cx="2562077" cy="170252"/>
          </a:xfrm>
          <a:prstGeom prst="rect">
            <a:avLst/>
          </a:prstGeom>
          <a:solidFill>
            <a:srgbClr val="006BB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sp>
        <p:nvSpPr>
          <p:cNvPr id="16" name="Retângulo 15"/>
          <p:cNvSpPr/>
          <p:nvPr/>
        </p:nvSpPr>
        <p:spPr>
          <a:xfrm>
            <a:off x="3122830" y="2437178"/>
            <a:ext cx="1587648" cy="168923"/>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r>
              <a:rPr lang="pt-BR" sz="1000" dirty="0">
                <a:solidFill>
                  <a:srgbClr val="006BB6"/>
                </a:solidFill>
                <a:latin typeface="Montserrat"/>
              </a:rPr>
              <a:t>Para</a:t>
            </a:r>
            <a:r>
              <a:rPr lang="pt-BR" sz="1100" dirty="0">
                <a:solidFill>
                  <a:srgbClr val="006BB6"/>
                </a:solidFill>
                <a:latin typeface="Montserrat"/>
              </a:rPr>
              <a:t> a tempo</a:t>
            </a:r>
          </a:p>
        </p:txBody>
      </p:sp>
      <p:sp>
        <p:nvSpPr>
          <p:cNvPr id="17" name="Retângulo 16"/>
          <p:cNvSpPr/>
          <p:nvPr/>
        </p:nvSpPr>
        <p:spPr>
          <a:xfrm>
            <a:off x="3321518" y="2947934"/>
            <a:ext cx="1848055" cy="168923"/>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r>
              <a:rPr lang="pt-BR" sz="1100" dirty="0">
                <a:solidFill>
                  <a:srgbClr val="006BB6"/>
                </a:solidFill>
                <a:latin typeface="Montserrat"/>
              </a:rPr>
              <a:t>Para a </a:t>
            </a:r>
            <a:r>
              <a:rPr lang="pt-BR" sz="1000" dirty="0">
                <a:solidFill>
                  <a:srgbClr val="006BB6"/>
                </a:solidFill>
                <a:latin typeface="Montserrat"/>
              </a:rPr>
              <a:t>tempo</a:t>
            </a:r>
          </a:p>
        </p:txBody>
      </p:sp>
      <p:sp>
        <p:nvSpPr>
          <p:cNvPr id="18" name="Retângulo 17"/>
          <p:cNvSpPr/>
          <p:nvPr/>
        </p:nvSpPr>
        <p:spPr>
          <a:xfrm>
            <a:off x="3457322" y="3416195"/>
            <a:ext cx="2226067" cy="168923"/>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r>
              <a:rPr lang="pt-BR" sz="1000" dirty="0">
                <a:solidFill>
                  <a:srgbClr val="006BB6"/>
                </a:solidFill>
                <a:latin typeface="Montserrat"/>
              </a:rPr>
              <a:t>Encosta</a:t>
            </a:r>
          </a:p>
        </p:txBody>
      </p:sp>
      <p:sp>
        <p:nvSpPr>
          <p:cNvPr id="19" name="Retângulo 18"/>
          <p:cNvSpPr/>
          <p:nvPr/>
        </p:nvSpPr>
        <p:spPr>
          <a:xfrm>
            <a:off x="3604324" y="3922964"/>
            <a:ext cx="2604078" cy="168923"/>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r>
              <a:rPr lang="pt-BR" sz="1000" dirty="0">
                <a:solidFill>
                  <a:srgbClr val="006BB6"/>
                </a:solidFill>
                <a:latin typeface="Montserrat"/>
              </a:rPr>
              <a:t>Atinge a 30 km/h</a:t>
            </a:r>
          </a:p>
        </p:txBody>
      </p:sp>
      <p:sp>
        <p:nvSpPr>
          <p:cNvPr id="20" name="Retângulo 19"/>
          <p:cNvSpPr/>
          <p:nvPr/>
        </p:nvSpPr>
        <p:spPr>
          <a:xfrm>
            <a:off x="3751331" y="4429733"/>
            <a:ext cx="3024091" cy="168923"/>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r>
              <a:rPr lang="pt-BR" sz="1000" dirty="0">
                <a:solidFill>
                  <a:srgbClr val="006BB6"/>
                </a:solidFill>
                <a:latin typeface="Montserrat"/>
              </a:rPr>
              <a:t>Atinge a 43 km/h</a:t>
            </a:r>
          </a:p>
        </p:txBody>
      </p:sp>
      <p:sp>
        <p:nvSpPr>
          <p:cNvPr id="21" name="Retângulo 20"/>
          <p:cNvSpPr/>
          <p:nvPr/>
        </p:nvSpPr>
        <p:spPr>
          <a:xfrm>
            <a:off x="3961334" y="4936502"/>
            <a:ext cx="3402102" cy="168923"/>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r>
              <a:rPr lang="pt-BR" sz="1000" dirty="0">
                <a:solidFill>
                  <a:srgbClr val="006BB6"/>
                </a:solidFill>
                <a:latin typeface="Montserrat"/>
              </a:rPr>
              <a:t>Atinge a 53 km/h</a:t>
            </a:r>
          </a:p>
        </p:txBody>
      </p:sp>
      <p:sp>
        <p:nvSpPr>
          <p:cNvPr id="22" name="Retângulo 21"/>
          <p:cNvSpPr/>
          <p:nvPr/>
        </p:nvSpPr>
        <p:spPr>
          <a:xfrm>
            <a:off x="4171343" y="5357481"/>
            <a:ext cx="3822115" cy="168923"/>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r>
              <a:rPr lang="pt-BR" sz="1000" dirty="0">
                <a:solidFill>
                  <a:srgbClr val="006BB6"/>
                </a:solidFill>
                <a:latin typeface="Montserrat"/>
              </a:rPr>
              <a:t>Atinge a 62 km/h</a:t>
            </a:r>
          </a:p>
        </p:txBody>
      </p:sp>
      <p:cxnSp>
        <p:nvCxnSpPr>
          <p:cNvPr id="24" name="Conector reto 23"/>
          <p:cNvCxnSpPr/>
          <p:nvPr/>
        </p:nvCxnSpPr>
        <p:spPr>
          <a:xfrm rot="5400000">
            <a:off x="3769666" y="3612201"/>
            <a:ext cx="3827936" cy="2348"/>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2" name="Retângulo 41"/>
          <p:cNvSpPr/>
          <p:nvPr/>
        </p:nvSpPr>
        <p:spPr>
          <a:xfrm>
            <a:off x="3122829" y="2120925"/>
            <a:ext cx="1151237" cy="292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dirty="0">
              <a:latin typeface="Montserrat"/>
            </a:endParaRPr>
          </a:p>
        </p:txBody>
      </p:sp>
      <p:sp>
        <p:nvSpPr>
          <p:cNvPr id="40" name="CaixaDeTexto 39"/>
          <p:cNvSpPr txBox="1"/>
          <p:nvPr/>
        </p:nvSpPr>
        <p:spPr>
          <a:xfrm>
            <a:off x="2081599" y="2081503"/>
            <a:ext cx="939260" cy="311562"/>
          </a:xfrm>
          <a:prstGeom prst="rect">
            <a:avLst/>
          </a:prstGeom>
          <a:noFill/>
        </p:spPr>
        <p:txBody>
          <a:bodyPr wrap="square" lIns="107253" tIns="53627" rIns="107253" bIns="53627" rtlCol="0">
            <a:spAutoFit/>
          </a:bodyPr>
          <a:lstStyle/>
          <a:p>
            <a:pPr>
              <a:lnSpc>
                <a:spcPct val="150000"/>
              </a:lnSpc>
            </a:pPr>
            <a:r>
              <a:rPr lang="pt-BR" sz="1000" b="1" dirty="0">
                <a:solidFill>
                  <a:srgbClr val="006BB6"/>
                </a:solidFill>
                <a:latin typeface="Montserrat"/>
              </a:rPr>
              <a:t>Reação</a:t>
            </a:r>
          </a:p>
        </p:txBody>
      </p:sp>
      <p:sp>
        <p:nvSpPr>
          <p:cNvPr id="41" name="CaixaDeTexto 40"/>
          <p:cNvSpPr txBox="1"/>
          <p:nvPr/>
        </p:nvSpPr>
        <p:spPr>
          <a:xfrm>
            <a:off x="3107211" y="2089520"/>
            <a:ext cx="1125070" cy="311562"/>
          </a:xfrm>
          <a:prstGeom prst="rect">
            <a:avLst/>
          </a:prstGeom>
          <a:noFill/>
        </p:spPr>
        <p:txBody>
          <a:bodyPr wrap="square" lIns="107253" tIns="53627" rIns="107253" bIns="53627" rtlCol="0">
            <a:spAutoFit/>
          </a:bodyPr>
          <a:lstStyle/>
          <a:p>
            <a:pPr>
              <a:lnSpc>
                <a:spcPct val="150000"/>
              </a:lnSpc>
            </a:pPr>
            <a:r>
              <a:rPr lang="pt-BR" sz="1000" b="1" dirty="0">
                <a:solidFill>
                  <a:srgbClr val="006BB6"/>
                </a:solidFill>
                <a:latin typeface="Montserrat"/>
              </a:rPr>
              <a:t>Frenagem</a:t>
            </a:r>
          </a:p>
        </p:txBody>
      </p:sp>
      <p:sp>
        <p:nvSpPr>
          <p:cNvPr id="32" name="Retângulo 31"/>
          <p:cNvSpPr/>
          <p:nvPr/>
        </p:nvSpPr>
        <p:spPr>
          <a:xfrm>
            <a:off x="1581319" y="5583339"/>
            <a:ext cx="7980239" cy="15388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defTabSz="1072541" fontAlgn="base">
              <a:spcBef>
                <a:spcPct val="0"/>
              </a:spcBef>
              <a:spcAft>
                <a:spcPct val="0"/>
              </a:spcAft>
            </a:pPr>
            <a:r>
              <a:rPr lang="pt-BR" sz="1000" dirty="0">
                <a:solidFill>
                  <a:schemeClr val="tx1">
                    <a:lumMod val="65000"/>
                    <a:lumOff val="35000"/>
                  </a:schemeClr>
                </a:solidFill>
                <a:latin typeface="Montserrat"/>
                <a:ea typeface="Times New Roman" pitchFamily="18" charset="0"/>
                <a:cs typeface="Calibri" pitchFamily="34" charset="0"/>
              </a:rPr>
              <a:t>Considerando pavimento seco e tempo de reação de aproximadamente 1 segundo</a:t>
            </a:r>
          </a:p>
        </p:txBody>
      </p:sp>
      <p:sp>
        <p:nvSpPr>
          <p:cNvPr id="33" name="Rectangle 1"/>
          <p:cNvSpPr>
            <a:spLocks noChangeArrowheads="1"/>
          </p:cNvSpPr>
          <p:nvPr/>
        </p:nvSpPr>
        <p:spPr bwMode="auto">
          <a:xfrm>
            <a:off x="2732154" y="1460987"/>
            <a:ext cx="3750607" cy="262190"/>
          </a:xfrm>
          <a:prstGeom prst="rect">
            <a:avLst/>
          </a:prstGeom>
          <a:noFill/>
          <a:ln w="9525">
            <a:noFill/>
            <a:miter lim="800000"/>
            <a:headEnd/>
            <a:tailEnd/>
          </a:ln>
          <a:effectLst/>
        </p:spPr>
        <p:txBody>
          <a:bodyPr vert="horz" wrap="square" lIns="107253" tIns="53627" rIns="107253" bIns="53627" numCol="1" anchor="ctr" anchorCtr="0" compatLnSpc="1">
            <a:prstTxWarp prst="textNoShape">
              <a:avLst/>
            </a:prstTxWarp>
            <a:spAutoFit/>
          </a:bodyPr>
          <a:lstStyle/>
          <a:p>
            <a:pPr algn="ctr" defTabSz="1072541" fontAlgn="base">
              <a:spcBef>
                <a:spcPct val="0"/>
              </a:spcBef>
              <a:spcAft>
                <a:spcPct val="0"/>
              </a:spcAft>
            </a:pPr>
            <a:r>
              <a:rPr lang="pt-BR" sz="1000" b="1" dirty="0">
                <a:solidFill>
                  <a:schemeClr val="tx1">
                    <a:lumMod val="75000"/>
                    <a:lumOff val="25000"/>
                  </a:schemeClr>
                </a:solidFill>
                <a:latin typeface="Montserrat"/>
                <a:ea typeface="Times New Roman" pitchFamily="18" charset="0"/>
                <a:cs typeface="Calibri" pitchFamily="34" charset="0"/>
              </a:rPr>
              <a:t>Distância (metros)</a:t>
            </a:r>
            <a:endParaRPr lang="pt-BR" sz="1000" b="1" dirty="0">
              <a:solidFill>
                <a:schemeClr val="tx1">
                  <a:lumMod val="75000"/>
                  <a:lumOff val="25000"/>
                </a:schemeClr>
              </a:solidFill>
              <a:latin typeface="Montserrat"/>
              <a:cs typeface="Arial" pitchFamily="34" charset="0"/>
            </a:endParaRPr>
          </a:p>
        </p:txBody>
      </p:sp>
      <p:sp>
        <p:nvSpPr>
          <p:cNvPr id="34" name="Rectangle 1"/>
          <p:cNvSpPr>
            <a:spLocks noChangeArrowheads="1"/>
          </p:cNvSpPr>
          <p:nvPr/>
        </p:nvSpPr>
        <p:spPr bwMode="auto">
          <a:xfrm>
            <a:off x="899837" y="1166297"/>
            <a:ext cx="3780113" cy="18466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defTabSz="1072541" fontAlgn="base">
              <a:spcBef>
                <a:spcPct val="0"/>
              </a:spcBef>
              <a:spcAft>
                <a:spcPct val="0"/>
              </a:spcAft>
            </a:pPr>
            <a:r>
              <a:rPr lang="pt-BR" sz="1200" b="1" dirty="0">
                <a:solidFill>
                  <a:schemeClr val="tx1">
                    <a:lumMod val="65000"/>
                    <a:lumOff val="35000"/>
                  </a:schemeClr>
                </a:solidFill>
                <a:latin typeface="Montserrat"/>
                <a:ea typeface="Times New Roman" pitchFamily="18" charset="0"/>
                <a:cs typeface="Calibri" pitchFamily="34" charset="0"/>
              </a:rPr>
              <a:t>Velocidade X Distância de Reação e Frenagem</a:t>
            </a:r>
          </a:p>
        </p:txBody>
      </p:sp>
      <p:sp>
        <p:nvSpPr>
          <p:cNvPr id="36" name="Rectangle 1"/>
          <p:cNvSpPr>
            <a:spLocks noChangeArrowheads="1"/>
          </p:cNvSpPr>
          <p:nvPr/>
        </p:nvSpPr>
        <p:spPr bwMode="auto">
          <a:xfrm>
            <a:off x="5506140" y="1402719"/>
            <a:ext cx="1632148" cy="262190"/>
          </a:xfrm>
          <a:prstGeom prst="rect">
            <a:avLst/>
          </a:prstGeom>
          <a:noFill/>
          <a:ln w="9525">
            <a:noFill/>
            <a:miter lim="800000"/>
            <a:headEnd/>
            <a:tailEnd/>
          </a:ln>
          <a:effectLst/>
        </p:spPr>
        <p:txBody>
          <a:bodyPr vert="horz" wrap="square" lIns="107253" tIns="53627" rIns="107253" bIns="53627" numCol="1" anchor="ctr" anchorCtr="0" compatLnSpc="1">
            <a:prstTxWarp prst="textNoShape">
              <a:avLst/>
            </a:prstTxWarp>
            <a:spAutoFit/>
          </a:bodyPr>
          <a:lstStyle/>
          <a:p>
            <a:pPr defTabSz="1072541" fontAlgn="base">
              <a:spcBef>
                <a:spcPct val="0"/>
              </a:spcBef>
              <a:spcAft>
                <a:spcPct val="0"/>
              </a:spcAft>
            </a:pPr>
            <a:r>
              <a:rPr lang="pt-BR" sz="1000" b="1" dirty="0">
                <a:solidFill>
                  <a:schemeClr val="tx1">
                    <a:lumMod val="75000"/>
                    <a:lumOff val="25000"/>
                  </a:schemeClr>
                </a:solidFill>
                <a:latin typeface="Montserrat"/>
                <a:ea typeface="Times New Roman" pitchFamily="18" charset="0"/>
                <a:cs typeface="Calibri" pitchFamily="34" charset="0"/>
              </a:rPr>
              <a:t>Posição do pedestre</a:t>
            </a:r>
            <a:endParaRPr lang="pt-BR" sz="1000" b="1" dirty="0">
              <a:solidFill>
                <a:schemeClr val="tx1">
                  <a:lumMod val="75000"/>
                  <a:lumOff val="25000"/>
                </a:schemeClr>
              </a:solidFill>
              <a:latin typeface="Montserrat"/>
              <a:cs typeface="Arial" pitchFamily="34" charset="0"/>
            </a:endParaRPr>
          </a:p>
        </p:txBody>
      </p:sp>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sp>
        <p:nvSpPr>
          <p:cNvPr id="39" name="Retângulo 38"/>
          <p:cNvSpPr/>
          <p:nvPr/>
        </p:nvSpPr>
        <p:spPr>
          <a:xfrm>
            <a:off x="3122401" y="5850460"/>
            <a:ext cx="5012203" cy="231426"/>
          </a:xfrm>
          <a:prstGeom prst="rect">
            <a:avLst/>
          </a:prstGeom>
        </p:spPr>
        <p:txBody>
          <a:bodyPr wrap="square" lIns="107268" tIns="53634" rIns="107268" bIns="53634">
            <a:spAutoFit/>
          </a:bodyPr>
          <a:lstStyle/>
          <a:p>
            <a:pPr algn="r" defTabSz="1072541" fontAlgn="base">
              <a:spcBef>
                <a:spcPct val="0"/>
              </a:spcBef>
              <a:spcAft>
                <a:spcPct val="0"/>
              </a:spcAft>
            </a:pPr>
            <a:r>
              <a:rPr lang="en-US" sz="800" dirty="0">
                <a:solidFill>
                  <a:schemeClr val="tx1">
                    <a:lumMod val="65000"/>
                    <a:lumOff val="35000"/>
                  </a:schemeClr>
                </a:solidFill>
                <a:latin typeface="Montserrat"/>
                <a:ea typeface="Times New Roman" pitchFamily="18" charset="0"/>
                <a:cs typeface="Calibri" pitchFamily="34" charset="0"/>
              </a:rPr>
              <a:t>Fonte: ECMT (</a:t>
            </a:r>
            <a:r>
              <a:rPr lang="en-US" sz="800" i="1" dirty="0">
                <a:solidFill>
                  <a:schemeClr val="tx1">
                    <a:lumMod val="65000"/>
                    <a:lumOff val="35000"/>
                  </a:schemeClr>
                </a:solidFill>
                <a:latin typeface="Montserrat"/>
                <a:ea typeface="Times New Roman" pitchFamily="18" charset="0"/>
                <a:cs typeface="Calibri" pitchFamily="34" charset="0"/>
              </a:rPr>
              <a:t>European Conference of Ministers of Transport</a:t>
            </a:r>
            <a:r>
              <a:rPr lang="en-US" sz="800" dirty="0">
                <a:solidFill>
                  <a:schemeClr val="tx1">
                    <a:lumMod val="65000"/>
                    <a:lumOff val="35000"/>
                  </a:schemeClr>
                </a:solidFill>
                <a:latin typeface="Montserrat"/>
                <a:ea typeface="Times New Roman" pitchFamily="18" charset="0"/>
                <a:cs typeface="Calibri" pitchFamily="34" charset="0"/>
              </a:rPr>
              <a:t>), 2006. </a:t>
            </a:r>
            <a:r>
              <a:rPr lang="pt-BR" sz="800" i="1" dirty="0" err="1">
                <a:solidFill>
                  <a:schemeClr val="tx1">
                    <a:lumMod val="65000"/>
                    <a:lumOff val="35000"/>
                  </a:schemeClr>
                </a:solidFill>
                <a:latin typeface="Montserrat"/>
                <a:ea typeface="Times New Roman" pitchFamily="18" charset="0"/>
                <a:cs typeface="Calibri" pitchFamily="34" charset="0"/>
              </a:rPr>
              <a:t>Speed</a:t>
            </a:r>
            <a:r>
              <a:rPr lang="pt-BR" sz="800" i="1" dirty="0">
                <a:solidFill>
                  <a:schemeClr val="tx1">
                    <a:lumMod val="65000"/>
                    <a:lumOff val="35000"/>
                  </a:schemeClr>
                </a:solidFill>
                <a:latin typeface="Montserrat"/>
                <a:ea typeface="Times New Roman" pitchFamily="18" charset="0"/>
                <a:cs typeface="Calibri" pitchFamily="34" charset="0"/>
              </a:rPr>
              <a:t> Management</a:t>
            </a:r>
          </a:p>
        </p:txBody>
      </p:sp>
      <p:sp>
        <p:nvSpPr>
          <p:cNvPr id="31" name="Retângulo 30"/>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2686928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pt-BR" b="1" dirty="0"/>
              <a:t>3.3 Aumento a segurança das ruas e dos espaços públicos</a:t>
            </a:r>
          </a:p>
        </p:txBody>
      </p:sp>
      <p:sp>
        <p:nvSpPr>
          <p:cNvPr id="2" name="CaixaDeTexto 1"/>
          <p:cNvSpPr txBox="1"/>
          <p:nvPr/>
        </p:nvSpPr>
        <p:spPr>
          <a:xfrm>
            <a:off x="539750" y="1319722"/>
            <a:ext cx="5873021" cy="400110"/>
          </a:xfrm>
          <a:prstGeom prst="rect">
            <a:avLst/>
          </a:prstGeom>
          <a:noFill/>
        </p:spPr>
        <p:txBody>
          <a:bodyPr wrap="square" rtlCol="0">
            <a:spAutoFit/>
          </a:bodyPr>
          <a:lstStyle/>
          <a:p>
            <a:r>
              <a:rPr lang="pt-BR" sz="1000" b="1" dirty="0">
                <a:latin typeface="Montserrat"/>
              </a:rPr>
              <a:t>Outros fatores favoráveis a diminuição da velocidade:</a:t>
            </a:r>
          </a:p>
          <a:p>
            <a:endParaRPr lang="pt-BR" sz="1000" dirty="0">
              <a:latin typeface="Montserrat"/>
            </a:endParaRPr>
          </a:p>
        </p:txBody>
      </p:sp>
      <p:sp>
        <p:nvSpPr>
          <p:cNvPr id="13" name="Retângulo 12"/>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7" name="Retângulo 6"/>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39750" y="380841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040313" y="197961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a:spLocks/>
          </p:cNvSpPr>
          <p:nvPr/>
        </p:nvSpPr>
        <p:spPr>
          <a:xfrm>
            <a:off x="539751" y="1408113"/>
            <a:ext cx="8640762" cy="3539430"/>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2" spcCol="540000">
            <a:spAutoFit/>
          </a:bodyPr>
          <a:lstStyle/>
          <a:p>
            <a:pPr lvl="0" indent="457200" algn="just">
              <a:spcBef>
                <a:spcPts val="600"/>
              </a:spcBef>
            </a:pPr>
            <a:r>
              <a:rPr lang="pt-BR" sz="1000" b="1" dirty="0">
                <a:solidFill>
                  <a:schemeClr val="tx1">
                    <a:lumMod val="65000"/>
                    <a:lumOff val="35000"/>
                  </a:schemeClr>
                </a:solidFill>
                <a:latin typeface="Montserrat"/>
              </a:rPr>
              <a:t>Meio Ambiente</a:t>
            </a:r>
          </a:p>
          <a:p>
            <a:pPr indent="457200" algn="just">
              <a:spcBef>
                <a:spcPts val="600"/>
              </a:spcBef>
            </a:pPr>
            <a:r>
              <a:rPr lang="pt-BR" sz="1000" dirty="0">
                <a:solidFill>
                  <a:schemeClr val="tx1">
                    <a:lumMod val="65000"/>
                    <a:lumOff val="35000"/>
                  </a:schemeClr>
                </a:solidFill>
                <a:latin typeface="Montserrat"/>
              </a:rPr>
              <a:t>O barulho do tráfego traz incômodo e é extremamente prejudicial à saúde. Carros produzem mais ruídos em altas velocidades. </a:t>
            </a:r>
            <a:r>
              <a:rPr lang="pt-BR" sz="1000" b="1" dirty="0">
                <a:solidFill>
                  <a:srgbClr val="006BB6"/>
                </a:solidFill>
                <a:latin typeface="Montserrat"/>
              </a:rPr>
              <a:t>Diminuir a poluição sonora promove melhora da concentração e diminui a irritabilidade</a:t>
            </a:r>
            <a:r>
              <a:rPr lang="pt-BR" sz="1000" dirty="0">
                <a:solidFill>
                  <a:srgbClr val="006BB6"/>
                </a:solidFill>
                <a:latin typeface="Montserrat"/>
              </a:rPr>
              <a:t> </a:t>
            </a:r>
            <a:r>
              <a:rPr lang="pt-BR" sz="1000" dirty="0">
                <a:solidFill>
                  <a:schemeClr val="tx1">
                    <a:lumMod val="65000"/>
                    <a:lumOff val="35000"/>
                  </a:schemeClr>
                </a:solidFill>
                <a:latin typeface="Montserrat"/>
              </a:rPr>
              <a:t>juntamente com problemas de saúde mental. Logo, isso significa melhora da saúde pública e </a:t>
            </a:r>
            <a:r>
              <a:rPr lang="pt-BR" sz="1000" dirty="0" err="1">
                <a:solidFill>
                  <a:schemeClr val="tx1">
                    <a:lumMod val="65000"/>
                    <a:lumOff val="35000"/>
                  </a:schemeClr>
                </a:solidFill>
                <a:latin typeface="Montserrat"/>
              </a:rPr>
              <a:t>conseqüentemente</a:t>
            </a:r>
            <a:r>
              <a:rPr lang="pt-BR" sz="1000" dirty="0">
                <a:solidFill>
                  <a:schemeClr val="tx1">
                    <a:lumMod val="65000"/>
                    <a:lumOff val="35000"/>
                  </a:schemeClr>
                </a:solidFill>
                <a:latin typeface="Montserrat"/>
              </a:rPr>
              <a:t> diminuição de gastos públicos.</a:t>
            </a:r>
          </a:p>
          <a:p>
            <a:pPr indent="457200" algn="just">
              <a:spcBef>
                <a:spcPts val="600"/>
              </a:spcBef>
              <a:spcAft>
                <a:spcPts val="600"/>
              </a:spcAft>
            </a:pPr>
            <a:r>
              <a:rPr lang="pt-BR" sz="1000" dirty="0">
                <a:solidFill>
                  <a:schemeClr val="tx1">
                    <a:lumMod val="65000"/>
                    <a:lumOff val="35000"/>
                  </a:schemeClr>
                </a:solidFill>
                <a:latin typeface="Montserrat"/>
              </a:rPr>
              <a:t> </a:t>
            </a:r>
            <a:r>
              <a:rPr lang="pt-BR" sz="1000" b="1" dirty="0">
                <a:solidFill>
                  <a:srgbClr val="006BB6"/>
                </a:solidFill>
                <a:latin typeface="Montserrat"/>
              </a:rPr>
              <a:t>Carros também emitem menos poluentes em baixas velocidades</a:t>
            </a:r>
            <a:r>
              <a:rPr lang="pt-BR" sz="1000" dirty="0">
                <a:solidFill>
                  <a:schemeClr val="tx1">
                    <a:lumMod val="65000"/>
                    <a:lumOff val="35000"/>
                  </a:schemeClr>
                </a:solidFill>
                <a:latin typeface="Montserrat"/>
              </a:rPr>
              <a:t>, pois costumam manter a velocidade sem frear e acelerar constantemente. O instituto de saúde e sustentabilidade publicou um estudo em 2017 que afirma que em São Paulo há mais mortes devido a poluição do ar do que decorrentes de acidentes de trânsito.</a:t>
            </a:r>
          </a:p>
          <a:p>
            <a:pPr lvl="0" indent="457200" algn="just">
              <a:spcBef>
                <a:spcPts val="600"/>
              </a:spcBef>
            </a:pPr>
            <a:r>
              <a:rPr lang="pt-BR" sz="1000" b="1" dirty="0">
                <a:solidFill>
                  <a:schemeClr val="tx1">
                    <a:lumMod val="65000"/>
                    <a:lumOff val="35000"/>
                  </a:schemeClr>
                </a:solidFill>
                <a:latin typeface="Montserrat"/>
              </a:rPr>
              <a:t>Uso Democrático do Espaço</a:t>
            </a:r>
          </a:p>
          <a:p>
            <a:pPr indent="457200" algn="just">
              <a:spcBef>
                <a:spcPts val="600"/>
              </a:spcBef>
              <a:spcAft>
                <a:spcPts val="600"/>
              </a:spcAft>
            </a:pPr>
            <a:r>
              <a:rPr lang="pt-BR" sz="1000" dirty="0">
                <a:solidFill>
                  <a:schemeClr val="tx1">
                    <a:lumMod val="65000"/>
                    <a:lumOff val="35000"/>
                  </a:schemeClr>
                </a:solidFill>
                <a:latin typeface="Montserrat"/>
              </a:rPr>
              <a:t>A rua é um espaço público e é justo que ela seja </a:t>
            </a:r>
            <a:r>
              <a:rPr lang="pt-BR" sz="1000" b="1" dirty="0">
                <a:solidFill>
                  <a:srgbClr val="006BB6"/>
                </a:solidFill>
                <a:latin typeface="Montserrat"/>
              </a:rPr>
              <a:t>segura e agradável a todas as pessoas</a:t>
            </a:r>
            <a:r>
              <a:rPr lang="pt-BR" sz="1000" dirty="0">
                <a:solidFill>
                  <a:schemeClr val="tx1">
                    <a:lumMod val="65000"/>
                    <a:lumOff val="35000"/>
                  </a:schemeClr>
                </a:solidFill>
                <a:latin typeface="Montserrat"/>
              </a:rPr>
              <a:t>. Portanto, locais com maciça presença de ciclistas e pedestres precisam ter um tratamento diferenciado para serem mais adequados aos seus usuários. Vias com velocidades menores são mais propícias para serem divididas com ciclistas. Além disso, não precisa ser tão larga, podendo dar mais espaço para pedestres com calçadas maiores. </a:t>
            </a:r>
            <a:endParaRPr lang="pt-BR" sz="1000" b="1" dirty="0">
              <a:solidFill>
                <a:schemeClr val="tx1">
                  <a:lumMod val="65000"/>
                  <a:lumOff val="35000"/>
                </a:schemeClr>
              </a:solidFill>
              <a:latin typeface="Montserrat"/>
            </a:endParaRPr>
          </a:p>
          <a:p>
            <a:pPr lvl="0" indent="457200" algn="just">
              <a:spcBef>
                <a:spcPts val="600"/>
              </a:spcBef>
            </a:pPr>
            <a:r>
              <a:rPr lang="pt-BR" sz="1000" b="1" dirty="0">
                <a:solidFill>
                  <a:schemeClr val="tx1">
                    <a:lumMod val="65000"/>
                    <a:lumOff val="35000"/>
                  </a:schemeClr>
                </a:solidFill>
                <a:latin typeface="Montserrat"/>
              </a:rPr>
              <a:t>Fluidez</a:t>
            </a:r>
          </a:p>
          <a:p>
            <a:pPr indent="457200" algn="just">
              <a:spcBef>
                <a:spcPts val="600"/>
              </a:spcBef>
            </a:pPr>
            <a:r>
              <a:rPr lang="pt-BR" sz="1000" dirty="0">
                <a:solidFill>
                  <a:schemeClr val="tx1">
                    <a:lumMod val="65000"/>
                    <a:lumOff val="35000"/>
                  </a:schemeClr>
                </a:solidFill>
                <a:latin typeface="Montserrat"/>
              </a:rPr>
              <a:t>Ao contrário do que aponta o senso comum, </a:t>
            </a:r>
            <a:r>
              <a:rPr lang="pt-BR" sz="1000" b="1" dirty="0">
                <a:solidFill>
                  <a:srgbClr val="006BB6"/>
                </a:solidFill>
                <a:latin typeface="Montserrat"/>
              </a:rPr>
              <a:t>menores velocidades não causam congestionamentos</a:t>
            </a:r>
            <a:r>
              <a:rPr lang="pt-BR" sz="1000" dirty="0">
                <a:solidFill>
                  <a:schemeClr val="tx1">
                    <a:lumMod val="65000"/>
                    <a:lumOff val="35000"/>
                  </a:schemeClr>
                </a:solidFill>
                <a:latin typeface="Montserrat"/>
              </a:rPr>
              <a:t>. Simulações de trânsito e estudos aplicados em cidades mais desenvolvidas demonstram que a redução, na verdade, promove maior fluidez ao tráfego de veículos, e consequentemente, maior segurança. </a:t>
            </a:r>
          </a:p>
          <a:p>
            <a:pPr indent="457200" algn="just">
              <a:spcBef>
                <a:spcPts val="600"/>
              </a:spcBef>
            </a:pPr>
            <a:r>
              <a:rPr lang="pt-BR" sz="1000" dirty="0">
                <a:solidFill>
                  <a:schemeClr val="tx1">
                    <a:lumMod val="65000"/>
                    <a:lumOff val="35000"/>
                  </a:schemeClr>
                </a:solidFill>
                <a:latin typeface="Montserrat"/>
              </a:rPr>
              <a:t>Uma simulação baseada no trabalho do engenheiro Martin </a:t>
            </a:r>
            <a:r>
              <a:rPr lang="pt-BR" sz="1000" dirty="0" err="1">
                <a:solidFill>
                  <a:schemeClr val="tx1">
                    <a:lumMod val="65000"/>
                    <a:lumOff val="35000"/>
                  </a:schemeClr>
                </a:solidFill>
                <a:latin typeface="Montserrat"/>
              </a:rPr>
              <a:t>Treiber</a:t>
            </a:r>
            <a:r>
              <a:rPr lang="pt-BR" sz="1000" dirty="0">
                <a:solidFill>
                  <a:schemeClr val="tx1">
                    <a:lumMod val="65000"/>
                    <a:lumOff val="35000"/>
                  </a:schemeClr>
                </a:solidFill>
                <a:latin typeface="Montserrat"/>
              </a:rPr>
              <a:t> a respeito da dinâmica do fluxo de tráfego demonstra que diminuir o limite de velocidade na via pode vir a aumentar a velocidade média dos veículos.  Segundo a situação simulada:</a:t>
            </a:r>
          </a:p>
          <a:p>
            <a:pPr lvl="0" indent="457200" algn="just">
              <a:spcBef>
                <a:spcPts val="600"/>
              </a:spcBef>
            </a:pPr>
            <a:r>
              <a:rPr lang="pt-BR" sz="1000" b="1" dirty="0">
                <a:solidFill>
                  <a:srgbClr val="006BB6"/>
                </a:solidFill>
                <a:latin typeface="Montserrat"/>
              </a:rPr>
              <a:t>Limite a 50 km/h</a:t>
            </a:r>
            <a:r>
              <a:rPr lang="pt-BR" sz="1000" dirty="0">
                <a:solidFill>
                  <a:schemeClr val="tx1">
                    <a:lumMod val="65000"/>
                    <a:lumOff val="35000"/>
                  </a:schemeClr>
                </a:solidFill>
                <a:latin typeface="Montserrat"/>
              </a:rPr>
              <a:t>:  Motoristas calmos, o tráfego flui, todos andam;</a:t>
            </a:r>
          </a:p>
          <a:p>
            <a:pPr lvl="0" indent="457200" algn="just">
              <a:spcBef>
                <a:spcPts val="600"/>
              </a:spcBef>
            </a:pPr>
            <a:r>
              <a:rPr lang="pt-BR" sz="1000" b="1" dirty="0">
                <a:solidFill>
                  <a:srgbClr val="006BB6"/>
                </a:solidFill>
                <a:latin typeface="Montserrat"/>
              </a:rPr>
              <a:t>Limite a 70 km/h</a:t>
            </a:r>
            <a:r>
              <a:rPr lang="pt-BR" sz="1000" b="1" dirty="0">
                <a:solidFill>
                  <a:srgbClr val="BCC01A"/>
                </a:solidFill>
                <a:latin typeface="Montserrat"/>
              </a:rPr>
              <a:t>:  </a:t>
            </a:r>
            <a:r>
              <a:rPr lang="pt-BR" sz="1000" dirty="0">
                <a:solidFill>
                  <a:schemeClr val="tx1">
                    <a:lumMod val="65000"/>
                    <a:lumOff val="35000"/>
                  </a:schemeClr>
                </a:solidFill>
                <a:latin typeface="Montserrat"/>
              </a:rPr>
              <a:t>Trânsito engarrafado, vontade dos motoristas de correr no espaço livre impedindo que a onda de engarrafamento se desfaça. </a:t>
            </a:r>
          </a:p>
        </p:txBody>
      </p:sp>
    </p:spTree>
    <p:extLst>
      <p:ext uri="{BB962C8B-B14F-4D97-AF65-F5344CB8AC3E}">
        <p14:creationId xmlns:p14="http://schemas.microsoft.com/office/powerpoint/2010/main" val="621424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2" cstate="print">
            <a:clrChange>
              <a:clrFrom>
                <a:srgbClr val="FFFFFF"/>
              </a:clrFrom>
              <a:clrTo>
                <a:srgbClr val="FFFFFF">
                  <a:alpha val="0"/>
                </a:srgbClr>
              </a:clrTo>
            </a:clrChange>
          </a:blip>
          <a:srcRect l="35714" r="31319" b="61318"/>
          <a:stretch>
            <a:fillRect/>
          </a:stretch>
        </p:blipFill>
        <p:spPr bwMode="auto">
          <a:xfrm>
            <a:off x="1961428" y="2013002"/>
            <a:ext cx="1666937" cy="1520308"/>
          </a:xfrm>
          <a:prstGeom prst="rect">
            <a:avLst/>
          </a:prstGeom>
          <a:noFill/>
          <a:ln w="9525">
            <a:noFill/>
            <a:miter lim="800000"/>
            <a:headEnd/>
            <a:tailEnd/>
          </a:ln>
          <a:effec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blip>
          <a:srcRect l="37746" r="34354" b="65812"/>
          <a:stretch>
            <a:fillRect/>
          </a:stretch>
        </p:blipFill>
        <p:spPr bwMode="auto">
          <a:xfrm>
            <a:off x="6216851" y="2013005"/>
            <a:ext cx="1416896" cy="1351385"/>
          </a:xfrm>
          <a:prstGeom prst="rect">
            <a:avLst/>
          </a:prstGeom>
          <a:noFill/>
          <a:ln w="9525">
            <a:noFill/>
            <a:miter lim="800000"/>
            <a:headEnd/>
            <a:tailEnd/>
          </a:ln>
          <a:effectLst/>
        </p:spPr>
      </p:pic>
      <p:sp>
        <p:nvSpPr>
          <p:cNvPr id="18" name="Retângulo 17"/>
          <p:cNvSpPr/>
          <p:nvPr/>
        </p:nvSpPr>
        <p:spPr>
          <a:xfrm>
            <a:off x="3503346" y="5907802"/>
            <a:ext cx="2353208" cy="123111"/>
          </a:xfrm>
          <a:prstGeom prst="rect">
            <a:avLst/>
          </a:prstGeom>
        </p:spPr>
        <p:txBody>
          <a:bodyPr wrap="none" lIns="0" tIns="0" rIns="0" bIns="0">
            <a:spAutoFit/>
          </a:bodyPr>
          <a:lstStyle/>
          <a:p>
            <a:pPr algn="r"/>
            <a:r>
              <a:rPr lang="pt-BR" sz="800" dirty="0">
                <a:solidFill>
                  <a:schemeClr val="tx1">
                    <a:lumMod val="65000"/>
                    <a:lumOff val="35000"/>
                  </a:schemeClr>
                </a:solidFill>
                <a:latin typeface="Montserrat"/>
              </a:rPr>
              <a:t>Fonte: www.hacklab.com.br/simulador-de-transito/</a:t>
            </a:r>
          </a:p>
        </p:txBody>
      </p:sp>
      <p:grpSp>
        <p:nvGrpSpPr>
          <p:cNvPr id="13" name="Grupo 12"/>
          <p:cNvGrpSpPr/>
          <p:nvPr/>
        </p:nvGrpSpPr>
        <p:grpSpPr>
          <a:xfrm>
            <a:off x="811105" y="1293006"/>
            <a:ext cx="3406084" cy="3417854"/>
            <a:chOff x="1055746" y="1083925"/>
            <a:chExt cx="3406084" cy="3417854"/>
          </a:xfrm>
        </p:grpSpPr>
        <p:pic>
          <p:nvPicPr>
            <p:cNvPr id="6150" name="Picture 6"/>
            <p:cNvPicPr>
              <a:picLocks noChangeAspect="1" noChangeArrowheads="1"/>
            </p:cNvPicPr>
            <p:nvPr/>
          </p:nvPicPr>
          <p:blipFill>
            <a:blip r:embed="rId4" cstate="print"/>
            <a:srcRect/>
            <a:stretch>
              <a:fillRect/>
            </a:stretch>
          </p:blipFill>
          <p:spPr bwMode="auto">
            <a:xfrm>
              <a:off x="1055746" y="1083925"/>
              <a:ext cx="3406084" cy="3417854"/>
            </a:xfrm>
            <a:prstGeom prst="rect">
              <a:avLst/>
            </a:prstGeom>
            <a:noFill/>
            <a:ln w="9525">
              <a:noFill/>
              <a:miter lim="800000"/>
              <a:headEnd/>
              <a:tailEnd/>
            </a:ln>
            <a:effectLst/>
          </p:spPr>
        </p:pic>
        <p:pic>
          <p:nvPicPr>
            <p:cNvPr id="152578" name="Picture 2" descr="Resultado de imagem para placa 50km"/>
            <p:cNvPicPr>
              <a:picLocks noChangeAspect="1" noChangeArrowheads="1"/>
            </p:cNvPicPr>
            <p:nvPr/>
          </p:nvPicPr>
          <p:blipFill>
            <a:blip r:embed="rId5" cstate="print"/>
            <a:srcRect/>
            <a:stretch>
              <a:fillRect/>
            </a:stretch>
          </p:blipFill>
          <p:spPr bwMode="auto">
            <a:xfrm>
              <a:off x="2128758" y="2081439"/>
              <a:ext cx="1268209" cy="1285171"/>
            </a:xfrm>
            <a:prstGeom prst="rect">
              <a:avLst/>
            </a:prstGeom>
            <a:noFill/>
          </p:spPr>
        </p:pic>
      </p:grpSp>
      <p:grpSp>
        <p:nvGrpSpPr>
          <p:cNvPr id="17" name="Grupo 16"/>
          <p:cNvGrpSpPr/>
          <p:nvPr/>
        </p:nvGrpSpPr>
        <p:grpSpPr>
          <a:xfrm>
            <a:off x="5327574" y="1221568"/>
            <a:ext cx="3461647" cy="3496683"/>
            <a:chOff x="5179020" y="999466"/>
            <a:chExt cx="3461647" cy="3496683"/>
          </a:xfrm>
        </p:grpSpPr>
        <p:pic>
          <p:nvPicPr>
            <p:cNvPr id="6151" name="Picture 7"/>
            <p:cNvPicPr>
              <a:picLocks noChangeAspect="1" noChangeArrowheads="1"/>
            </p:cNvPicPr>
            <p:nvPr/>
          </p:nvPicPr>
          <p:blipFill>
            <a:blip r:embed="rId6" cstate="print"/>
            <a:srcRect/>
            <a:stretch>
              <a:fillRect/>
            </a:stretch>
          </p:blipFill>
          <p:spPr bwMode="auto">
            <a:xfrm>
              <a:off x="5179020" y="999466"/>
              <a:ext cx="3461647" cy="3496683"/>
            </a:xfrm>
            <a:prstGeom prst="rect">
              <a:avLst/>
            </a:prstGeom>
            <a:noFill/>
            <a:ln w="9525">
              <a:noFill/>
              <a:miter lim="800000"/>
              <a:headEnd/>
              <a:tailEnd/>
            </a:ln>
            <a:effectLst/>
          </p:spPr>
        </p:pic>
        <p:pic>
          <p:nvPicPr>
            <p:cNvPr id="152580" name="Picture 4" descr="Resultado de imagem para placa 70km"/>
            <p:cNvPicPr>
              <a:picLocks noChangeAspect="1" noChangeArrowheads="1"/>
            </p:cNvPicPr>
            <p:nvPr/>
          </p:nvPicPr>
          <p:blipFill>
            <a:blip r:embed="rId7" cstate="print"/>
            <a:srcRect/>
            <a:stretch>
              <a:fillRect/>
            </a:stretch>
          </p:blipFill>
          <p:spPr bwMode="auto">
            <a:xfrm>
              <a:off x="6278878" y="2068293"/>
              <a:ext cx="1268209" cy="1285171"/>
            </a:xfrm>
            <a:prstGeom prst="rect">
              <a:avLst/>
            </a:prstGeom>
            <a:noFill/>
          </p:spPr>
        </p:pic>
      </p:grpSp>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sp>
        <p:nvSpPr>
          <p:cNvPr id="12" name="Retângulo 11"/>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19" name="Retângulo 18"/>
          <p:cNvSpPr/>
          <p:nvPr/>
        </p:nvSpPr>
        <p:spPr>
          <a:xfrm>
            <a:off x="539750" y="4793467"/>
            <a:ext cx="8640763" cy="874444"/>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2" spcCol="540000">
            <a:spAutoFit/>
          </a:bodyPr>
          <a:lstStyle/>
          <a:p>
            <a:pPr algn="ctr">
              <a:spcBef>
                <a:spcPts val="600"/>
              </a:spcBef>
            </a:pPr>
            <a:r>
              <a:rPr lang="pt-BR" sz="1000" dirty="0">
                <a:solidFill>
                  <a:schemeClr val="tx1">
                    <a:lumMod val="65000"/>
                    <a:lumOff val="35000"/>
                  </a:schemeClr>
                </a:solidFill>
                <a:latin typeface="Montserrat"/>
              </a:rPr>
              <a:t>Limite de Velocidade de </a:t>
            </a:r>
            <a:r>
              <a:rPr lang="pt-BR" sz="1000" b="1" dirty="0">
                <a:solidFill>
                  <a:srgbClr val="BCC01A"/>
                </a:solidFill>
                <a:latin typeface="Montserrat"/>
              </a:rPr>
              <a:t>50 km/h</a:t>
            </a:r>
          </a:p>
          <a:p>
            <a:pPr algn="ctr">
              <a:spcBef>
                <a:spcPts val="600"/>
              </a:spcBef>
            </a:pPr>
            <a:r>
              <a:rPr lang="pt-BR" sz="1000" dirty="0">
                <a:solidFill>
                  <a:schemeClr val="tx1">
                    <a:lumMod val="65000"/>
                    <a:lumOff val="35000"/>
                  </a:schemeClr>
                </a:solidFill>
                <a:latin typeface="Montserrat"/>
              </a:rPr>
              <a:t>A velocidade média dos veículos é de </a:t>
            </a:r>
            <a:r>
              <a:rPr lang="pt-BR" sz="1000" b="1" dirty="0">
                <a:solidFill>
                  <a:srgbClr val="D29B00"/>
                </a:solidFill>
                <a:latin typeface="Montserrat"/>
              </a:rPr>
              <a:t>39 km/h</a:t>
            </a:r>
          </a:p>
          <a:p>
            <a:pPr algn="ctr">
              <a:spcBef>
                <a:spcPts val="600"/>
              </a:spcBef>
            </a:pPr>
            <a:r>
              <a:rPr lang="pt-BR" sz="1000" dirty="0">
                <a:solidFill>
                  <a:schemeClr val="tx1">
                    <a:lumMod val="65000"/>
                    <a:lumOff val="35000"/>
                  </a:schemeClr>
                </a:solidFill>
                <a:latin typeface="Montserrat"/>
              </a:rPr>
              <a:t>Velocidade mínima de 33 km/h</a:t>
            </a:r>
          </a:p>
          <a:p>
            <a:pPr algn="ctr">
              <a:spcBef>
                <a:spcPts val="600"/>
              </a:spcBef>
            </a:pPr>
            <a:r>
              <a:rPr lang="pt-BR" sz="1000" dirty="0">
                <a:solidFill>
                  <a:schemeClr val="tx1">
                    <a:lumMod val="65000"/>
                    <a:lumOff val="35000"/>
                  </a:schemeClr>
                </a:solidFill>
                <a:latin typeface="Montserrat"/>
              </a:rPr>
              <a:t>Velocidade máxima de 45 km/h</a:t>
            </a:r>
            <a:endParaRPr lang="pt-BR" sz="1000" b="1" dirty="0">
              <a:solidFill>
                <a:schemeClr val="tx1">
                  <a:lumMod val="65000"/>
                  <a:lumOff val="35000"/>
                </a:schemeClr>
              </a:solidFill>
              <a:latin typeface="Montserrat"/>
            </a:endParaRPr>
          </a:p>
          <a:p>
            <a:pPr algn="ctr">
              <a:spcBef>
                <a:spcPts val="600"/>
              </a:spcBef>
            </a:pPr>
            <a:r>
              <a:rPr lang="pt-BR" sz="1000" dirty="0">
                <a:solidFill>
                  <a:schemeClr val="tx1">
                    <a:lumMod val="65000"/>
                    <a:lumOff val="35000"/>
                  </a:schemeClr>
                </a:solidFill>
                <a:latin typeface="Montserrat"/>
              </a:rPr>
              <a:t>Limite de Velocidade de </a:t>
            </a:r>
            <a:r>
              <a:rPr lang="pt-BR" sz="1000" b="1" dirty="0">
                <a:solidFill>
                  <a:srgbClr val="BCC01A"/>
                </a:solidFill>
                <a:latin typeface="Montserrat"/>
              </a:rPr>
              <a:t>70 km/h</a:t>
            </a:r>
          </a:p>
          <a:p>
            <a:pPr algn="ctr">
              <a:spcBef>
                <a:spcPts val="600"/>
              </a:spcBef>
            </a:pPr>
            <a:r>
              <a:rPr lang="pt-BR" sz="1000" dirty="0">
                <a:solidFill>
                  <a:schemeClr val="tx1">
                    <a:lumMod val="65000"/>
                    <a:lumOff val="35000"/>
                  </a:schemeClr>
                </a:solidFill>
                <a:latin typeface="Montserrat"/>
              </a:rPr>
              <a:t>A velocidade média dos veículos é de </a:t>
            </a:r>
            <a:r>
              <a:rPr lang="pt-BR" sz="1000" b="1" dirty="0">
                <a:solidFill>
                  <a:srgbClr val="D29B00"/>
                </a:solidFill>
                <a:latin typeface="Montserrat"/>
              </a:rPr>
              <a:t>23 km/h</a:t>
            </a:r>
          </a:p>
          <a:p>
            <a:pPr algn="ctr">
              <a:spcBef>
                <a:spcPts val="600"/>
              </a:spcBef>
            </a:pPr>
            <a:r>
              <a:rPr lang="pt-BR" sz="1000" dirty="0">
                <a:solidFill>
                  <a:schemeClr val="tx1">
                    <a:lumMod val="65000"/>
                    <a:lumOff val="35000"/>
                  </a:schemeClr>
                </a:solidFill>
                <a:latin typeface="Montserrat"/>
              </a:rPr>
              <a:t>Velocidade mínima de 0 km/h</a:t>
            </a:r>
          </a:p>
          <a:p>
            <a:pPr algn="ctr">
              <a:spcBef>
                <a:spcPts val="600"/>
              </a:spcBef>
            </a:pPr>
            <a:r>
              <a:rPr lang="pt-BR" sz="1000" dirty="0">
                <a:solidFill>
                  <a:schemeClr val="tx1">
                    <a:lumMod val="65000"/>
                    <a:lumOff val="35000"/>
                  </a:schemeClr>
                </a:solidFill>
                <a:latin typeface="Montserrat"/>
              </a:rPr>
              <a:t>Velocidade máxima de 48 km/h</a:t>
            </a:r>
          </a:p>
        </p:txBody>
      </p:sp>
    </p:spTree>
    <p:extLst>
      <p:ext uri="{BB962C8B-B14F-4D97-AF65-F5344CB8AC3E}">
        <p14:creationId xmlns:p14="http://schemas.microsoft.com/office/powerpoint/2010/main" val="1568293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539750" y="1401959"/>
            <a:ext cx="4109641" cy="1538883"/>
          </a:xfrm>
          <a:prstGeom prst="rect">
            <a:avLst/>
          </a:prstGeom>
        </p:spPr>
        <p:txBody>
          <a:bodyPr wrap="square" lIns="0" tIns="0" rIns="0" bIns="0">
            <a:spAutoFit/>
          </a:bodyPr>
          <a:lstStyle/>
          <a:p>
            <a:pPr lvl="0" algn="ctr">
              <a:spcBef>
                <a:spcPts val="600"/>
              </a:spcBef>
            </a:pPr>
            <a:r>
              <a:rPr lang="pt-BR" sz="1000" b="1" dirty="0">
                <a:solidFill>
                  <a:schemeClr val="tx1">
                    <a:lumMod val="65000"/>
                    <a:lumOff val="35000"/>
                  </a:schemeClr>
                </a:solidFill>
                <a:latin typeface="Montserrat"/>
              </a:rPr>
              <a:t>Aplicar velocidades adequadas ao contexto urbano </a:t>
            </a:r>
          </a:p>
          <a:p>
            <a:pPr lvl="0" indent="457200" algn="just">
              <a:spcBef>
                <a:spcPts val="600"/>
              </a:spcBef>
            </a:pPr>
            <a:r>
              <a:rPr lang="pt-BR" sz="1000" dirty="0">
                <a:latin typeface="Montserrat"/>
              </a:rPr>
              <a:t>A maior parte dos atropelamentos de pedestres e parte considerável dos ciclistas, ocorrem em rodovias, ou seja, em vias de alta velocidade.  Isso ocorre devido a estas estarem presentes no contexto urbano em áreas com grande fluxo de pessoas. Logo, se faz necessário rever os parâmetros que estão sendo utilizados para definir as velocidades no DF. </a:t>
            </a:r>
          </a:p>
          <a:p>
            <a:pPr lvl="0" indent="457200" algn="just">
              <a:spcBef>
                <a:spcPts val="600"/>
              </a:spcBef>
            </a:pPr>
            <a:r>
              <a:rPr lang="pt-BR" sz="1000" dirty="0">
                <a:latin typeface="Montserrat"/>
              </a:rPr>
              <a:t>A tabela a seguir mostra os limites de velocidade praticados em países de alta renda:</a:t>
            </a:r>
          </a:p>
        </p:txBody>
      </p:sp>
      <p:sp>
        <p:nvSpPr>
          <p:cNvPr id="6" name="Título 5"/>
          <p:cNvSpPr>
            <a:spLocks noGrp="1"/>
          </p:cNvSpPr>
          <p:nvPr>
            <p:ph type="title"/>
          </p:nvPr>
        </p:nvSpPr>
        <p:spPr/>
        <p:txBody>
          <a:bodyPr>
            <a:normAutofit fontScale="90000"/>
          </a:bodyPr>
          <a:lstStyle/>
          <a:p>
            <a:r>
              <a:rPr lang="pt-BR" b="1" dirty="0"/>
              <a:t>3.3 Aumento a segurança das ruas e dos espaços públicos</a:t>
            </a:r>
          </a:p>
        </p:txBody>
      </p:sp>
      <p:sp>
        <p:nvSpPr>
          <p:cNvPr id="17" name="Retângulo 16"/>
          <p:cNvSpPr>
            <a:spLocks/>
          </p:cNvSpPr>
          <p:nvPr/>
        </p:nvSpPr>
        <p:spPr>
          <a:xfrm>
            <a:off x="5040313" y="1316355"/>
            <a:ext cx="4140200" cy="307777"/>
          </a:xfrm>
          <a:prstGeom prst="rect">
            <a:avLst/>
          </a:prstGeom>
        </p:spPr>
        <p:txBody>
          <a:bodyPr wrap="square" lIns="0" tIns="0" rIns="0" bIns="0">
            <a:spAutoFit/>
          </a:bodyPr>
          <a:lstStyle/>
          <a:p>
            <a:pPr indent="457200" algn="just">
              <a:spcBef>
                <a:spcPts val="600"/>
              </a:spcBef>
            </a:pPr>
            <a:r>
              <a:rPr lang="pt-BR" sz="1000" dirty="0">
                <a:latin typeface="Montserrat"/>
              </a:rPr>
              <a:t>A diminuição da velocidade já vem sendo aplicada em algumas vias urbanas do DF. Os resultados são os esperados. </a:t>
            </a:r>
            <a:r>
              <a:rPr lang="pt-BR" sz="1000" dirty="0">
                <a:solidFill>
                  <a:schemeClr val="tx1">
                    <a:lumMod val="65000"/>
                    <a:lumOff val="35000"/>
                  </a:schemeClr>
                </a:solidFill>
                <a:latin typeface="Montserrat"/>
              </a:rPr>
              <a:t>	</a:t>
            </a:r>
          </a:p>
        </p:txBody>
      </p:sp>
      <p:pic>
        <p:nvPicPr>
          <p:cNvPr id="20" name="Picture 2" descr="https://png.icons8.com/metro/1600/sedan.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484649">
            <a:off x="5526909" y="5008464"/>
            <a:ext cx="831173" cy="842290"/>
          </a:xfrm>
          <a:prstGeom prst="rect">
            <a:avLst/>
          </a:prstGeom>
          <a:noFill/>
        </p:spPr>
      </p:pic>
      <p:cxnSp>
        <p:nvCxnSpPr>
          <p:cNvPr id="22" name="Conector reto 21"/>
          <p:cNvCxnSpPr/>
          <p:nvPr/>
        </p:nvCxnSpPr>
        <p:spPr>
          <a:xfrm>
            <a:off x="5110169" y="5670240"/>
            <a:ext cx="4070343" cy="158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3" name="Arco 22"/>
          <p:cNvSpPr/>
          <p:nvPr/>
        </p:nvSpPr>
        <p:spPr>
          <a:xfrm>
            <a:off x="6277025" y="5375776"/>
            <a:ext cx="166694" cy="228001"/>
          </a:xfrm>
          <a:prstGeom prst="arc">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lIns="107253" tIns="53627" rIns="107253" bIns="53627" rtlCol="0" anchor="ctr"/>
          <a:lstStyle/>
          <a:p>
            <a:pPr algn="ctr"/>
            <a:endParaRPr lang="pt-BR"/>
          </a:p>
        </p:txBody>
      </p:sp>
      <p:sp>
        <p:nvSpPr>
          <p:cNvPr id="24" name="Arco 23"/>
          <p:cNvSpPr/>
          <p:nvPr/>
        </p:nvSpPr>
        <p:spPr>
          <a:xfrm>
            <a:off x="6277027" y="5154263"/>
            <a:ext cx="250040" cy="312462"/>
          </a:xfrm>
          <a:prstGeom prst="arc">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lIns="107253" tIns="53627" rIns="107253" bIns="53627" rtlCol="0" anchor="ctr"/>
          <a:lstStyle/>
          <a:p>
            <a:pPr algn="ctr"/>
            <a:endParaRPr lang="pt-BR"/>
          </a:p>
        </p:txBody>
      </p:sp>
      <p:pic>
        <p:nvPicPr>
          <p:cNvPr id="25" name="Picture 6" descr="http://www.accidentpainmiami.com/wp-content/uploads/slip-fall-accident-icon.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rot="19981582">
            <a:off x="6535450" y="4993749"/>
            <a:ext cx="714021" cy="723571"/>
          </a:xfrm>
          <a:prstGeom prst="rect">
            <a:avLst/>
          </a:prstGeom>
          <a:noFill/>
        </p:spPr>
      </p:pic>
      <p:sp>
        <p:nvSpPr>
          <p:cNvPr id="27" name="Retângulo 26"/>
          <p:cNvSpPr/>
          <p:nvPr/>
        </p:nvSpPr>
        <p:spPr>
          <a:xfrm>
            <a:off x="5040313" y="1800393"/>
            <a:ext cx="4140200" cy="2902672"/>
          </a:xfrm>
          <a:prstGeom prst="rect">
            <a:avLst/>
          </a:prstGeom>
          <a:solidFill>
            <a:srgbClr val="006BB6"/>
          </a:solidFill>
          <a:ln w="28575">
            <a:noFill/>
            <a:prstDash val="sysDot"/>
          </a:ln>
        </p:spPr>
        <p:txBody>
          <a:bodyPr wrap="square" lIns="180000" tIns="180000" rIns="180000" bIns="180000">
            <a:spAutoFit/>
          </a:bodyPr>
          <a:lstStyle/>
          <a:p>
            <a:pPr indent="457200" algn="just">
              <a:spcBef>
                <a:spcPts val="600"/>
              </a:spcBef>
            </a:pPr>
            <a:r>
              <a:rPr lang="pt-BR" sz="1000" dirty="0">
                <a:solidFill>
                  <a:schemeClr val="bg1"/>
                </a:solidFill>
                <a:latin typeface="Montserrat"/>
              </a:rPr>
              <a:t>Em Águas Claras, as avenidas das Araucárias e das Castanheiras tiveram a velocidade máxima reduzida de 60 Km/h para 50 Km/h em 1º de abril de 2016. Nos 12 meses anteriores à redução, a primeira via teve uma morte e 36 feridos. Nos 12 meses seguintes, nenhuma morte foi registrada e o número de feridos caiu para 22. Já na avenida das Castanheiras, não houve morte e o índice de feridos caiu de 24 para 19.</a:t>
            </a:r>
          </a:p>
          <a:p>
            <a:pPr indent="457200" algn="just">
              <a:spcBef>
                <a:spcPts val="600"/>
              </a:spcBef>
            </a:pPr>
            <a:r>
              <a:rPr lang="pt-BR" sz="1000" dirty="0">
                <a:solidFill>
                  <a:schemeClr val="bg1"/>
                </a:solidFill>
                <a:latin typeface="Montserrat"/>
              </a:rPr>
              <a:t> Em Taguatinga, os limites de velocidade foram alterados em cinco vias: Comercial Norte e Sul, </a:t>
            </a:r>
            <a:r>
              <a:rPr lang="pt-BR" sz="1000" dirty="0" err="1">
                <a:solidFill>
                  <a:schemeClr val="bg1"/>
                </a:solidFill>
                <a:latin typeface="Montserrat"/>
              </a:rPr>
              <a:t>Samdu</a:t>
            </a:r>
            <a:r>
              <a:rPr lang="pt-BR" sz="1000" dirty="0">
                <a:solidFill>
                  <a:schemeClr val="bg1"/>
                </a:solidFill>
                <a:latin typeface="Montserrat"/>
              </a:rPr>
              <a:t> Norte e parte da Sul, e LJ2. A maior redução no número de morte foi na Comercial Norte, que caiu de três para zero. A única que ainda teve mortes depois da redução foi a </a:t>
            </a:r>
            <a:r>
              <a:rPr lang="pt-BR" sz="1000" dirty="0" err="1">
                <a:solidFill>
                  <a:schemeClr val="bg1"/>
                </a:solidFill>
                <a:latin typeface="Montserrat"/>
              </a:rPr>
              <a:t>Samdu</a:t>
            </a:r>
            <a:r>
              <a:rPr lang="pt-BR" sz="1000" dirty="0">
                <a:solidFill>
                  <a:schemeClr val="bg1"/>
                </a:solidFill>
                <a:latin typeface="Montserrat"/>
              </a:rPr>
              <a:t> Sul, onde teve o registro de uma vítima. Apesar disso, o número de feridos em acidentes na pista caiu de 30 para 24.</a:t>
            </a:r>
          </a:p>
        </p:txBody>
      </p:sp>
      <p:sp>
        <p:nvSpPr>
          <p:cNvPr id="2" name="CaixaDeTexto 1"/>
          <p:cNvSpPr txBox="1"/>
          <p:nvPr/>
        </p:nvSpPr>
        <p:spPr>
          <a:xfrm>
            <a:off x="567791" y="5007667"/>
            <a:ext cx="4112159" cy="769441"/>
          </a:xfrm>
          <a:prstGeom prst="rect">
            <a:avLst/>
          </a:prstGeom>
        </p:spPr>
        <p:txBody>
          <a:bodyPr wrap="square" lIns="0" tIns="0" rIns="0" bIns="0">
            <a:spAutoFit/>
          </a:bodyPr>
          <a:lstStyle>
            <a:defPPr>
              <a:defRPr lang="pt-BR"/>
            </a:defPPr>
            <a:lvl1pPr lvl="0" algn="just">
              <a:spcBef>
                <a:spcPts val="600"/>
              </a:spcBef>
              <a:defRPr sz="1000" b="1">
                <a:solidFill>
                  <a:schemeClr val="tx1">
                    <a:lumMod val="65000"/>
                    <a:lumOff val="35000"/>
                  </a:schemeClr>
                </a:solidFill>
                <a:latin typeface="Helvetica Neue" panose="02000503000000020004" pitchFamily="2" charset="0"/>
              </a:defRPr>
            </a:lvl1pPr>
          </a:lstStyle>
          <a:p>
            <a:pPr indent="457200"/>
            <a:r>
              <a:rPr lang="pt-BR" b="0" dirty="0">
                <a:solidFill>
                  <a:schemeClr val="tx1"/>
                </a:solidFill>
                <a:latin typeface="Montserrat"/>
              </a:rPr>
              <a:t>Este limites de velocidade foram definidos através de estudos que buscam um equilíbrio entre segurança e mobilidade. Portanto, tendo em vista a questão da segurança, este plano propõe que até 2028 a velocidade máxima para vias urbanas no DF passe para 50 km/h.</a:t>
            </a:r>
          </a:p>
        </p:txBody>
      </p:sp>
      <p:graphicFrame>
        <p:nvGraphicFramePr>
          <p:cNvPr id="3" name="Tabela 2"/>
          <p:cNvGraphicFramePr>
            <a:graphicFrameLocks noGrp="1"/>
          </p:cNvGraphicFramePr>
          <p:nvPr>
            <p:extLst>
              <p:ext uri="{D42A27DB-BD31-4B8C-83A1-F6EECF244321}">
                <p14:modId xmlns:p14="http://schemas.microsoft.com/office/powerpoint/2010/main" val="3020225455"/>
              </p:ext>
            </p:extLst>
          </p:nvPr>
        </p:nvGraphicFramePr>
        <p:xfrm>
          <a:off x="539751" y="3132185"/>
          <a:ext cx="4140199" cy="1483360"/>
        </p:xfrm>
        <a:graphic>
          <a:graphicData uri="http://schemas.openxmlformats.org/drawingml/2006/table">
            <a:tbl>
              <a:tblPr firstRow="1" bandRow="1">
                <a:tableStyleId>{69C7853C-536D-4A76-A0AE-DD22124D55A5}</a:tableStyleId>
              </a:tblPr>
              <a:tblGrid>
                <a:gridCol w="2425459">
                  <a:extLst>
                    <a:ext uri="{9D8B030D-6E8A-4147-A177-3AD203B41FA5}">
                      <a16:colId xmlns:a16="http://schemas.microsoft.com/office/drawing/2014/main" val="3766307257"/>
                    </a:ext>
                  </a:extLst>
                </a:gridCol>
                <a:gridCol w="1714740">
                  <a:extLst>
                    <a:ext uri="{9D8B030D-6E8A-4147-A177-3AD203B41FA5}">
                      <a16:colId xmlns:a16="http://schemas.microsoft.com/office/drawing/2014/main" val="3417896358"/>
                    </a:ext>
                  </a:extLst>
                </a:gridCol>
              </a:tblGrid>
              <a:tr h="370840">
                <a:tc>
                  <a:txBody>
                    <a:bodyPr/>
                    <a:lstStyle/>
                    <a:p>
                      <a:pPr algn="ctr"/>
                      <a:r>
                        <a:rPr lang="pt-BR" sz="1000" dirty="0">
                          <a:solidFill>
                            <a:schemeClr val="bg1"/>
                          </a:solidFill>
                          <a:latin typeface="Montserrat"/>
                        </a:rPr>
                        <a:t>Tipo de Via</a:t>
                      </a:r>
                    </a:p>
                  </a:txBody>
                  <a:tcPr anchor="ctr">
                    <a:solidFill>
                      <a:srgbClr val="006BB6"/>
                    </a:solidFill>
                  </a:tcPr>
                </a:tc>
                <a:tc>
                  <a:txBody>
                    <a:bodyPr/>
                    <a:lstStyle/>
                    <a:p>
                      <a:pPr algn="ctr"/>
                      <a:r>
                        <a:rPr lang="pt-BR" sz="1000" dirty="0">
                          <a:solidFill>
                            <a:schemeClr val="bg1"/>
                          </a:solidFill>
                          <a:latin typeface="Montserrat"/>
                        </a:rPr>
                        <a:t>Velocidade (Km/h)</a:t>
                      </a:r>
                    </a:p>
                  </a:txBody>
                  <a:tcPr anchor="ctr">
                    <a:solidFill>
                      <a:srgbClr val="006BB6"/>
                    </a:solidFill>
                  </a:tcPr>
                </a:tc>
                <a:extLst>
                  <a:ext uri="{0D108BD9-81ED-4DB2-BD59-A6C34878D82A}">
                    <a16:rowId xmlns:a16="http://schemas.microsoft.com/office/drawing/2014/main" val="722335251"/>
                  </a:ext>
                </a:extLst>
              </a:tr>
              <a:tr h="370840">
                <a:tc>
                  <a:txBody>
                    <a:bodyPr/>
                    <a:lstStyle/>
                    <a:p>
                      <a:pPr algn="ctr"/>
                      <a:r>
                        <a:rPr lang="pt-BR" sz="1000" dirty="0">
                          <a:solidFill>
                            <a:schemeClr val="tx1"/>
                          </a:solidFill>
                          <a:latin typeface="Montserrat"/>
                        </a:rPr>
                        <a:t>Urbana</a:t>
                      </a:r>
                    </a:p>
                  </a:txBody>
                  <a:tcPr anchor="ctr">
                    <a:solidFill>
                      <a:srgbClr val="F9DD16"/>
                    </a:solidFill>
                  </a:tcPr>
                </a:tc>
                <a:tc>
                  <a:txBody>
                    <a:bodyPr/>
                    <a:lstStyle/>
                    <a:p>
                      <a:pPr algn="ctr"/>
                      <a:r>
                        <a:rPr lang="pt-BR" sz="1000" dirty="0">
                          <a:solidFill>
                            <a:schemeClr val="tx1"/>
                          </a:solidFill>
                          <a:latin typeface="Montserrat"/>
                        </a:rPr>
                        <a:t>30-50</a:t>
                      </a:r>
                    </a:p>
                  </a:txBody>
                  <a:tcPr anchor="ctr">
                    <a:solidFill>
                      <a:srgbClr val="F9DD16"/>
                    </a:solidFill>
                  </a:tcPr>
                </a:tc>
                <a:extLst>
                  <a:ext uri="{0D108BD9-81ED-4DB2-BD59-A6C34878D82A}">
                    <a16:rowId xmlns:a16="http://schemas.microsoft.com/office/drawing/2014/main" val="1978083358"/>
                  </a:ext>
                </a:extLst>
              </a:tr>
              <a:tr h="370840">
                <a:tc>
                  <a:txBody>
                    <a:bodyPr/>
                    <a:lstStyle/>
                    <a:p>
                      <a:pPr algn="ctr"/>
                      <a:r>
                        <a:rPr lang="pt-BR" sz="1000" dirty="0">
                          <a:solidFill>
                            <a:schemeClr val="tx1"/>
                          </a:solidFill>
                          <a:latin typeface="Montserrat"/>
                        </a:rPr>
                        <a:t>Estradas ou Rurais</a:t>
                      </a:r>
                      <a:r>
                        <a:rPr lang="pt-BR" sz="1000" baseline="0" dirty="0">
                          <a:solidFill>
                            <a:schemeClr val="tx1"/>
                          </a:solidFill>
                          <a:latin typeface="Montserrat"/>
                        </a:rPr>
                        <a:t> Principais</a:t>
                      </a:r>
                      <a:endParaRPr lang="pt-BR" sz="1000" dirty="0">
                        <a:solidFill>
                          <a:schemeClr val="tx1"/>
                        </a:solidFill>
                        <a:latin typeface="Montserrat"/>
                      </a:endParaRPr>
                    </a:p>
                  </a:txBody>
                  <a:tcPr anchor="ctr">
                    <a:solidFill>
                      <a:srgbClr val="F9DD16"/>
                    </a:solidFill>
                  </a:tcPr>
                </a:tc>
                <a:tc>
                  <a:txBody>
                    <a:bodyPr/>
                    <a:lstStyle/>
                    <a:p>
                      <a:pPr algn="ctr"/>
                      <a:r>
                        <a:rPr lang="pt-BR" sz="1000" dirty="0">
                          <a:solidFill>
                            <a:schemeClr val="tx1"/>
                          </a:solidFill>
                          <a:latin typeface="Montserrat"/>
                        </a:rPr>
                        <a:t>70-100</a:t>
                      </a:r>
                    </a:p>
                  </a:txBody>
                  <a:tcPr anchor="ctr">
                    <a:solidFill>
                      <a:srgbClr val="F9DD16"/>
                    </a:solidFill>
                  </a:tcPr>
                </a:tc>
                <a:extLst>
                  <a:ext uri="{0D108BD9-81ED-4DB2-BD59-A6C34878D82A}">
                    <a16:rowId xmlns:a16="http://schemas.microsoft.com/office/drawing/2014/main" val="3488595163"/>
                  </a:ext>
                </a:extLst>
              </a:tr>
              <a:tr h="370840">
                <a:tc>
                  <a:txBody>
                    <a:bodyPr/>
                    <a:lstStyle/>
                    <a:p>
                      <a:pPr algn="ctr"/>
                      <a:r>
                        <a:rPr lang="pt-BR" sz="1000" dirty="0">
                          <a:solidFill>
                            <a:schemeClr val="tx1"/>
                          </a:solidFill>
                          <a:latin typeface="Montserrat"/>
                        </a:rPr>
                        <a:t>Autoestradas</a:t>
                      </a:r>
                    </a:p>
                  </a:txBody>
                  <a:tcPr anchor="ctr">
                    <a:solidFill>
                      <a:srgbClr val="F9DD16"/>
                    </a:solidFill>
                  </a:tcPr>
                </a:tc>
                <a:tc>
                  <a:txBody>
                    <a:bodyPr/>
                    <a:lstStyle/>
                    <a:p>
                      <a:pPr algn="ctr"/>
                      <a:r>
                        <a:rPr lang="pt-BR" sz="1000" dirty="0">
                          <a:solidFill>
                            <a:schemeClr val="tx1"/>
                          </a:solidFill>
                          <a:latin typeface="Montserrat"/>
                        </a:rPr>
                        <a:t>90-130</a:t>
                      </a:r>
                    </a:p>
                  </a:txBody>
                  <a:tcPr anchor="ctr">
                    <a:solidFill>
                      <a:srgbClr val="F9DD16"/>
                    </a:solidFill>
                  </a:tcPr>
                </a:tc>
                <a:extLst>
                  <a:ext uri="{0D108BD9-81ED-4DB2-BD59-A6C34878D82A}">
                    <a16:rowId xmlns:a16="http://schemas.microsoft.com/office/drawing/2014/main" val="637745438"/>
                  </a:ext>
                </a:extLst>
              </a:tr>
            </a:tbl>
          </a:graphicData>
        </a:graphic>
      </p:graphicFrame>
      <p:sp>
        <p:nvSpPr>
          <p:cNvPr id="5" name="Retângulo 4"/>
          <p:cNvSpPr/>
          <p:nvPr/>
        </p:nvSpPr>
        <p:spPr>
          <a:xfrm>
            <a:off x="1470976" y="4725661"/>
            <a:ext cx="3208974" cy="215444"/>
          </a:xfrm>
          <a:prstGeom prst="rect">
            <a:avLst/>
          </a:prstGeom>
        </p:spPr>
        <p:txBody>
          <a:bodyPr wrap="square">
            <a:spAutoFit/>
          </a:bodyPr>
          <a:lstStyle/>
          <a:p>
            <a:pPr algn="r">
              <a:spcBef>
                <a:spcPts val="600"/>
              </a:spcBef>
            </a:pPr>
            <a:r>
              <a:rPr lang="pt-BR" sz="800" dirty="0">
                <a:solidFill>
                  <a:schemeClr val="tx1">
                    <a:lumMod val="65000"/>
                    <a:lumOff val="35000"/>
                  </a:schemeClr>
                </a:solidFill>
                <a:latin typeface="Montserrat"/>
              </a:rPr>
              <a:t> Fonte da tabela: Gestão das Velocidades. OPAS, 2015</a:t>
            </a:r>
          </a:p>
        </p:txBody>
      </p:sp>
      <p:sp>
        <p:nvSpPr>
          <p:cNvPr id="29" name="Retângulo 28"/>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37666886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rma livre 26"/>
          <p:cNvSpPr/>
          <p:nvPr/>
        </p:nvSpPr>
        <p:spPr>
          <a:xfrm>
            <a:off x="3470792" y="5607406"/>
            <a:ext cx="6292601" cy="691019"/>
          </a:xfrm>
          <a:custGeom>
            <a:avLst/>
            <a:gdLst>
              <a:gd name="connsiteX0" fmla="*/ 5401340 w 5443870"/>
              <a:gd name="connsiteY0" fmla="*/ 0 h 584791"/>
              <a:gd name="connsiteX1" fmla="*/ 0 w 5443870"/>
              <a:gd name="connsiteY1" fmla="*/ 584791 h 584791"/>
              <a:gd name="connsiteX2" fmla="*/ 5443870 w 5443870"/>
              <a:gd name="connsiteY2" fmla="*/ 584791 h 584791"/>
              <a:gd name="connsiteX3" fmla="*/ 5401340 w 5443870"/>
              <a:gd name="connsiteY3" fmla="*/ 0 h 584791"/>
              <a:gd name="connsiteX0" fmla="*/ 5401340 w 5443870"/>
              <a:gd name="connsiteY0" fmla="*/ 0 h 585114"/>
              <a:gd name="connsiteX1" fmla="*/ 0 w 5443870"/>
              <a:gd name="connsiteY1" fmla="*/ 584791 h 585114"/>
              <a:gd name="connsiteX2" fmla="*/ 5443870 w 5443870"/>
              <a:gd name="connsiteY2" fmla="*/ 585114 h 585114"/>
              <a:gd name="connsiteX3" fmla="*/ 5401340 w 5443870"/>
              <a:gd name="connsiteY3" fmla="*/ 0 h 585114"/>
              <a:gd name="connsiteX0" fmla="*/ 5401340 w 5443870"/>
              <a:gd name="connsiteY0" fmla="*/ 0 h 585114"/>
              <a:gd name="connsiteX1" fmla="*/ 0 w 5443870"/>
              <a:gd name="connsiteY1" fmla="*/ 584791 h 585114"/>
              <a:gd name="connsiteX2" fmla="*/ 5443870 w 5443870"/>
              <a:gd name="connsiteY2" fmla="*/ 585114 h 585114"/>
              <a:gd name="connsiteX3" fmla="*/ 5401340 w 5443870"/>
              <a:gd name="connsiteY3" fmla="*/ 0 h 585114"/>
              <a:gd name="connsiteX0" fmla="*/ 5401340 w 5443870"/>
              <a:gd name="connsiteY0" fmla="*/ 0 h 585114"/>
              <a:gd name="connsiteX1" fmla="*/ 0 w 5443870"/>
              <a:gd name="connsiteY1" fmla="*/ 584791 h 585114"/>
              <a:gd name="connsiteX2" fmla="*/ 5443870 w 5443870"/>
              <a:gd name="connsiteY2" fmla="*/ 585114 h 585114"/>
              <a:gd name="connsiteX3" fmla="*/ 5439764 w 5443870"/>
              <a:gd name="connsiteY3" fmla="*/ 584790 h 585114"/>
              <a:gd name="connsiteX4" fmla="*/ 5401340 w 5443870"/>
              <a:gd name="connsiteY4" fmla="*/ 0 h 585114"/>
              <a:gd name="connsiteX0" fmla="*/ 5401340 w 5443870"/>
              <a:gd name="connsiteY0" fmla="*/ 0 h 585114"/>
              <a:gd name="connsiteX1" fmla="*/ 0 w 5443870"/>
              <a:gd name="connsiteY1" fmla="*/ 584791 h 585114"/>
              <a:gd name="connsiteX2" fmla="*/ 5443870 w 5443870"/>
              <a:gd name="connsiteY2" fmla="*/ 585114 h 585114"/>
              <a:gd name="connsiteX3" fmla="*/ 5439764 w 5443870"/>
              <a:gd name="connsiteY3" fmla="*/ 584790 h 585114"/>
              <a:gd name="connsiteX4" fmla="*/ 5401340 w 5443870"/>
              <a:gd name="connsiteY4" fmla="*/ 0 h 585114"/>
              <a:gd name="connsiteX0" fmla="*/ 5401340 w 5443870"/>
              <a:gd name="connsiteY0" fmla="*/ 0 h 585114"/>
              <a:gd name="connsiteX1" fmla="*/ 0 w 5443870"/>
              <a:gd name="connsiteY1" fmla="*/ 584791 h 585114"/>
              <a:gd name="connsiteX2" fmla="*/ 5443870 w 5443870"/>
              <a:gd name="connsiteY2" fmla="*/ 585114 h 585114"/>
              <a:gd name="connsiteX3" fmla="*/ 5439764 w 5443870"/>
              <a:gd name="connsiteY3" fmla="*/ 584790 h 585114"/>
              <a:gd name="connsiteX4" fmla="*/ 5362466 w 5443870"/>
              <a:gd name="connsiteY4" fmla="*/ 580460 h 585114"/>
              <a:gd name="connsiteX5" fmla="*/ 5401340 w 5443870"/>
              <a:gd name="connsiteY5" fmla="*/ 0 h 585114"/>
              <a:gd name="connsiteX0" fmla="*/ 5401340 w 5443870"/>
              <a:gd name="connsiteY0" fmla="*/ 0 h 585114"/>
              <a:gd name="connsiteX1" fmla="*/ 0 w 5443870"/>
              <a:gd name="connsiteY1" fmla="*/ 584791 h 585114"/>
              <a:gd name="connsiteX2" fmla="*/ 5443870 w 5443870"/>
              <a:gd name="connsiteY2" fmla="*/ 585114 h 585114"/>
              <a:gd name="connsiteX3" fmla="*/ 5362743 w 5443870"/>
              <a:gd name="connsiteY3" fmla="*/ 585113 h 585114"/>
              <a:gd name="connsiteX4" fmla="*/ 5362466 w 5443870"/>
              <a:gd name="connsiteY4" fmla="*/ 580460 h 585114"/>
              <a:gd name="connsiteX5" fmla="*/ 5401340 w 5443870"/>
              <a:gd name="connsiteY5" fmla="*/ 0 h 585114"/>
              <a:gd name="connsiteX0" fmla="*/ 5401340 w 5443870"/>
              <a:gd name="connsiteY0" fmla="*/ 0 h 585114"/>
              <a:gd name="connsiteX1" fmla="*/ 0 w 5443870"/>
              <a:gd name="connsiteY1" fmla="*/ 584791 h 585114"/>
              <a:gd name="connsiteX2" fmla="*/ 5443870 w 5443870"/>
              <a:gd name="connsiteY2" fmla="*/ 585114 h 585114"/>
              <a:gd name="connsiteX3" fmla="*/ 5362743 w 5443870"/>
              <a:gd name="connsiteY3" fmla="*/ 585113 h 585114"/>
              <a:gd name="connsiteX4" fmla="*/ 5362466 w 5443870"/>
              <a:gd name="connsiteY4" fmla="*/ 580460 h 585114"/>
              <a:gd name="connsiteX5" fmla="*/ 5401340 w 5443870"/>
              <a:gd name="connsiteY5" fmla="*/ 0 h 585114"/>
              <a:gd name="connsiteX0" fmla="*/ 5401340 w 5443870"/>
              <a:gd name="connsiteY0" fmla="*/ 0 h 585114"/>
              <a:gd name="connsiteX1" fmla="*/ 0 w 5443870"/>
              <a:gd name="connsiteY1" fmla="*/ 584791 h 585114"/>
              <a:gd name="connsiteX2" fmla="*/ 5443870 w 5443870"/>
              <a:gd name="connsiteY2" fmla="*/ 585114 h 585114"/>
              <a:gd name="connsiteX3" fmla="*/ 5362743 w 5443870"/>
              <a:gd name="connsiteY3" fmla="*/ 585113 h 585114"/>
              <a:gd name="connsiteX4" fmla="*/ 5362466 w 5443870"/>
              <a:gd name="connsiteY4" fmla="*/ 580460 h 585114"/>
              <a:gd name="connsiteX5" fmla="*/ 5401340 w 5443870"/>
              <a:gd name="connsiteY5" fmla="*/ 0 h 585114"/>
              <a:gd name="connsiteX0" fmla="*/ 5401340 w 5401340"/>
              <a:gd name="connsiteY0" fmla="*/ 0 h 585113"/>
              <a:gd name="connsiteX1" fmla="*/ 0 w 5401340"/>
              <a:gd name="connsiteY1" fmla="*/ 584791 h 585113"/>
              <a:gd name="connsiteX2" fmla="*/ 5362743 w 5401340"/>
              <a:gd name="connsiteY2" fmla="*/ 585113 h 585113"/>
              <a:gd name="connsiteX3" fmla="*/ 5362466 w 5401340"/>
              <a:gd name="connsiteY3" fmla="*/ 580460 h 585113"/>
              <a:gd name="connsiteX4" fmla="*/ 5401340 w 5401340"/>
              <a:gd name="connsiteY4" fmla="*/ 0 h 585113"/>
              <a:gd name="connsiteX0" fmla="*/ 5324319 w 5387632"/>
              <a:gd name="connsiteY0" fmla="*/ 0 h 584790"/>
              <a:gd name="connsiteX1" fmla="*/ 0 w 5387632"/>
              <a:gd name="connsiteY1" fmla="*/ 584468 h 584790"/>
              <a:gd name="connsiteX2" fmla="*/ 5362743 w 5387632"/>
              <a:gd name="connsiteY2" fmla="*/ 584790 h 584790"/>
              <a:gd name="connsiteX3" fmla="*/ 5362466 w 5387632"/>
              <a:gd name="connsiteY3" fmla="*/ 580137 h 584790"/>
              <a:gd name="connsiteX4" fmla="*/ 5324319 w 5387632"/>
              <a:gd name="connsiteY4" fmla="*/ 0 h 584790"/>
              <a:gd name="connsiteX0" fmla="*/ 5390174 w 5390174"/>
              <a:gd name="connsiteY0" fmla="*/ 0 h 584467"/>
              <a:gd name="connsiteX1" fmla="*/ 0 w 5390174"/>
              <a:gd name="connsiteY1" fmla="*/ 584145 h 584467"/>
              <a:gd name="connsiteX2" fmla="*/ 5362743 w 5390174"/>
              <a:gd name="connsiteY2" fmla="*/ 584467 h 584467"/>
              <a:gd name="connsiteX3" fmla="*/ 5362466 w 5390174"/>
              <a:gd name="connsiteY3" fmla="*/ 579814 h 584467"/>
              <a:gd name="connsiteX4" fmla="*/ 5390174 w 5390174"/>
              <a:gd name="connsiteY4" fmla="*/ 0 h 584467"/>
              <a:gd name="connsiteX0" fmla="*/ 5390174 w 5390174"/>
              <a:gd name="connsiteY0" fmla="*/ 0 h 584467"/>
              <a:gd name="connsiteX1" fmla="*/ 0 w 5390174"/>
              <a:gd name="connsiteY1" fmla="*/ 584145 h 584467"/>
              <a:gd name="connsiteX2" fmla="*/ 5362743 w 5390174"/>
              <a:gd name="connsiteY2" fmla="*/ 584467 h 584467"/>
              <a:gd name="connsiteX3" fmla="*/ 5362466 w 5390174"/>
              <a:gd name="connsiteY3" fmla="*/ 579814 h 584467"/>
              <a:gd name="connsiteX4" fmla="*/ 5390174 w 5390174"/>
              <a:gd name="connsiteY4" fmla="*/ 0 h 584467"/>
              <a:gd name="connsiteX0" fmla="*/ 5390174 w 5393496"/>
              <a:gd name="connsiteY0" fmla="*/ 0 h 584467"/>
              <a:gd name="connsiteX1" fmla="*/ 0 w 5393496"/>
              <a:gd name="connsiteY1" fmla="*/ 584145 h 584467"/>
              <a:gd name="connsiteX2" fmla="*/ 5362743 w 5393496"/>
              <a:gd name="connsiteY2" fmla="*/ 584467 h 584467"/>
              <a:gd name="connsiteX3" fmla="*/ 5362466 w 5393496"/>
              <a:gd name="connsiteY3" fmla="*/ 579814 h 584467"/>
              <a:gd name="connsiteX4" fmla="*/ 5390174 w 5393496"/>
              <a:gd name="connsiteY4" fmla="*/ 0 h 584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96" h="584467">
                <a:moveTo>
                  <a:pt x="5390174" y="0"/>
                </a:moveTo>
                <a:lnTo>
                  <a:pt x="0" y="584145"/>
                </a:lnTo>
                <a:lnTo>
                  <a:pt x="5362743" y="584467"/>
                </a:lnTo>
                <a:cubicBezTo>
                  <a:pt x="5387632" y="582325"/>
                  <a:pt x="5393496" y="576604"/>
                  <a:pt x="5362466" y="579814"/>
                </a:cubicBezTo>
                <a:lnTo>
                  <a:pt x="539017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a:p>
        </p:txBody>
      </p:sp>
      <p:pic>
        <p:nvPicPr>
          <p:cNvPr id="143362" name="Picture 2" descr="https://s23705.pcdn.co/wp-content/uploads/2017/11/Bike.pn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6300310" y="3825629"/>
            <a:ext cx="1985663" cy="2181102"/>
          </a:xfrm>
          <a:prstGeom prst="rect">
            <a:avLst/>
          </a:prstGeom>
          <a:noFill/>
        </p:spPr>
      </p:pic>
      <p:sp>
        <p:nvSpPr>
          <p:cNvPr id="13" name="Retângulo 12"/>
          <p:cNvSpPr/>
          <p:nvPr/>
        </p:nvSpPr>
        <p:spPr>
          <a:xfrm>
            <a:off x="5040313" y="1350964"/>
            <a:ext cx="4140200" cy="2062103"/>
          </a:xfrm>
          <a:prstGeom prst="rect">
            <a:avLst/>
          </a:prstGeom>
        </p:spPr>
        <p:txBody>
          <a:bodyPr wrap="square" lIns="0" tIns="0" rIns="0" bIns="0">
            <a:spAutoFit/>
          </a:bodyPr>
          <a:lstStyle/>
          <a:p>
            <a:pPr indent="457200" algn="just" fontAlgn="base">
              <a:spcBef>
                <a:spcPts val="600"/>
              </a:spcBef>
              <a:spcAft>
                <a:spcPct val="0"/>
              </a:spcAft>
            </a:pPr>
            <a:r>
              <a:rPr lang="pt-PT" sz="1000" b="1" dirty="0">
                <a:solidFill>
                  <a:schemeClr val="tx1">
                    <a:lumMod val="65000"/>
                    <a:lumOff val="35000"/>
                  </a:schemeClr>
                </a:solidFill>
                <a:latin typeface="Montserrat"/>
              </a:rPr>
              <a:t>Zona 30 </a:t>
            </a:r>
            <a:r>
              <a:rPr lang="pt-PT" sz="1000" dirty="0">
                <a:solidFill>
                  <a:schemeClr val="tx1">
                    <a:lumMod val="65000"/>
                    <a:lumOff val="35000"/>
                  </a:schemeClr>
                </a:solidFill>
                <a:latin typeface="Montserrat"/>
              </a:rPr>
              <a:t>não é apenas uma medida de segurança viária. Além de ter o objetivo de diminuir ocorrências de trânsito, existem outros objetivos que podem ser buscados com a sua implantação, como por exemplo:    </a:t>
            </a:r>
          </a:p>
          <a:p>
            <a:pPr marL="406400" lvl="0" indent="128588" algn="just" fontAlgn="base">
              <a:spcBef>
                <a:spcPts val="600"/>
              </a:spcBef>
              <a:spcAft>
                <a:spcPct val="0"/>
              </a:spcAft>
              <a:buFont typeface="Arial" pitchFamily="34" charset="0"/>
              <a:buChar char="•"/>
            </a:pPr>
            <a:r>
              <a:rPr lang="pt-PT" sz="1000" dirty="0">
                <a:solidFill>
                  <a:schemeClr val="tx1">
                    <a:lumMod val="65000"/>
                    <a:lumOff val="35000"/>
                  </a:schemeClr>
                </a:solidFill>
                <a:latin typeface="Montserrat"/>
              </a:rPr>
              <a:t>Mais pessoas caminhando;</a:t>
            </a:r>
          </a:p>
          <a:p>
            <a:pPr marL="406400" lvl="0" indent="128588" algn="just" fontAlgn="base">
              <a:spcBef>
                <a:spcPts val="600"/>
              </a:spcBef>
              <a:spcAft>
                <a:spcPct val="0"/>
              </a:spcAft>
              <a:buFont typeface="Arial" pitchFamily="34" charset="0"/>
              <a:buChar char="•"/>
            </a:pPr>
            <a:r>
              <a:rPr lang="pt-PT" sz="1000" dirty="0">
                <a:solidFill>
                  <a:schemeClr val="tx1">
                    <a:lumMod val="65000"/>
                    <a:lumOff val="35000"/>
                  </a:schemeClr>
                </a:solidFill>
                <a:latin typeface="Montserrat"/>
              </a:rPr>
              <a:t>Mais pessoas andando de bicicleta;</a:t>
            </a:r>
          </a:p>
          <a:p>
            <a:pPr marL="406400" lvl="0" indent="128588" algn="just" fontAlgn="base">
              <a:spcBef>
                <a:spcPts val="600"/>
              </a:spcBef>
              <a:spcAft>
                <a:spcPct val="0"/>
              </a:spcAft>
              <a:buFont typeface="Arial" pitchFamily="34" charset="0"/>
              <a:buChar char="•"/>
            </a:pPr>
            <a:r>
              <a:rPr lang="pt-PT" sz="1000" dirty="0">
                <a:solidFill>
                  <a:schemeClr val="tx1">
                    <a:lumMod val="65000"/>
                    <a:lumOff val="35000"/>
                  </a:schemeClr>
                </a:solidFill>
                <a:latin typeface="Montserrat"/>
              </a:rPr>
              <a:t>Convivência e coesão na comunidade local; </a:t>
            </a:r>
          </a:p>
          <a:p>
            <a:pPr marL="406400" lvl="0" indent="128588" algn="just" fontAlgn="base">
              <a:spcBef>
                <a:spcPts val="600"/>
              </a:spcBef>
              <a:spcAft>
                <a:spcPct val="0"/>
              </a:spcAft>
              <a:buFont typeface="Arial" pitchFamily="34" charset="0"/>
              <a:buChar char="•"/>
            </a:pPr>
            <a:r>
              <a:rPr lang="pt-PT" sz="1000" dirty="0">
                <a:solidFill>
                  <a:schemeClr val="tx1">
                    <a:lumMod val="65000"/>
                    <a:lumOff val="35000"/>
                  </a:schemeClr>
                </a:solidFill>
                <a:latin typeface="Montserrat"/>
              </a:rPr>
              <a:t>Melhora da qualidade do ar;</a:t>
            </a:r>
          </a:p>
          <a:p>
            <a:pPr marL="406400" lvl="0" indent="128588" algn="just" fontAlgn="base">
              <a:spcBef>
                <a:spcPts val="600"/>
              </a:spcBef>
              <a:spcAft>
                <a:spcPct val="0"/>
              </a:spcAft>
              <a:buFont typeface="Arial" pitchFamily="34" charset="0"/>
              <a:buChar char="•"/>
            </a:pPr>
            <a:r>
              <a:rPr lang="pt-PT" sz="1000" dirty="0">
                <a:solidFill>
                  <a:schemeClr val="tx1">
                    <a:lumMod val="65000"/>
                    <a:lumOff val="35000"/>
                  </a:schemeClr>
                </a:solidFill>
                <a:latin typeface="Montserrat"/>
              </a:rPr>
              <a:t>Melhora da saúde;</a:t>
            </a:r>
          </a:p>
          <a:p>
            <a:pPr marL="406400" lvl="0" indent="128588" algn="just" fontAlgn="base">
              <a:spcBef>
                <a:spcPts val="600"/>
              </a:spcBef>
              <a:spcAft>
                <a:spcPct val="0"/>
              </a:spcAft>
              <a:buFont typeface="Arial" pitchFamily="34" charset="0"/>
              <a:buChar char="•"/>
            </a:pPr>
            <a:r>
              <a:rPr lang="pt-PT" sz="1000" dirty="0">
                <a:solidFill>
                  <a:schemeClr val="tx1">
                    <a:lumMod val="65000"/>
                    <a:lumOff val="35000"/>
                  </a:schemeClr>
                </a:solidFill>
                <a:latin typeface="Montserrat"/>
              </a:rPr>
              <a:t>Melhora da qualidade de vida</a:t>
            </a:r>
            <a:endParaRPr lang="pt-BR" sz="1000" dirty="0">
              <a:solidFill>
                <a:schemeClr val="tx1">
                  <a:lumMod val="65000"/>
                  <a:lumOff val="35000"/>
                </a:schemeClr>
              </a:solidFill>
              <a:latin typeface="Montserrat"/>
            </a:endParaRPr>
          </a:p>
        </p:txBody>
      </p:sp>
      <p:sp>
        <p:nvSpPr>
          <p:cNvPr id="14" name="Retângulo 13"/>
          <p:cNvSpPr/>
          <p:nvPr/>
        </p:nvSpPr>
        <p:spPr>
          <a:xfrm>
            <a:off x="539750" y="3514725"/>
            <a:ext cx="4140200" cy="2056287"/>
          </a:xfrm>
          <a:prstGeom prst="rect">
            <a:avLst/>
          </a:prstGeom>
          <a:solidFill>
            <a:srgbClr val="006BB6"/>
          </a:solidFill>
          <a:ln w="28575">
            <a:noFill/>
            <a:prstDash val="sysDot"/>
          </a:ln>
        </p:spPr>
        <p:txBody>
          <a:bodyPr wrap="square" lIns="180000" tIns="180000" rIns="180000" bIns="180000">
            <a:spAutoFit/>
          </a:bodyPr>
          <a:lstStyle/>
          <a:p>
            <a:pPr lvl="0" algn="just">
              <a:spcBef>
                <a:spcPts val="600"/>
              </a:spcBef>
            </a:pPr>
            <a:r>
              <a:rPr lang="pt-BR" sz="1000" b="1" dirty="0">
                <a:solidFill>
                  <a:srgbClr val="FFEC01"/>
                </a:solidFill>
                <a:latin typeface="Montserrat"/>
              </a:rPr>
              <a:t>Zona 30 </a:t>
            </a:r>
            <a:r>
              <a:rPr lang="pt-BR" sz="1000" dirty="0">
                <a:solidFill>
                  <a:schemeClr val="bg1"/>
                </a:solidFill>
                <a:latin typeface="Montserrat"/>
              </a:rPr>
              <a:t>é uma área, devidamente delimitada e sinalizada, em que a velocidade dos veículos fica limitada a 30 km/h, com prioridade para o transporte ativo, ou seja, não motorizado (pedestres e ciclistas), com o objetivo de estimular esses meios de deslocamento e o uso dos espaços públicos, de forma segura, inclusiva e sustentável. As zonas 30 possuem o objetivo de disseminar conhecimentos a respeito de mobilidade sustentável, promover comportamento mais humano no trânsito e garantir a segurança dos pedestres e ciclistas que </a:t>
            </a:r>
            <a:r>
              <a:rPr lang="pt-BR" sz="1000" dirty="0" err="1">
                <a:solidFill>
                  <a:schemeClr val="bg1"/>
                </a:solidFill>
                <a:latin typeface="Montserrat"/>
              </a:rPr>
              <a:t>freqüentam</a:t>
            </a:r>
            <a:r>
              <a:rPr lang="pt-BR" sz="1000" dirty="0">
                <a:solidFill>
                  <a:schemeClr val="bg1"/>
                </a:solidFill>
                <a:latin typeface="Montserrat"/>
              </a:rPr>
              <a:t> o espaço.</a:t>
            </a:r>
          </a:p>
        </p:txBody>
      </p:sp>
      <p:sp>
        <p:nvSpPr>
          <p:cNvPr id="15" name="Espaço Reservado para Número de Slide 7"/>
          <p:cNvSpPr txBox="1">
            <a:spLocks/>
          </p:cNvSpPr>
          <p:nvPr/>
        </p:nvSpPr>
        <p:spPr>
          <a:xfrm>
            <a:off x="-915822" y="5839899"/>
            <a:ext cx="2058406" cy="335459"/>
          </a:xfrm>
          <a:prstGeom prst="rect">
            <a:avLst/>
          </a:prstGeom>
        </p:spPr>
        <p:txBody>
          <a:bodyPr vert="horz" lIns="86353" tIns="43176" rIns="86353" bIns="43176" rtlCol="0" anchor="ctr"/>
          <a:lstStyle/>
          <a:p>
            <a:pPr algn="r">
              <a:defRPr/>
            </a:pPr>
            <a:fld id="{D6E1D08F-14AB-491A-B1EF-6DDDE7B477B6}" type="slidenum">
              <a:rPr lang="pt-BR" sz="1200">
                <a:solidFill>
                  <a:schemeClr val="tx1">
                    <a:tint val="75000"/>
                  </a:schemeClr>
                </a:solidFill>
              </a:rPr>
              <a:pPr algn="r">
                <a:defRPr/>
              </a:pPr>
              <a:t>73</a:t>
            </a:fld>
            <a:endParaRPr lang="pt-BR" sz="1200">
              <a:solidFill>
                <a:schemeClr val="tx1">
                  <a:tint val="75000"/>
                </a:schemeClr>
              </a:solidFill>
            </a:endParaRPr>
          </a:p>
        </p:txBody>
      </p:sp>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sp>
        <p:nvSpPr>
          <p:cNvPr id="10" name="Retângulo 9"/>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11" name="Espaço Reservado para Número de Slide 10"/>
          <p:cNvSpPr>
            <a:spLocks noGrp="1"/>
          </p:cNvSpPr>
          <p:nvPr>
            <p:ph type="sldNum" sz="quarter" idx="4294967295"/>
          </p:nvPr>
        </p:nvSpPr>
        <p:spPr>
          <a:xfrm>
            <a:off x="7088704" y="5806033"/>
            <a:ext cx="2187059" cy="335459"/>
          </a:xfrm>
        </p:spPr>
        <p:txBody>
          <a:bodyPr/>
          <a:lstStyle/>
          <a:p>
            <a:fld id="{6B3BE2BC-3714-43E3-A15B-71646ED6FAEB}" type="slidenum">
              <a:rPr lang="pt-BR" smtClean="0">
                <a:solidFill>
                  <a:schemeClr val="bg1"/>
                </a:solidFill>
              </a:rPr>
              <a:pPr/>
              <a:t>73</a:t>
            </a:fld>
            <a:endParaRPr lang="pt-BR" dirty="0">
              <a:solidFill>
                <a:schemeClr val="bg1"/>
              </a:solidFill>
            </a:endParaRPr>
          </a:p>
        </p:txBody>
      </p:sp>
      <p:sp>
        <p:nvSpPr>
          <p:cNvPr id="12" name="Retângulo 11"/>
          <p:cNvSpPr/>
          <p:nvPr/>
        </p:nvSpPr>
        <p:spPr>
          <a:xfrm>
            <a:off x="539750" y="1350963"/>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a:spLocks noChangeAspect="1"/>
          </p:cNvSpPr>
          <p:nvPr/>
        </p:nvSpPr>
        <p:spPr>
          <a:xfrm>
            <a:off x="539750" y="1379538"/>
            <a:ext cx="4140200" cy="2000548"/>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422316">
            <a:spAutoFit/>
          </a:bodyPr>
          <a:lstStyle/>
          <a:p>
            <a:pPr lvl="0" algn="ctr">
              <a:spcBef>
                <a:spcPts val="600"/>
              </a:spcBef>
            </a:pPr>
            <a:r>
              <a:rPr lang="pt-BR" sz="1000" b="1" dirty="0">
                <a:solidFill>
                  <a:schemeClr val="tx1">
                    <a:lumMod val="65000"/>
                    <a:lumOff val="35000"/>
                  </a:schemeClr>
                </a:solidFill>
                <a:latin typeface="Montserrat"/>
              </a:rPr>
              <a:t>Aplicar velocidades adequadas ao contexto urbano </a:t>
            </a:r>
          </a:p>
          <a:p>
            <a:pPr lvl="0" indent="457200" algn="just">
              <a:spcBef>
                <a:spcPts val="600"/>
              </a:spcBef>
            </a:pPr>
            <a:endParaRPr lang="pt-BR" sz="1000" dirty="0">
              <a:solidFill>
                <a:schemeClr val="tx1">
                  <a:lumMod val="65000"/>
                  <a:lumOff val="35000"/>
                </a:schemeClr>
              </a:solidFill>
              <a:latin typeface="Montserrat"/>
            </a:endParaRPr>
          </a:p>
          <a:p>
            <a:pPr lvl="0" indent="457200" algn="just">
              <a:spcBef>
                <a:spcPts val="600"/>
              </a:spcBef>
            </a:pPr>
            <a:r>
              <a:rPr lang="pt-BR" sz="1000" dirty="0">
                <a:solidFill>
                  <a:schemeClr val="tx1">
                    <a:lumMod val="65000"/>
                    <a:lumOff val="35000"/>
                  </a:schemeClr>
                </a:solidFill>
                <a:latin typeface="Montserrat"/>
              </a:rPr>
              <a:t>Outro fator importante para auxiliar na promoção da segurança e na conscientização da importância da diminuição  das velocidades é a instituição de </a:t>
            </a:r>
            <a:r>
              <a:rPr lang="pt-BR" sz="1000" b="1" dirty="0">
                <a:latin typeface="Montserrat"/>
              </a:rPr>
              <a:t>Zonas 30</a:t>
            </a:r>
            <a:r>
              <a:rPr lang="pt-BR" sz="1000" dirty="0">
                <a:solidFill>
                  <a:schemeClr val="tx1">
                    <a:lumMod val="65000"/>
                    <a:lumOff val="35000"/>
                  </a:schemeClr>
                </a:solidFill>
                <a:latin typeface="Montserrat"/>
              </a:rPr>
              <a:t>, cuja sua implantação é indicada em:</a:t>
            </a:r>
          </a:p>
          <a:p>
            <a:pPr marL="406400" lvl="1" indent="128588" algn="just">
              <a:spcBef>
                <a:spcPts val="600"/>
              </a:spcBef>
              <a:buFont typeface="Arial" pitchFamily="34" charset="0"/>
              <a:buChar char="•"/>
            </a:pPr>
            <a:r>
              <a:rPr lang="pt-BR" sz="1000" dirty="0">
                <a:solidFill>
                  <a:schemeClr val="tx1">
                    <a:lumMod val="65000"/>
                    <a:lumOff val="35000"/>
                  </a:schemeClr>
                </a:solidFill>
                <a:latin typeface="Montserrat"/>
              </a:rPr>
              <a:t>Áreas residenciais</a:t>
            </a:r>
          </a:p>
          <a:p>
            <a:pPr marL="406400" lvl="1" indent="128588" algn="just">
              <a:spcBef>
                <a:spcPts val="600"/>
              </a:spcBef>
              <a:buFont typeface="Arial" pitchFamily="34" charset="0"/>
              <a:buChar char="•"/>
            </a:pPr>
            <a:r>
              <a:rPr lang="pt-BR" sz="1000" dirty="0">
                <a:solidFill>
                  <a:schemeClr val="tx1">
                    <a:lumMod val="65000"/>
                    <a:lumOff val="35000"/>
                  </a:schemeClr>
                </a:solidFill>
                <a:latin typeface="Montserrat"/>
              </a:rPr>
              <a:t>Áreas com grande fluxo de pedestres e ciclistas </a:t>
            </a:r>
          </a:p>
          <a:p>
            <a:pPr marL="406400" lvl="1" indent="128588" algn="just">
              <a:spcBef>
                <a:spcPts val="600"/>
              </a:spcBef>
              <a:buFont typeface="Arial" pitchFamily="34" charset="0"/>
              <a:buChar char="•"/>
            </a:pPr>
            <a:r>
              <a:rPr lang="pt-BR" sz="1000" dirty="0">
                <a:solidFill>
                  <a:schemeClr val="tx1">
                    <a:lumMod val="65000"/>
                    <a:lumOff val="35000"/>
                  </a:schemeClr>
                </a:solidFill>
                <a:latin typeface="Montserrat"/>
              </a:rPr>
              <a:t>Áreas próximas a escolas</a:t>
            </a:r>
          </a:p>
          <a:p>
            <a:pPr marL="406400" lvl="1" indent="128588" algn="just">
              <a:spcBef>
                <a:spcPts val="600"/>
              </a:spcBef>
              <a:buFont typeface="Arial" pitchFamily="34" charset="0"/>
              <a:buChar char="•"/>
            </a:pPr>
            <a:r>
              <a:rPr lang="pt-BR" sz="1000" dirty="0">
                <a:solidFill>
                  <a:schemeClr val="tx1">
                    <a:lumMod val="65000"/>
                    <a:lumOff val="35000"/>
                  </a:schemeClr>
                </a:solidFill>
                <a:latin typeface="Montserrat"/>
              </a:rPr>
              <a:t>Áreas próximas a </a:t>
            </a:r>
            <a:r>
              <a:rPr lang="pt-BR" sz="1000" i="1" dirty="0">
                <a:solidFill>
                  <a:schemeClr val="tx1">
                    <a:lumMod val="65000"/>
                    <a:lumOff val="35000"/>
                  </a:schemeClr>
                </a:solidFill>
                <a:latin typeface="Montserrat"/>
              </a:rPr>
              <a:t>playgrounds </a:t>
            </a:r>
          </a:p>
        </p:txBody>
      </p:sp>
    </p:spTree>
    <p:extLst>
      <p:ext uri="{BB962C8B-B14F-4D97-AF65-F5344CB8AC3E}">
        <p14:creationId xmlns:p14="http://schemas.microsoft.com/office/powerpoint/2010/main" val="19769362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2" cstate="print"/>
          <a:srcRect l="5873" b="9244"/>
          <a:stretch>
            <a:fillRect/>
          </a:stretch>
        </p:blipFill>
        <p:spPr bwMode="auto">
          <a:xfrm>
            <a:off x="0" y="-1"/>
            <a:ext cx="9720263" cy="6300789"/>
          </a:xfrm>
          <a:prstGeom prst="rect">
            <a:avLst/>
          </a:prstGeom>
          <a:noFill/>
          <a:ln w="9525">
            <a:noFill/>
            <a:miter lim="800000"/>
            <a:headEnd/>
            <a:tailEnd/>
          </a:ln>
          <a:effectLst/>
        </p:spPr>
      </p:pic>
      <p:sp>
        <p:nvSpPr>
          <p:cNvPr id="5" name="CaixaDeTexto 4"/>
          <p:cNvSpPr txBox="1"/>
          <p:nvPr/>
        </p:nvSpPr>
        <p:spPr>
          <a:xfrm>
            <a:off x="5075238" y="5692024"/>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a:rPr>
              <a:t>Universidade de Brasília - Março de 2018</a:t>
            </a:r>
          </a:p>
          <a:p>
            <a:pPr algn="r"/>
            <a:r>
              <a:rPr lang="pt-BR" sz="800" dirty="0">
                <a:solidFill>
                  <a:schemeClr val="bg1"/>
                </a:solidFill>
                <a:latin typeface="Montserrat"/>
              </a:rPr>
              <a:t>Fonte: Correio </a:t>
            </a:r>
            <a:r>
              <a:rPr lang="pt-BR" sz="800" dirty="0" err="1">
                <a:solidFill>
                  <a:schemeClr val="bg1"/>
                </a:solidFill>
                <a:latin typeface="Montserrat"/>
              </a:rPr>
              <a:t>Braziliense</a:t>
            </a:r>
            <a:endParaRPr lang="pt-BR" sz="800" dirty="0">
              <a:solidFill>
                <a:schemeClr val="bg1"/>
              </a:solidFill>
              <a:latin typeface="Montserrat"/>
            </a:endParaRPr>
          </a:p>
        </p:txBody>
      </p:sp>
    </p:spTree>
    <p:extLst>
      <p:ext uri="{BB962C8B-B14F-4D97-AF65-F5344CB8AC3E}">
        <p14:creationId xmlns:p14="http://schemas.microsoft.com/office/powerpoint/2010/main" val="33214838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39749" y="1224612"/>
            <a:ext cx="8640763"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a:spLocks noChangeAspect="1"/>
          </p:cNvSpPr>
          <p:nvPr/>
        </p:nvSpPr>
        <p:spPr>
          <a:xfrm>
            <a:off x="621279" y="1277863"/>
            <a:ext cx="8559234" cy="69249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lgn="just">
              <a:spcBef>
                <a:spcPts val="600"/>
              </a:spcBef>
            </a:pPr>
            <a:r>
              <a:rPr lang="pt-BR" sz="1000" b="1" dirty="0">
                <a:solidFill>
                  <a:schemeClr val="tx1">
                    <a:lumMod val="65000"/>
                    <a:lumOff val="35000"/>
                  </a:schemeClr>
                </a:solidFill>
                <a:latin typeface="Montserrat"/>
              </a:rPr>
              <a:t>Qualificar a Infraestrutura</a:t>
            </a:r>
          </a:p>
          <a:p>
            <a:pPr indent="457200" algn="just">
              <a:spcBef>
                <a:spcPts val="600"/>
              </a:spcBef>
            </a:pPr>
            <a:r>
              <a:rPr lang="pt-BR" sz="1000" dirty="0">
                <a:solidFill>
                  <a:schemeClr val="tx1">
                    <a:lumMod val="65000"/>
                    <a:lumOff val="35000"/>
                  </a:schemeClr>
                </a:solidFill>
                <a:latin typeface="Montserrat"/>
              </a:rPr>
              <a:t>A </a:t>
            </a:r>
            <a:r>
              <a:rPr lang="pt-BR" sz="1000" dirty="0" err="1">
                <a:solidFill>
                  <a:schemeClr val="tx1">
                    <a:lumMod val="65000"/>
                    <a:lumOff val="35000"/>
                  </a:schemeClr>
                </a:solidFill>
                <a:latin typeface="Montserrat"/>
              </a:rPr>
              <a:t>Codeplan</a:t>
            </a:r>
            <a:r>
              <a:rPr lang="pt-BR" sz="1000" dirty="0">
                <a:solidFill>
                  <a:schemeClr val="tx1">
                    <a:lumMod val="65000"/>
                    <a:lumOff val="35000"/>
                  </a:schemeClr>
                </a:solidFill>
                <a:latin typeface="Montserrat"/>
              </a:rPr>
              <a:t> – Companhia de Planejamento do DF – lançou em janeiro de 2018 um estudo acerca da aplicação de moderação de tráfego. O trabalho propõe a diminuição da velocidade das vias, ajuste na infraestrutura além de três mecanismos principais para pacificar  a circulação viária:</a:t>
            </a:r>
          </a:p>
        </p:txBody>
      </p:sp>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graphicFrame>
        <p:nvGraphicFramePr>
          <p:cNvPr id="5" name="Tabela 4"/>
          <p:cNvGraphicFramePr>
            <a:graphicFrameLocks noGrp="1"/>
          </p:cNvGraphicFramePr>
          <p:nvPr>
            <p:extLst>
              <p:ext uri="{D42A27DB-BD31-4B8C-83A1-F6EECF244321}">
                <p14:modId xmlns:p14="http://schemas.microsoft.com/office/powerpoint/2010/main" val="632861667"/>
              </p:ext>
            </p:extLst>
          </p:nvPr>
        </p:nvGraphicFramePr>
        <p:xfrm>
          <a:off x="539751" y="2072337"/>
          <a:ext cx="8640762" cy="3983348"/>
        </p:xfrm>
        <a:graphic>
          <a:graphicData uri="http://schemas.openxmlformats.org/drawingml/2006/table">
            <a:tbl>
              <a:tblPr/>
              <a:tblGrid>
                <a:gridCol w="1809043">
                  <a:extLst>
                    <a:ext uri="{9D8B030D-6E8A-4147-A177-3AD203B41FA5}">
                      <a16:colId xmlns:a16="http://schemas.microsoft.com/office/drawing/2014/main" val="20000"/>
                    </a:ext>
                  </a:extLst>
                </a:gridCol>
                <a:gridCol w="1356431">
                  <a:extLst>
                    <a:ext uri="{9D8B030D-6E8A-4147-A177-3AD203B41FA5}">
                      <a16:colId xmlns:a16="http://schemas.microsoft.com/office/drawing/2014/main" val="20001"/>
                    </a:ext>
                  </a:extLst>
                </a:gridCol>
                <a:gridCol w="5475288">
                  <a:extLst>
                    <a:ext uri="{9D8B030D-6E8A-4147-A177-3AD203B41FA5}">
                      <a16:colId xmlns:a16="http://schemas.microsoft.com/office/drawing/2014/main" val="20002"/>
                    </a:ext>
                  </a:extLst>
                </a:gridCol>
              </a:tblGrid>
              <a:tr h="1805724">
                <a:tc rowSpan="3">
                  <a:txBody>
                    <a:bodyPr/>
                    <a:lstStyle/>
                    <a:p>
                      <a:pPr algn="ctr">
                        <a:lnSpc>
                          <a:spcPct val="115000"/>
                        </a:lnSpc>
                        <a:spcAft>
                          <a:spcPts val="0"/>
                        </a:spcAft>
                      </a:pPr>
                      <a:r>
                        <a:rPr lang="pt-BR" sz="1200" b="1" dirty="0">
                          <a:solidFill>
                            <a:schemeClr val="bg1"/>
                          </a:solidFill>
                          <a:latin typeface="Montserrat"/>
                          <a:ea typeface="Calibri"/>
                          <a:cs typeface="Times New Roman"/>
                        </a:rPr>
                        <a:t>Otimizar o desempenho da</a:t>
                      </a:r>
                    </a:p>
                    <a:p>
                      <a:pPr algn="ctr">
                        <a:lnSpc>
                          <a:spcPct val="115000"/>
                        </a:lnSpc>
                        <a:spcAft>
                          <a:spcPts val="0"/>
                        </a:spcAft>
                      </a:pPr>
                      <a:r>
                        <a:rPr lang="pt-BR" sz="1200" b="1" dirty="0">
                          <a:solidFill>
                            <a:schemeClr val="bg1"/>
                          </a:solidFill>
                          <a:latin typeface="Montserrat"/>
                          <a:ea typeface="Calibri"/>
                          <a:cs typeface="Times New Roman"/>
                        </a:rPr>
                        <a:t> rede viária com</a:t>
                      </a:r>
                    </a:p>
                    <a:p>
                      <a:pPr algn="ctr">
                        <a:lnSpc>
                          <a:spcPct val="115000"/>
                        </a:lnSpc>
                        <a:spcAft>
                          <a:spcPts val="0"/>
                        </a:spcAft>
                      </a:pPr>
                      <a:r>
                        <a:rPr lang="pt-BR" sz="1200" b="1" dirty="0">
                          <a:solidFill>
                            <a:schemeClr val="bg1"/>
                          </a:solidFill>
                          <a:latin typeface="Montserrat"/>
                          <a:ea typeface="Calibri"/>
                          <a:cs typeface="Times New Roman"/>
                        </a:rPr>
                        <a:t>a redução e a homogeneização </a:t>
                      </a:r>
                    </a:p>
                    <a:p>
                      <a:pPr algn="ctr">
                        <a:lnSpc>
                          <a:spcPct val="115000"/>
                        </a:lnSpc>
                        <a:spcAft>
                          <a:spcPts val="0"/>
                        </a:spcAft>
                      </a:pPr>
                      <a:r>
                        <a:rPr lang="pt-BR" sz="1200" b="1" dirty="0">
                          <a:solidFill>
                            <a:schemeClr val="bg1"/>
                          </a:solidFill>
                          <a:latin typeface="Montserrat"/>
                          <a:ea typeface="Calibri"/>
                          <a:cs typeface="Times New Roman"/>
                        </a:rPr>
                        <a:t>da velocidade</a:t>
                      </a:r>
                    </a:p>
                  </a:txBody>
                  <a:tcPr marL="44461"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BB6"/>
                    </a:solidFill>
                  </a:tcPr>
                </a:tc>
                <a:tc>
                  <a:txBody>
                    <a:bodyPr/>
                    <a:lstStyle/>
                    <a:p>
                      <a:pPr algn="ctr">
                        <a:lnSpc>
                          <a:spcPct val="115000"/>
                        </a:lnSpc>
                        <a:spcAft>
                          <a:spcPts val="0"/>
                        </a:spcAft>
                      </a:pPr>
                      <a:r>
                        <a:rPr lang="pt-BR" sz="1000" b="0" dirty="0">
                          <a:solidFill>
                            <a:schemeClr val="bg1"/>
                          </a:solidFill>
                          <a:latin typeface="Montserrat"/>
                          <a:ea typeface="Calibri"/>
                          <a:cs typeface="Times New Roman"/>
                        </a:rPr>
                        <a:t>Desvio verticais</a:t>
                      </a:r>
                      <a:r>
                        <a:rPr lang="pt-BR" sz="1000" b="0" baseline="0" dirty="0">
                          <a:solidFill>
                            <a:schemeClr val="bg1"/>
                          </a:solidFill>
                          <a:latin typeface="Montserrat"/>
                          <a:ea typeface="Calibri"/>
                          <a:cs typeface="Times New Roman"/>
                        </a:rPr>
                        <a:t> e</a:t>
                      </a:r>
                      <a:r>
                        <a:rPr lang="pt-BR" sz="1000" b="0" dirty="0">
                          <a:solidFill>
                            <a:schemeClr val="bg1"/>
                          </a:solidFill>
                          <a:latin typeface="Montserrat"/>
                          <a:ea typeface="Calibri"/>
                          <a:cs typeface="Times New Roman"/>
                        </a:rPr>
                        <a:t> longitudinais, estreitamento das faixas das vias</a:t>
                      </a:r>
                    </a:p>
                  </a:txBody>
                  <a:tcPr marL="84003" marR="84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marL="0" lvl="0" indent="0" algn="l">
                        <a:lnSpc>
                          <a:spcPct val="115000"/>
                        </a:lnSpc>
                        <a:spcAft>
                          <a:spcPts val="0"/>
                        </a:spcAft>
                      </a:pPr>
                      <a:r>
                        <a:rPr lang="pt-BR" sz="1000" dirty="0">
                          <a:solidFill>
                            <a:schemeClr val="tx1">
                              <a:lumMod val="65000"/>
                              <a:lumOff val="35000"/>
                            </a:schemeClr>
                          </a:solidFill>
                          <a:latin typeface="Montserrat"/>
                          <a:ea typeface="Calibri"/>
                          <a:cs typeface="Times New Roman"/>
                        </a:rPr>
                        <a:t>- Rever os elementos condicionados de tráfego (barreira eletrônica, lombada, rotatória, ilhas nas vias, canteiro central, bloco de concreto para orientar o trânsito, “gelo baiano” e cones de sinalização);</a:t>
                      </a:r>
                    </a:p>
                    <a:p>
                      <a:pPr marL="0" lvl="0" indent="0" algn="l">
                        <a:lnSpc>
                          <a:spcPct val="115000"/>
                        </a:lnSpc>
                        <a:spcAft>
                          <a:spcPts val="0"/>
                        </a:spcAft>
                      </a:pPr>
                      <a:r>
                        <a:rPr lang="pt-BR" sz="1000" dirty="0">
                          <a:solidFill>
                            <a:schemeClr val="tx1">
                              <a:lumMod val="65000"/>
                              <a:lumOff val="35000"/>
                            </a:schemeClr>
                          </a:solidFill>
                          <a:latin typeface="Montserrat"/>
                          <a:ea typeface="Calibri"/>
                          <a:cs typeface="Times New Roman"/>
                        </a:rPr>
                        <a:t>- Melhorar o piso das pistas (ondulações, desníveis, buracos) e seu nível de equipamento;</a:t>
                      </a:r>
                    </a:p>
                    <a:p>
                      <a:pPr marL="0" lvl="0" indent="0" algn="l">
                        <a:lnSpc>
                          <a:spcPct val="115000"/>
                        </a:lnSpc>
                        <a:spcAft>
                          <a:spcPts val="0"/>
                        </a:spcAft>
                      </a:pPr>
                      <a:r>
                        <a:rPr lang="pt-BR" sz="1000" dirty="0">
                          <a:solidFill>
                            <a:schemeClr val="tx1">
                              <a:lumMod val="65000"/>
                              <a:lumOff val="35000"/>
                            </a:schemeClr>
                          </a:solidFill>
                          <a:latin typeface="Montserrat"/>
                          <a:ea typeface="Calibri"/>
                          <a:cs typeface="Times New Roman"/>
                        </a:rPr>
                        <a:t>- Otimizar a ocupação das vias (geometria, sinalização dinâmica, sistemas cooperativos);</a:t>
                      </a:r>
                    </a:p>
                    <a:p>
                      <a:pPr marL="0" lvl="0" indent="0" algn="l">
                        <a:lnSpc>
                          <a:spcPct val="115000"/>
                        </a:lnSpc>
                        <a:spcAft>
                          <a:spcPts val="0"/>
                        </a:spcAft>
                      </a:pPr>
                      <a:r>
                        <a:rPr lang="pt-BR" sz="1000" dirty="0">
                          <a:solidFill>
                            <a:schemeClr val="tx1">
                              <a:lumMod val="65000"/>
                              <a:lumOff val="35000"/>
                            </a:schemeClr>
                          </a:solidFill>
                          <a:latin typeface="Montserrat"/>
                          <a:ea typeface="Calibri"/>
                          <a:cs typeface="Times New Roman"/>
                        </a:rPr>
                        <a:t>- Usar a condução cooperativa para regular o tráfego na intersecção;</a:t>
                      </a:r>
                    </a:p>
                    <a:p>
                      <a:pPr marL="0" lvl="0" indent="0" algn="l">
                        <a:lnSpc>
                          <a:spcPct val="115000"/>
                        </a:lnSpc>
                        <a:spcAft>
                          <a:spcPts val="0"/>
                        </a:spcAft>
                      </a:pPr>
                      <a:r>
                        <a:rPr lang="pt-BR" sz="1000" dirty="0">
                          <a:solidFill>
                            <a:schemeClr val="tx1">
                              <a:lumMod val="65000"/>
                              <a:lumOff val="35000"/>
                            </a:schemeClr>
                          </a:solidFill>
                          <a:latin typeface="Montserrat"/>
                          <a:ea typeface="Calibri"/>
                          <a:cs typeface="Times New Roman"/>
                        </a:rPr>
                        <a:t>- Diminuir o número de ultrapassagens;</a:t>
                      </a:r>
                    </a:p>
                    <a:p>
                      <a:pPr marL="0" lvl="0" indent="0" algn="l">
                        <a:lnSpc>
                          <a:spcPct val="115000"/>
                        </a:lnSpc>
                        <a:spcAft>
                          <a:spcPts val="0"/>
                        </a:spcAft>
                      </a:pPr>
                      <a:r>
                        <a:rPr lang="pt-BR" sz="1000" dirty="0">
                          <a:solidFill>
                            <a:schemeClr val="tx1">
                              <a:lumMod val="65000"/>
                              <a:lumOff val="35000"/>
                            </a:schemeClr>
                          </a:solidFill>
                          <a:latin typeface="Montserrat"/>
                          <a:ea typeface="Calibri"/>
                          <a:cs typeface="Times New Roman"/>
                        </a:rPr>
                        <a:t>- Implantar pistas reversíveis nas horas de maior movimento;</a:t>
                      </a:r>
                    </a:p>
                  </a:txBody>
                  <a:tcPr marL="216000"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74762">
                <a:tc vMerge="1">
                  <a:txBody>
                    <a:bodyPr/>
                    <a:lstStyle/>
                    <a:p>
                      <a:endParaRPr lang="pt-BR"/>
                    </a:p>
                  </a:txBody>
                  <a:tcPr/>
                </a:tc>
                <a:tc>
                  <a:txBody>
                    <a:bodyPr/>
                    <a:lstStyle/>
                    <a:p>
                      <a:pPr algn="ctr">
                        <a:lnSpc>
                          <a:spcPct val="115000"/>
                        </a:lnSpc>
                        <a:spcAft>
                          <a:spcPts val="0"/>
                        </a:spcAft>
                      </a:pPr>
                      <a:r>
                        <a:rPr lang="pt-BR" sz="1000" b="0" dirty="0">
                          <a:solidFill>
                            <a:schemeClr val="bg1"/>
                          </a:solidFill>
                          <a:latin typeface="Montserrat"/>
                          <a:ea typeface="Calibri"/>
                          <a:cs typeface="Times New Roman"/>
                        </a:rPr>
                        <a:t>Controle da velocidade com eficiência</a:t>
                      </a:r>
                    </a:p>
                  </a:txBody>
                  <a:tcPr marL="84003" marR="84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lvl="0" indent="-288000" algn="l">
                        <a:lnSpc>
                          <a:spcPct val="115000"/>
                        </a:lnSpc>
                        <a:spcAft>
                          <a:spcPts val="0"/>
                        </a:spcAft>
                        <a:tabLst>
                          <a:tab pos="1389380" algn="l"/>
                        </a:tabLst>
                      </a:pPr>
                      <a:r>
                        <a:rPr lang="pt-BR" sz="1000" dirty="0">
                          <a:solidFill>
                            <a:schemeClr val="tx1">
                              <a:lumMod val="65000"/>
                              <a:lumOff val="35000"/>
                            </a:schemeClr>
                          </a:solidFill>
                          <a:latin typeface="Montserrat"/>
                          <a:ea typeface="Calibri"/>
                          <a:cs typeface="Times New Roman"/>
                        </a:rPr>
                        <a:t>- Desenvolver sistema inteligente de controle de planejamento de</a:t>
                      </a:r>
                      <a:r>
                        <a:rPr lang="pt-BR" sz="1000" baseline="0" dirty="0">
                          <a:solidFill>
                            <a:schemeClr val="tx1">
                              <a:lumMod val="65000"/>
                              <a:lumOff val="35000"/>
                            </a:schemeClr>
                          </a:solidFill>
                          <a:latin typeface="Montserrat"/>
                          <a:ea typeface="Calibri"/>
                          <a:cs typeface="Times New Roman"/>
                        </a:rPr>
                        <a:t> </a:t>
                      </a:r>
                      <a:r>
                        <a:rPr lang="pt-BR" sz="1000" dirty="0">
                          <a:solidFill>
                            <a:schemeClr val="tx1">
                              <a:lumMod val="65000"/>
                              <a:lumOff val="35000"/>
                            </a:schemeClr>
                          </a:solidFill>
                          <a:latin typeface="Montserrat"/>
                          <a:ea typeface="Calibri"/>
                          <a:cs typeface="Times New Roman"/>
                        </a:rPr>
                        <a:t>trânsito para assegurar a fluidez do tráfego e limitar/controlar o congestionamento (onda verde);</a:t>
                      </a:r>
                    </a:p>
                    <a:p>
                      <a:pPr lvl="0" indent="-288000" algn="l">
                        <a:lnSpc>
                          <a:spcPct val="115000"/>
                        </a:lnSpc>
                        <a:spcAft>
                          <a:spcPts val="0"/>
                        </a:spcAft>
                        <a:tabLst>
                          <a:tab pos="1389380" algn="l"/>
                        </a:tabLst>
                      </a:pPr>
                      <a:r>
                        <a:rPr lang="pt-BR" sz="1000" dirty="0">
                          <a:solidFill>
                            <a:schemeClr val="tx1">
                              <a:lumMod val="65000"/>
                              <a:lumOff val="35000"/>
                            </a:schemeClr>
                          </a:solidFill>
                          <a:latin typeface="Montserrat"/>
                          <a:ea typeface="Calibri"/>
                          <a:cs typeface="Times New Roman"/>
                        </a:rPr>
                        <a:t>- Controlar o volume de veículos nas cidades, limitando a circulação de carros dentro da capacidade da via;</a:t>
                      </a:r>
                    </a:p>
                    <a:p>
                      <a:pPr lvl="0" indent="-288000" algn="l">
                        <a:lnSpc>
                          <a:spcPct val="115000"/>
                        </a:lnSpc>
                        <a:spcAft>
                          <a:spcPts val="0"/>
                        </a:spcAft>
                        <a:tabLst>
                          <a:tab pos="1389380" algn="l"/>
                        </a:tabLst>
                      </a:pPr>
                      <a:r>
                        <a:rPr lang="pt-BR" sz="1000" dirty="0">
                          <a:solidFill>
                            <a:schemeClr val="tx1">
                              <a:lumMod val="65000"/>
                              <a:lumOff val="35000"/>
                            </a:schemeClr>
                          </a:solidFill>
                          <a:latin typeface="Montserrat"/>
                          <a:ea typeface="Calibri"/>
                          <a:cs typeface="Times New Roman"/>
                        </a:rPr>
                        <a:t>- Planejar e desenvolver o sistema</a:t>
                      </a:r>
                      <a:r>
                        <a:rPr lang="pt-BR" sz="1000" baseline="0" dirty="0">
                          <a:solidFill>
                            <a:schemeClr val="tx1">
                              <a:lumMod val="65000"/>
                              <a:lumOff val="35000"/>
                            </a:schemeClr>
                          </a:solidFill>
                          <a:latin typeface="Montserrat"/>
                          <a:ea typeface="Calibri"/>
                          <a:cs typeface="Times New Roman"/>
                        </a:rPr>
                        <a:t> </a:t>
                      </a:r>
                      <a:r>
                        <a:rPr lang="pt-BR" sz="1000" dirty="0">
                          <a:solidFill>
                            <a:schemeClr val="tx1">
                              <a:lumMod val="65000"/>
                              <a:lumOff val="35000"/>
                            </a:schemeClr>
                          </a:solidFill>
                          <a:latin typeface="Montserrat"/>
                          <a:ea typeface="Calibri"/>
                          <a:cs typeface="Times New Roman"/>
                        </a:rPr>
                        <a:t>viário da cidade na zona 30, 50, 70 e 80 km/h;</a:t>
                      </a:r>
                    </a:p>
                    <a:p>
                      <a:pPr lvl="0" indent="-288000" algn="l">
                        <a:lnSpc>
                          <a:spcPct val="115000"/>
                        </a:lnSpc>
                        <a:spcAft>
                          <a:spcPts val="0"/>
                        </a:spcAft>
                        <a:tabLst>
                          <a:tab pos="1389380" algn="l"/>
                        </a:tabLst>
                      </a:pPr>
                      <a:r>
                        <a:rPr lang="pt-BR" sz="1000" dirty="0">
                          <a:solidFill>
                            <a:schemeClr val="tx1">
                              <a:lumMod val="65000"/>
                              <a:lumOff val="35000"/>
                            </a:schemeClr>
                          </a:solidFill>
                          <a:latin typeface="Montserrat"/>
                          <a:ea typeface="Calibri"/>
                          <a:cs typeface="Times New Roman"/>
                        </a:rPr>
                        <a:t>- Endurecer as regras e as punições para quem comete crimes ao dirigir;</a:t>
                      </a:r>
                    </a:p>
                  </a:txBody>
                  <a:tcPr marL="216000"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02862">
                <a:tc vMerge="1">
                  <a:txBody>
                    <a:bodyPr/>
                    <a:lstStyle/>
                    <a:p>
                      <a:endParaRPr lang="pt-BR"/>
                    </a:p>
                  </a:txBody>
                  <a:tcPr/>
                </a:tc>
                <a:tc>
                  <a:txBody>
                    <a:bodyPr/>
                    <a:lstStyle/>
                    <a:p>
                      <a:pPr algn="ctr">
                        <a:lnSpc>
                          <a:spcPct val="115000"/>
                        </a:lnSpc>
                        <a:spcAft>
                          <a:spcPts val="0"/>
                        </a:spcAft>
                      </a:pPr>
                      <a:r>
                        <a:rPr lang="pt-BR" sz="1000" b="0" dirty="0">
                          <a:solidFill>
                            <a:schemeClr val="bg1"/>
                          </a:solidFill>
                          <a:latin typeface="Montserrat"/>
                          <a:ea typeface="Calibri"/>
                          <a:cs typeface="Times New Roman"/>
                        </a:rPr>
                        <a:t>Atuação sobre a forma urbana e o planejamento da mobilidade das pessoas</a:t>
                      </a:r>
                    </a:p>
                  </a:txBody>
                  <a:tcPr marL="84003" marR="84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lvl="0" indent="-288000" algn="l">
                        <a:lnSpc>
                          <a:spcPct val="115000"/>
                        </a:lnSpc>
                        <a:spcAft>
                          <a:spcPts val="0"/>
                        </a:spcAft>
                      </a:pPr>
                      <a:r>
                        <a:rPr lang="pt-BR" sz="1000" dirty="0">
                          <a:solidFill>
                            <a:schemeClr val="tx1">
                              <a:lumMod val="65000"/>
                              <a:lumOff val="35000"/>
                            </a:schemeClr>
                          </a:solidFill>
                          <a:latin typeface="Montserrat"/>
                          <a:ea typeface="Calibri"/>
                          <a:cs typeface="Times New Roman"/>
                        </a:rPr>
                        <a:t>- Reforçar a continuidade e a ligação urbana;</a:t>
                      </a:r>
                    </a:p>
                    <a:p>
                      <a:pPr lvl="0" indent="-288000" algn="l">
                        <a:lnSpc>
                          <a:spcPct val="115000"/>
                        </a:lnSpc>
                        <a:spcAft>
                          <a:spcPts val="0"/>
                        </a:spcAft>
                      </a:pPr>
                      <a:r>
                        <a:rPr lang="pt-BR" sz="1000" dirty="0">
                          <a:solidFill>
                            <a:schemeClr val="tx1">
                              <a:lumMod val="65000"/>
                              <a:lumOff val="35000"/>
                            </a:schemeClr>
                          </a:solidFill>
                          <a:latin typeface="Montserrat"/>
                          <a:ea typeface="Calibri"/>
                          <a:cs typeface="Times New Roman"/>
                        </a:rPr>
                        <a:t>- Intensificar o crescimento da cidade em torno dos eixos estruturantes de transportes;</a:t>
                      </a:r>
                    </a:p>
                    <a:p>
                      <a:pPr lvl="0" indent="-288000" algn="l">
                        <a:lnSpc>
                          <a:spcPct val="115000"/>
                        </a:lnSpc>
                        <a:spcAft>
                          <a:spcPts val="0"/>
                        </a:spcAft>
                      </a:pPr>
                      <a:r>
                        <a:rPr lang="pt-BR" sz="1000" dirty="0">
                          <a:solidFill>
                            <a:schemeClr val="tx1">
                              <a:lumMod val="65000"/>
                              <a:lumOff val="35000"/>
                            </a:schemeClr>
                          </a:solidFill>
                          <a:latin typeface="Montserrat"/>
                          <a:ea typeface="Calibri"/>
                          <a:cs typeface="Times New Roman"/>
                        </a:rPr>
                        <a:t>- Conceber áreas com desenho urbano adaptado aos modos não motorizados;</a:t>
                      </a:r>
                    </a:p>
                  </a:txBody>
                  <a:tcPr marL="216000"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Retângulo 7"/>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3594668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graphicFrame>
        <p:nvGraphicFramePr>
          <p:cNvPr id="6" name="Tabela 5"/>
          <p:cNvGraphicFramePr>
            <a:graphicFrameLocks noGrp="1"/>
          </p:cNvGraphicFramePr>
          <p:nvPr>
            <p:extLst>
              <p:ext uri="{D42A27DB-BD31-4B8C-83A1-F6EECF244321}">
                <p14:modId xmlns:p14="http://schemas.microsoft.com/office/powerpoint/2010/main" val="2803154767"/>
              </p:ext>
            </p:extLst>
          </p:nvPr>
        </p:nvGraphicFramePr>
        <p:xfrm>
          <a:off x="539750" y="1221100"/>
          <a:ext cx="8640922" cy="4633705"/>
        </p:xfrm>
        <a:graphic>
          <a:graphicData uri="http://schemas.openxmlformats.org/drawingml/2006/table">
            <a:tbl>
              <a:tblPr/>
              <a:tblGrid>
                <a:gridCol w="1369698">
                  <a:extLst>
                    <a:ext uri="{9D8B030D-6E8A-4147-A177-3AD203B41FA5}">
                      <a16:colId xmlns:a16="http://schemas.microsoft.com/office/drawing/2014/main" val="20000"/>
                    </a:ext>
                  </a:extLst>
                </a:gridCol>
                <a:gridCol w="1461007">
                  <a:extLst>
                    <a:ext uri="{9D8B030D-6E8A-4147-A177-3AD203B41FA5}">
                      <a16:colId xmlns:a16="http://schemas.microsoft.com/office/drawing/2014/main" val="20001"/>
                    </a:ext>
                  </a:extLst>
                </a:gridCol>
                <a:gridCol w="5810217">
                  <a:extLst>
                    <a:ext uri="{9D8B030D-6E8A-4147-A177-3AD203B41FA5}">
                      <a16:colId xmlns:a16="http://schemas.microsoft.com/office/drawing/2014/main" val="20002"/>
                    </a:ext>
                  </a:extLst>
                </a:gridCol>
              </a:tblGrid>
              <a:tr h="1654895">
                <a:tc rowSpan="3">
                  <a:txBody>
                    <a:bodyPr/>
                    <a:lstStyle/>
                    <a:p>
                      <a:pPr algn="ctr">
                        <a:lnSpc>
                          <a:spcPct val="115000"/>
                        </a:lnSpc>
                        <a:spcAft>
                          <a:spcPts val="0"/>
                        </a:spcAft>
                      </a:pPr>
                      <a:r>
                        <a:rPr lang="pt-BR" sz="1200" b="1" dirty="0">
                          <a:solidFill>
                            <a:schemeClr val="bg1"/>
                          </a:solidFill>
                          <a:latin typeface="Montserrat"/>
                          <a:ea typeface="Calibri"/>
                          <a:cs typeface="Times New Roman"/>
                        </a:rPr>
                        <a:t>Fortalecer o transporte público  nas áreas urbanas e semiurbanas, reduzindo volume do tráfego</a:t>
                      </a:r>
                    </a:p>
                  </a:txBody>
                  <a:tcPr marL="44461"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BB6"/>
                    </a:solidFill>
                  </a:tcPr>
                </a:tc>
                <a:tc>
                  <a:txBody>
                    <a:bodyPr/>
                    <a:lstStyle/>
                    <a:p>
                      <a:pPr algn="ctr">
                        <a:lnSpc>
                          <a:spcPct val="115000"/>
                        </a:lnSpc>
                        <a:spcAft>
                          <a:spcPts val="0"/>
                        </a:spcAft>
                      </a:pPr>
                      <a:r>
                        <a:rPr lang="pt-BR" sz="1000" dirty="0">
                          <a:solidFill>
                            <a:schemeClr val="bg1"/>
                          </a:solidFill>
                          <a:latin typeface="Montserrat"/>
                          <a:ea typeface="Calibri"/>
                          <a:cs typeface="Times New Roman"/>
                        </a:rPr>
                        <a:t>Redução da capacidade das vias com implantação de corredores exclusivos e vias prioritárias para ônibus</a:t>
                      </a:r>
                    </a:p>
                  </a:txBody>
                  <a:tcPr marL="44461"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a:lnSpc>
                          <a:spcPct val="115000"/>
                        </a:lnSpc>
                        <a:spcAft>
                          <a:spcPts val="0"/>
                        </a:spcAft>
                      </a:pPr>
                      <a:r>
                        <a:rPr lang="pt-BR" sz="1000" dirty="0">
                          <a:solidFill>
                            <a:schemeClr val="tx1">
                              <a:lumMod val="65000"/>
                              <a:lumOff val="35000"/>
                            </a:schemeClr>
                          </a:solidFill>
                          <a:latin typeface="Montserrat"/>
                          <a:ea typeface="Calibri"/>
                          <a:cs typeface="Times New Roman"/>
                        </a:rPr>
                        <a:t>- Melhorar a qualidade dos serviços de transporte público (mais conforto, regularidade e confiabilidade);</a:t>
                      </a:r>
                    </a:p>
                    <a:p>
                      <a:pPr>
                        <a:lnSpc>
                          <a:spcPct val="115000"/>
                        </a:lnSpc>
                        <a:spcAft>
                          <a:spcPts val="0"/>
                        </a:spcAft>
                      </a:pPr>
                      <a:r>
                        <a:rPr lang="pt-BR" sz="1000" dirty="0">
                          <a:solidFill>
                            <a:schemeClr val="tx1">
                              <a:lumMod val="65000"/>
                              <a:lumOff val="35000"/>
                            </a:schemeClr>
                          </a:solidFill>
                          <a:latin typeface="Montserrat"/>
                          <a:ea typeface="Calibri"/>
                          <a:cs typeface="Times New Roman"/>
                        </a:rPr>
                        <a:t>- Adotar gestão técnica e </a:t>
                      </a:r>
                      <a:r>
                        <a:rPr lang="pt-BR" sz="1000" dirty="0" err="1">
                          <a:solidFill>
                            <a:schemeClr val="tx1">
                              <a:lumMod val="65000"/>
                              <a:lumOff val="35000"/>
                            </a:schemeClr>
                          </a:solidFill>
                          <a:latin typeface="Montserrat"/>
                          <a:ea typeface="Calibri"/>
                          <a:cs typeface="Times New Roman"/>
                        </a:rPr>
                        <a:t>georreferenciada</a:t>
                      </a:r>
                      <a:r>
                        <a:rPr lang="pt-BR" sz="1000" dirty="0">
                          <a:solidFill>
                            <a:schemeClr val="tx1">
                              <a:lumMod val="65000"/>
                              <a:lumOff val="35000"/>
                            </a:schemeClr>
                          </a:solidFill>
                          <a:latin typeface="Montserrat"/>
                          <a:ea typeface="Calibri"/>
                          <a:cs typeface="Times New Roman"/>
                        </a:rPr>
                        <a:t> nas pistas reservadas aos ônibus, garantindo um serviço competitivo e mais rápido do que o automóvel;</a:t>
                      </a:r>
                    </a:p>
                    <a:p>
                      <a:pPr>
                        <a:lnSpc>
                          <a:spcPct val="115000"/>
                        </a:lnSpc>
                        <a:spcAft>
                          <a:spcPts val="0"/>
                        </a:spcAft>
                      </a:pPr>
                      <a:r>
                        <a:rPr lang="pt-BR" sz="1000" dirty="0">
                          <a:solidFill>
                            <a:schemeClr val="tx1">
                              <a:lumMod val="65000"/>
                              <a:lumOff val="35000"/>
                            </a:schemeClr>
                          </a:solidFill>
                          <a:latin typeface="Montserrat"/>
                          <a:ea typeface="Calibri"/>
                          <a:cs typeface="Times New Roman"/>
                        </a:rPr>
                        <a:t>- Incentivar a modalidade múltipla (estacionamentos rotativos, plataformas multimodais de cargas etc.);</a:t>
                      </a:r>
                    </a:p>
                    <a:p>
                      <a:pPr>
                        <a:lnSpc>
                          <a:spcPct val="115000"/>
                        </a:lnSpc>
                        <a:spcAft>
                          <a:spcPts val="0"/>
                        </a:spcAft>
                      </a:pPr>
                      <a:r>
                        <a:rPr lang="pt-BR" sz="1000" dirty="0">
                          <a:solidFill>
                            <a:schemeClr val="tx1">
                              <a:lumMod val="65000"/>
                              <a:lumOff val="35000"/>
                            </a:schemeClr>
                          </a:solidFill>
                          <a:latin typeface="Montserrat"/>
                          <a:ea typeface="Calibri"/>
                          <a:cs typeface="Times New Roman"/>
                        </a:rPr>
                        <a:t>- Promover planos de viagem para as empresas (indústria e comércio), escolas e atividades de lazer;</a:t>
                      </a:r>
                    </a:p>
                  </a:txBody>
                  <a:tcPr marL="216000"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7447">
                <a:tc vMerge="1">
                  <a:txBody>
                    <a:bodyPr/>
                    <a:lstStyle/>
                    <a:p>
                      <a:endParaRPr lang="pt-BR"/>
                    </a:p>
                  </a:txBody>
                  <a:tcPr/>
                </a:tc>
                <a:tc>
                  <a:txBody>
                    <a:bodyPr/>
                    <a:lstStyle/>
                    <a:p>
                      <a:pPr algn="ctr">
                        <a:lnSpc>
                          <a:spcPct val="115000"/>
                        </a:lnSpc>
                        <a:spcAft>
                          <a:spcPts val="0"/>
                        </a:spcAft>
                      </a:pPr>
                      <a:r>
                        <a:rPr lang="pt-BR" sz="1000" dirty="0">
                          <a:solidFill>
                            <a:schemeClr val="bg1"/>
                          </a:solidFill>
                          <a:latin typeface="Montserrat"/>
                          <a:ea typeface="Calibri"/>
                          <a:cs typeface="Times New Roman"/>
                        </a:rPr>
                        <a:t>Alteração da conectividade</a:t>
                      </a:r>
                    </a:p>
                  </a:txBody>
                  <a:tcPr marL="44461"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a:lnSpc>
                          <a:spcPct val="115000"/>
                        </a:lnSpc>
                        <a:spcAft>
                          <a:spcPts val="0"/>
                        </a:spcAft>
                        <a:tabLst>
                          <a:tab pos="1389380" algn="l"/>
                        </a:tabLst>
                      </a:pPr>
                      <a:r>
                        <a:rPr lang="pt-BR" sz="1000" dirty="0">
                          <a:solidFill>
                            <a:schemeClr val="tx1">
                              <a:lumMod val="65000"/>
                              <a:lumOff val="35000"/>
                            </a:schemeClr>
                          </a:solidFill>
                          <a:latin typeface="Montserrat"/>
                          <a:ea typeface="Calibri"/>
                          <a:cs typeface="Times New Roman"/>
                        </a:rPr>
                        <a:t>- Aperfeiçoar os terminais e paradas de ônibus para integração do serviço (existe uma correlação entre densidade da rede de paradas e estações de ônibus, e a frequência do uso dessa infraestrutura);</a:t>
                      </a:r>
                    </a:p>
                    <a:p>
                      <a:pPr>
                        <a:lnSpc>
                          <a:spcPct val="115000"/>
                        </a:lnSpc>
                        <a:spcAft>
                          <a:spcPts val="0"/>
                        </a:spcAft>
                        <a:tabLst>
                          <a:tab pos="1389380" algn="l"/>
                        </a:tabLst>
                      </a:pPr>
                      <a:r>
                        <a:rPr lang="pt-BR" sz="1000" dirty="0">
                          <a:solidFill>
                            <a:schemeClr val="tx1">
                              <a:lumMod val="65000"/>
                              <a:lumOff val="35000"/>
                            </a:schemeClr>
                          </a:solidFill>
                          <a:latin typeface="Montserrat"/>
                          <a:ea typeface="Calibri"/>
                          <a:cs typeface="Times New Roman"/>
                        </a:rPr>
                        <a:t>- Aumentar a fluidez do transporte coletivo nas interseções;</a:t>
                      </a:r>
                    </a:p>
                  </a:txBody>
                  <a:tcPr marL="216000"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51363">
                <a:tc vMerge="1">
                  <a:txBody>
                    <a:bodyPr/>
                    <a:lstStyle/>
                    <a:p>
                      <a:endParaRPr lang="pt-BR"/>
                    </a:p>
                  </a:txBody>
                  <a:tcPr/>
                </a:tc>
                <a:tc>
                  <a:txBody>
                    <a:bodyPr/>
                    <a:lstStyle/>
                    <a:p>
                      <a:pPr algn="ctr">
                        <a:lnSpc>
                          <a:spcPct val="115000"/>
                        </a:lnSpc>
                        <a:spcAft>
                          <a:spcPts val="0"/>
                        </a:spcAft>
                      </a:pPr>
                      <a:r>
                        <a:rPr lang="pt-BR" sz="1000" dirty="0">
                          <a:solidFill>
                            <a:schemeClr val="bg1"/>
                          </a:solidFill>
                          <a:latin typeface="Montserrat"/>
                          <a:ea typeface="Calibri"/>
                          <a:cs typeface="Times New Roman"/>
                        </a:rPr>
                        <a:t>Promoção de mobilidade ativa e alternativa</a:t>
                      </a:r>
                    </a:p>
                  </a:txBody>
                  <a:tcPr marL="44461"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a:lnSpc>
                          <a:spcPct val="115000"/>
                        </a:lnSpc>
                        <a:spcAft>
                          <a:spcPts val="0"/>
                        </a:spcAft>
                      </a:pPr>
                      <a:r>
                        <a:rPr lang="pt-BR" sz="1000" dirty="0">
                          <a:solidFill>
                            <a:schemeClr val="tx1">
                              <a:lumMod val="65000"/>
                              <a:lumOff val="35000"/>
                            </a:schemeClr>
                          </a:solidFill>
                          <a:latin typeface="Montserrat"/>
                          <a:ea typeface="Calibri"/>
                          <a:cs typeface="Times New Roman"/>
                        </a:rPr>
                        <a:t>- Promover o ciclismo “self-</a:t>
                      </a:r>
                      <a:r>
                        <a:rPr lang="pt-BR" sz="1000" dirty="0" err="1">
                          <a:solidFill>
                            <a:schemeClr val="tx1">
                              <a:lumMod val="65000"/>
                              <a:lumOff val="35000"/>
                            </a:schemeClr>
                          </a:solidFill>
                          <a:latin typeface="Montserrat"/>
                          <a:ea typeface="Calibri"/>
                          <a:cs typeface="Times New Roman"/>
                        </a:rPr>
                        <a:t>service</a:t>
                      </a:r>
                      <a:r>
                        <a:rPr lang="pt-BR" sz="1000" dirty="0">
                          <a:solidFill>
                            <a:schemeClr val="tx1">
                              <a:lumMod val="65000"/>
                              <a:lumOff val="35000"/>
                            </a:schemeClr>
                          </a:solidFill>
                          <a:latin typeface="Montserrat"/>
                          <a:ea typeface="Calibri"/>
                          <a:cs typeface="Times New Roman"/>
                        </a:rPr>
                        <a:t>”, em todas as </a:t>
                      </a:r>
                      <a:r>
                        <a:rPr lang="pt-BR" sz="1000" dirty="0" err="1">
                          <a:solidFill>
                            <a:schemeClr val="tx1">
                              <a:lumMod val="65000"/>
                              <a:lumOff val="35000"/>
                            </a:schemeClr>
                          </a:solidFill>
                          <a:latin typeface="Montserrat"/>
                          <a:ea typeface="Calibri"/>
                          <a:cs typeface="Times New Roman"/>
                        </a:rPr>
                        <a:t>RAs</a:t>
                      </a:r>
                      <a:r>
                        <a:rPr lang="pt-BR" sz="1000" dirty="0">
                          <a:solidFill>
                            <a:schemeClr val="tx1">
                              <a:lumMod val="65000"/>
                              <a:lumOff val="35000"/>
                            </a:schemeClr>
                          </a:solidFill>
                          <a:latin typeface="Montserrat"/>
                          <a:ea typeface="Calibri"/>
                          <a:cs typeface="Times New Roman"/>
                        </a:rPr>
                        <a:t>, que é um exemplo representativo do potencial da mobilidade compartilhada para reduzir o congestionamento nas áreas urbanas,</a:t>
                      </a:r>
                      <a:r>
                        <a:rPr lang="pt-BR" sz="1000" baseline="0" dirty="0">
                          <a:solidFill>
                            <a:schemeClr val="tx1">
                              <a:lumMod val="65000"/>
                              <a:lumOff val="35000"/>
                            </a:schemeClr>
                          </a:solidFill>
                          <a:latin typeface="Montserrat"/>
                          <a:ea typeface="Calibri"/>
                          <a:cs typeface="Times New Roman"/>
                        </a:rPr>
                        <a:t> </a:t>
                      </a:r>
                      <a:r>
                        <a:rPr lang="pt-BR" sz="1000" dirty="0">
                          <a:solidFill>
                            <a:schemeClr val="tx1">
                              <a:lumMod val="65000"/>
                              <a:lumOff val="35000"/>
                            </a:schemeClr>
                          </a:solidFill>
                          <a:latin typeface="Montserrat"/>
                          <a:ea typeface="Calibri"/>
                          <a:cs typeface="Times New Roman"/>
                        </a:rPr>
                        <a:t>selecionando estações e paradas de ônibus para integrar com logística adaptada à operação desses dois serviços de transporte;</a:t>
                      </a:r>
                    </a:p>
                    <a:p>
                      <a:pPr>
                        <a:lnSpc>
                          <a:spcPct val="115000"/>
                        </a:lnSpc>
                        <a:spcAft>
                          <a:spcPts val="0"/>
                        </a:spcAft>
                      </a:pPr>
                      <a:r>
                        <a:rPr lang="pt-BR" sz="1000" dirty="0">
                          <a:solidFill>
                            <a:schemeClr val="tx1">
                              <a:lumMod val="65000"/>
                              <a:lumOff val="35000"/>
                            </a:schemeClr>
                          </a:solidFill>
                          <a:latin typeface="Montserrat"/>
                          <a:ea typeface="Calibri"/>
                          <a:cs typeface="Times New Roman"/>
                        </a:rPr>
                        <a:t>- Possibilitar o compartilhamento de carro, preferencialmente elétrico, com a criação de espaço físico dedicado e, possivelmente, com estações de recarga para veículos elétricos;</a:t>
                      </a:r>
                    </a:p>
                    <a:p>
                      <a:pPr>
                        <a:lnSpc>
                          <a:spcPct val="115000"/>
                        </a:lnSpc>
                        <a:spcAft>
                          <a:spcPts val="0"/>
                        </a:spcAft>
                      </a:pPr>
                      <a:r>
                        <a:rPr lang="pt-BR" sz="1000" dirty="0">
                          <a:solidFill>
                            <a:schemeClr val="tx1">
                              <a:lumMod val="65000"/>
                              <a:lumOff val="35000"/>
                            </a:schemeClr>
                          </a:solidFill>
                          <a:latin typeface="Montserrat"/>
                          <a:ea typeface="Calibri"/>
                          <a:cs typeface="Times New Roman"/>
                        </a:rPr>
                        <a:t> - Garantir mais espaços aos transportes por aplicativos (Uber, </a:t>
                      </a:r>
                      <a:r>
                        <a:rPr lang="pt-BR" sz="1000" dirty="0" err="1">
                          <a:solidFill>
                            <a:schemeClr val="tx1">
                              <a:lumMod val="65000"/>
                              <a:lumOff val="35000"/>
                            </a:schemeClr>
                          </a:solidFill>
                          <a:latin typeface="Montserrat"/>
                          <a:ea typeface="Calibri"/>
                          <a:cs typeface="Times New Roman"/>
                        </a:rPr>
                        <a:t>Cabify</a:t>
                      </a:r>
                      <a:r>
                        <a:rPr lang="pt-BR" sz="1000" dirty="0">
                          <a:solidFill>
                            <a:schemeClr val="tx1">
                              <a:lumMod val="65000"/>
                              <a:lumOff val="35000"/>
                            </a:schemeClr>
                          </a:solidFill>
                          <a:latin typeface="Montserrat"/>
                          <a:ea typeface="Calibri"/>
                          <a:cs typeface="Times New Roman"/>
                        </a:rPr>
                        <a:t>. 99POP), no deslocamento diário;</a:t>
                      </a:r>
                    </a:p>
                    <a:p>
                      <a:pPr>
                        <a:lnSpc>
                          <a:spcPct val="115000"/>
                        </a:lnSpc>
                        <a:spcAft>
                          <a:spcPts val="0"/>
                        </a:spcAft>
                      </a:pPr>
                      <a:r>
                        <a:rPr lang="pt-BR" sz="1000" dirty="0">
                          <a:solidFill>
                            <a:schemeClr val="tx1">
                              <a:lumMod val="65000"/>
                              <a:lumOff val="35000"/>
                            </a:schemeClr>
                          </a:solidFill>
                          <a:latin typeface="Montserrat"/>
                          <a:ea typeface="Calibri"/>
                          <a:cs typeface="Times New Roman"/>
                        </a:rPr>
                        <a:t> - Criar incentivo a carona solidária pois, partilhar um carro reduziria o número de veículos nas vias do DF, o que implica também em menos espaço público para estacionamento, além de reduzir o número de acidentes;</a:t>
                      </a:r>
                    </a:p>
                  </a:txBody>
                  <a:tcPr marL="216000" marR="44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Retângulo 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720580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2594215292"/>
              </p:ext>
            </p:extLst>
          </p:nvPr>
        </p:nvGraphicFramePr>
        <p:xfrm>
          <a:off x="498103" y="1350963"/>
          <a:ext cx="8682410" cy="2728125"/>
        </p:xfrm>
        <a:graphic>
          <a:graphicData uri="http://schemas.openxmlformats.org/drawingml/2006/table">
            <a:tbl>
              <a:tblPr/>
              <a:tblGrid>
                <a:gridCol w="2626097">
                  <a:extLst>
                    <a:ext uri="{9D8B030D-6E8A-4147-A177-3AD203B41FA5}">
                      <a16:colId xmlns:a16="http://schemas.microsoft.com/office/drawing/2014/main" val="20000"/>
                    </a:ext>
                  </a:extLst>
                </a:gridCol>
                <a:gridCol w="1733550">
                  <a:extLst>
                    <a:ext uri="{9D8B030D-6E8A-4147-A177-3AD203B41FA5}">
                      <a16:colId xmlns:a16="http://schemas.microsoft.com/office/drawing/2014/main" val="20001"/>
                    </a:ext>
                  </a:extLst>
                </a:gridCol>
                <a:gridCol w="4322763">
                  <a:extLst>
                    <a:ext uri="{9D8B030D-6E8A-4147-A177-3AD203B41FA5}">
                      <a16:colId xmlns:a16="http://schemas.microsoft.com/office/drawing/2014/main" val="20002"/>
                    </a:ext>
                  </a:extLst>
                </a:gridCol>
              </a:tblGrid>
              <a:tr h="1257710">
                <a:tc rowSpan="2">
                  <a:txBody>
                    <a:bodyPr/>
                    <a:lstStyle/>
                    <a:p>
                      <a:pPr algn="ctr">
                        <a:lnSpc>
                          <a:spcPct val="115000"/>
                        </a:lnSpc>
                        <a:spcAft>
                          <a:spcPts val="0"/>
                        </a:spcAft>
                      </a:pPr>
                      <a:r>
                        <a:rPr lang="pt-BR" sz="1300" b="1" dirty="0">
                          <a:solidFill>
                            <a:schemeClr val="bg1"/>
                          </a:solidFill>
                          <a:latin typeface="Montserrat"/>
                          <a:ea typeface="Calibri"/>
                          <a:cs typeface="Times New Roman"/>
                        </a:rPr>
                        <a:t>Modernizando redes viárias com a redução do número de pontos de conflito</a:t>
                      </a:r>
                    </a:p>
                  </a:txBody>
                  <a:tcPr marL="144000" marR="4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BB6"/>
                    </a:solidFill>
                  </a:tcPr>
                </a:tc>
                <a:tc>
                  <a:txBody>
                    <a:bodyPr/>
                    <a:lstStyle/>
                    <a:p>
                      <a:pPr algn="ctr">
                        <a:lnSpc>
                          <a:spcPct val="115000"/>
                        </a:lnSpc>
                        <a:spcAft>
                          <a:spcPts val="0"/>
                        </a:spcAft>
                      </a:pPr>
                      <a:r>
                        <a:rPr lang="pt-BR" sz="1100" dirty="0">
                          <a:solidFill>
                            <a:schemeClr val="bg1"/>
                          </a:solidFill>
                          <a:latin typeface="Montserrat"/>
                          <a:ea typeface="Calibri"/>
                          <a:cs typeface="Times New Roman"/>
                        </a:rPr>
                        <a:t>Aguçar a atenção dos motoristas nas travessias das vias</a:t>
                      </a:r>
                    </a:p>
                  </a:txBody>
                  <a:tcPr marL="144000" marR="90878" marT="92093" marB="920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a:lnSpc>
                          <a:spcPct val="115000"/>
                        </a:lnSpc>
                        <a:spcAft>
                          <a:spcPts val="0"/>
                        </a:spcAft>
                      </a:pPr>
                      <a:r>
                        <a:rPr lang="pt-BR" sz="1100" dirty="0">
                          <a:solidFill>
                            <a:schemeClr val="tx1">
                              <a:lumMod val="65000"/>
                              <a:lumOff val="35000"/>
                            </a:schemeClr>
                          </a:solidFill>
                          <a:latin typeface="Montserrat"/>
                          <a:ea typeface="Calibri"/>
                          <a:cs typeface="Times New Roman"/>
                        </a:rPr>
                        <a:t>- Renovar a pintura no piso das vias (faixa de pedestres) e reforçar a educação no trânsito. </a:t>
                      </a:r>
                    </a:p>
                    <a:p>
                      <a:pPr>
                        <a:lnSpc>
                          <a:spcPct val="115000"/>
                        </a:lnSpc>
                        <a:spcAft>
                          <a:spcPts val="0"/>
                        </a:spcAft>
                      </a:pPr>
                      <a:r>
                        <a:rPr lang="pt-BR" sz="1100" dirty="0">
                          <a:solidFill>
                            <a:schemeClr val="tx1">
                              <a:lumMod val="65000"/>
                              <a:lumOff val="35000"/>
                            </a:schemeClr>
                          </a:solidFill>
                          <a:latin typeface="Montserrat"/>
                          <a:ea typeface="Calibri"/>
                          <a:cs typeface="Times New Roman"/>
                        </a:rPr>
                        <a:t>- Aumentar a distância de parada dos veículos nas faixas de pedestres.</a:t>
                      </a:r>
                    </a:p>
                  </a:txBody>
                  <a:tcPr marL="144000" marR="4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70415">
                <a:tc vMerge="1">
                  <a:txBody>
                    <a:bodyPr/>
                    <a:lstStyle/>
                    <a:p>
                      <a:endParaRPr lang="pt-BR"/>
                    </a:p>
                  </a:txBody>
                  <a:tcPr/>
                </a:tc>
                <a:tc>
                  <a:txBody>
                    <a:bodyPr/>
                    <a:lstStyle/>
                    <a:p>
                      <a:pPr algn="ctr">
                        <a:lnSpc>
                          <a:spcPct val="115000"/>
                        </a:lnSpc>
                        <a:spcAft>
                          <a:spcPts val="0"/>
                        </a:spcAft>
                      </a:pPr>
                      <a:r>
                        <a:rPr lang="pt-BR" sz="1100" dirty="0">
                          <a:solidFill>
                            <a:schemeClr val="bg1"/>
                          </a:solidFill>
                          <a:latin typeface="Montserrat"/>
                          <a:ea typeface="Calibri"/>
                          <a:cs typeface="Times New Roman"/>
                        </a:rPr>
                        <a:t>Melhorar a visibilidade das pessoas com a redução à exposição aos riscos</a:t>
                      </a:r>
                    </a:p>
                  </a:txBody>
                  <a:tcPr marL="144000" marR="90878" marT="92093" marB="920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81C0"/>
                    </a:solidFill>
                  </a:tcPr>
                </a:tc>
                <a:tc>
                  <a:txBody>
                    <a:bodyPr/>
                    <a:lstStyle/>
                    <a:p>
                      <a:pPr>
                        <a:lnSpc>
                          <a:spcPct val="115000"/>
                        </a:lnSpc>
                        <a:spcAft>
                          <a:spcPts val="0"/>
                        </a:spcAft>
                        <a:tabLst>
                          <a:tab pos="1389380" algn="l"/>
                        </a:tabLst>
                      </a:pPr>
                      <a:r>
                        <a:rPr lang="pt-BR" sz="1100" dirty="0">
                          <a:solidFill>
                            <a:schemeClr val="tx1">
                              <a:lumMod val="65000"/>
                              <a:lumOff val="35000"/>
                            </a:schemeClr>
                          </a:solidFill>
                          <a:latin typeface="Montserrat"/>
                          <a:ea typeface="Calibri"/>
                          <a:cs typeface="Times New Roman"/>
                        </a:rPr>
                        <a:t>- Criar um ambiente viário coerente. </a:t>
                      </a:r>
                    </a:p>
                    <a:p>
                      <a:pPr>
                        <a:lnSpc>
                          <a:spcPct val="115000"/>
                        </a:lnSpc>
                        <a:spcAft>
                          <a:spcPts val="0"/>
                        </a:spcAft>
                        <a:tabLst>
                          <a:tab pos="1389380" algn="l"/>
                        </a:tabLst>
                      </a:pPr>
                      <a:r>
                        <a:rPr lang="pt-BR" sz="1100" dirty="0">
                          <a:solidFill>
                            <a:schemeClr val="tx1">
                              <a:lumMod val="65000"/>
                              <a:lumOff val="35000"/>
                            </a:schemeClr>
                          </a:solidFill>
                          <a:latin typeface="Montserrat"/>
                          <a:ea typeface="Calibri"/>
                          <a:cs typeface="Times New Roman"/>
                        </a:rPr>
                        <a:t>- Conceber uma via legível para que as regras sejam compreensíveis e percebidas. </a:t>
                      </a:r>
                    </a:p>
                    <a:p>
                      <a:pPr>
                        <a:lnSpc>
                          <a:spcPct val="115000"/>
                        </a:lnSpc>
                        <a:spcAft>
                          <a:spcPts val="0"/>
                        </a:spcAft>
                        <a:tabLst>
                          <a:tab pos="1389380" algn="l"/>
                        </a:tabLst>
                      </a:pPr>
                      <a:r>
                        <a:rPr lang="pt-BR" sz="1100" dirty="0">
                          <a:solidFill>
                            <a:schemeClr val="tx1">
                              <a:lumMod val="65000"/>
                              <a:lumOff val="35000"/>
                            </a:schemeClr>
                          </a:solidFill>
                          <a:latin typeface="Montserrat"/>
                          <a:ea typeface="Calibri"/>
                          <a:cs typeface="Times New Roman"/>
                        </a:rPr>
                        <a:t>- Projetar vias compartilhadas, abertas à concepção de seus diferentes usuários.</a:t>
                      </a:r>
                    </a:p>
                  </a:txBody>
                  <a:tcPr marL="144000" marR="4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Retângulo 12"/>
          <p:cNvSpPr/>
          <p:nvPr/>
        </p:nvSpPr>
        <p:spPr>
          <a:xfrm>
            <a:off x="1273757" y="4179004"/>
            <a:ext cx="7906756" cy="354523"/>
          </a:xfrm>
          <a:prstGeom prst="rect">
            <a:avLst/>
          </a:prstGeom>
        </p:spPr>
        <p:txBody>
          <a:bodyPr wrap="square" lIns="107253" tIns="53627" rIns="107253" bIns="53627">
            <a:spAutoFit/>
          </a:bodyPr>
          <a:lstStyle/>
          <a:p>
            <a:pPr algn="r"/>
            <a:r>
              <a:rPr lang="pt-BR" sz="800" dirty="0">
                <a:solidFill>
                  <a:schemeClr val="tx1">
                    <a:lumMod val="65000"/>
                    <a:lumOff val="35000"/>
                  </a:schemeClr>
                </a:solidFill>
                <a:latin typeface="Montserrat"/>
              </a:rPr>
              <a:t>Fonte:  Aplicação da Moderação do Tráfego no Distrito Federal. </a:t>
            </a:r>
            <a:r>
              <a:rPr lang="pt-BR" sz="800" dirty="0" err="1">
                <a:solidFill>
                  <a:schemeClr val="tx1">
                    <a:lumMod val="65000"/>
                    <a:lumOff val="35000"/>
                  </a:schemeClr>
                </a:solidFill>
                <a:latin typeface="Montserrat"/>
              </a:rPr>
              <a:t>Codeplan</a:t>
            </a:r>
            <a:r>
              <a:rPr lang="pt-BR" sz="800" dirty="0">
                <a:solidFill>
                  <a:schemeClr val="tx1">
                    <a:lumMod val="65000"/>
                    <a:lumOff val="35000"/>
                  </a:schemeClr>
                </a:solidFill>
                <a:latin typeface="Montserrat"/>
              </a:rPr>
              <a:t>, 2018.</a:t>
            </a:r>
          </a:p>
          <a:p>
            <a:pPr algn="r"/>
            <a:r>
              <a:rPr lang="pt-BR" sz="800" dirty="0">
                <a:solidFill>
                  <a:schemeClr val="tx1">
                    <a:lumMod val="65000"/>
                    <a:lumOff val="35000"/>
                  </a:schemeClr>
                </a:solidFill>
                <a:latin typeface="Montserrat"/>
              </a:rPr>
              <a:t>Para mais informações a cerca do estudo acesse: www.codeplan.df.gov.br</a:t>
            </a:r>
          </a:p>
        </p:txBody>
      </p:sp>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sp>
        <p:nvSpPr>
          <p:cNvPr id="8" name="Retângulo 7"/>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27832286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meiaum.files.wordpress.com/2015/08/marcilio-mmfam-2sqs-210_c-e-i-15.jpg"/>
          <p:cNvPicPr>
            <a:picLocks noChangeAspect="1" noChangeArrowheads="1"/>
          </p:cNvPicPr>
          <p:nvPr/>
        </p:nvPicPr>
        <p:blipFill rotWithShape="1">
          <a:blip r:embed="rId3" cstate="print"/>
          <a:srcRect b="10053"/>
          <a:stretch/>
        </p:blipFill>
        <p:spPr bwMode="auto">
          <a:xfrm>
            <a:off x="0" y="0"/>
            <a:ext cx="9720264" cy="6300789"/>
          </a:xfrm>
          <a:prstGeom prst="rect">
            <a:avLst/>
          </a:prstGeom>
          <a:noFill/>
        </p:spPr>
      </p:pic>
      <p:sp>
        <p:nvSpPr>
          <p:cNvPr id="4" name="CaixaDeTexto 3"/>
          <p:cNvSpPr txBox="1"/>
          <p:nvPr/>
        </p:nvSpPr>
        <p:spPr>
          <a:xfrm>
            <a:off x="5075238" y="5815134"/>
            <a:ext cx="4105275" cy="21577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a:rPr>
              <a:t>Plano Piloto - Asa Sul</a:t>
            </a:r>
          </a:p>
        </p:txBody>
      </p:sp>
    </p:spTree>
    <p:extLst>
      <p:ext uri="{BB962C8B-B14F-4D97-AF65-F5344CB8AC3E}">
        <p14:creationId xmlns:p14="http://schemas.microsoft.com/office/powerpoint/2010/main" val="20954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Resultado de imagem para ciclomobilidade df"/>
          <p:cNvPicPr>
            <a:picLocks noChangeAspect="1" noChangeArrowheads="1"/>
          </p:cNvPicPr>
          <p:nvPr/>
        </p:nvPicPr>
        <p:blipFill>
          <a:blip r:embed="rId2" cstate="print"/>
          <a:srcRect r="5507"/>
          <a:stretch>
            <a:fillRect/>
          </a:stretch>
        </p:blipFill>
        <p:spPr bwMode="auto">
          <a:xfrm>
            <a:off x="0" y="1"/>
            <a:ext cx="9720263" cy="6300788"/>
          </a:xfrm>
          <a:prstGeom prst="rect">
            <a:avLst/>
          </a:prstGeom>
          <a:noFill/>
        </p:spPr>
      </p:pic>
      <p:sp>
        <p:nvSpPr>
          <p:cNvPr id="4" name="CaixaDeTexto 3"/>
          <p:cNvSpPr txBox="1"/>
          <p:nvPr/>
        </p:nvSpPr>
        <p:spPr>
          <a:xfrm>
            <a:off x="5075238" y="5692024"/>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a:rPr>
              <a:t>Fonte: Mobilize Brasil </a:t>
            </a:r>
          </a:p>
          <a:p>
            <a:pPr algn="r"/>
            <a:r>
              <a:rPr lang="pt-BR" sz="800" dirty="0">
                <a:solidFill>
                  <a:schemeClr val="bg1"/>
                </a:solidFill>
                <a:latin typeface="Montserrat"/>
              </a:rPr>
              <a:t> Local: Rodoviária do Plano Piloto</a:t>
            </a:r>
          </a:p>
        </p:txBody>
      </p:sp>
    </p:spTree>
    <p:extLst>
      <p:ext uri="{BB962C8B-B14F-4D97-AF65-F5344CB8AC3E}">
        <p14:creationId xmlns:p14="http://schemas.microsoft.com/office/powerpoint/2010/main" val="4084271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39751" y="1740378"/>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539750" y="1350963"/>
            <a:ext cx="8640763" cy="153888"/>
          </a:xfrm>
          <a:prstGeom prst="rect">
            <a:avLst/>
          </a:prstGeom>
        </p:spPr>
        <p:txBody>
          <a:bodyPr wrap="square" lIns="0" tIns="0" rIns="0" bIns="0" numCol="1" spcCol="340130">
            <a:spAutoFit/>
          </a:bodyPr>
          <a:lstStyle/>
          <a:p>
            <a:pPr indent="457200"/>
            <a:r>
              <a:rPr lang="pt-BR" sz="1000" b="1" dirty="0">
                <a:solidFill>
                  <a:schemeClr val="tx1">
                    <a:lumMod val="65000"/>
                    <a:lumOff val="35000"/>
                  </a:schemeClr>
                </a:solidFill>
                <a:latin typeface="Montserrat"/>
              </a:rPr>
              <a:t>Qualificar a Infraestrutura, segundo Jeff </a:t>
            </a:r>
            <a:r>
              <a:rPr lang="pt-BR" sz="1000" b="1" dirty="0" err="1">
                <a:solidFill>
                  <a:schemeClr val="tx1">
                    <a:lumMod val="65000"/>
                    <a:lumOff val="35000"/>
                  </a:schemeClr>
                </a:solidFill>
                <a:latin typeface="Montserrat"/>
              </a:rPr>
              <a:t>Speck</a:t>
            </a:r>
            <a:r>
              <a:rPr lang="pt-BR" sz="1000" b="1" dirty="0">
                <a:solidFill>
                  <a:schemeClr val="tx1">
                    <a:lumMod val="65000"/>
                    <a:lumOff val="35000"/>
                  </a:schemeClr>
                </a:solidFill>
                <a:latin typeface="Montserrat"/>
              </a:rPr>
              <a:t> em “Cidade </a:t>
            </a:r>
            <a:r>
              <a:rPr lang="pt-BR" sz="1000" b="1" dirty="0" err="1">
                <a:solidFill>
                  <a:schemeClr val="tx1">
                    <a:lumMod val="65000"/>
                    <a:lumOff val="35000"/>
                  </a:schemeClr>
                </a:solidFill>
                <a:latin typeface="Montserrat"/>
              </a:rPr>
              <a:t>Caminhável</a:t>
            </a:r>
            <a:r>
              <a:rPr lang="pt-BR" sz="1000" b="1" dirty="0">
                <a:solidFill>
                  <a:schemeClr val="tx1">
                    <a:lumMod val="65000"/>
                    <a:lumOff val="35000"/>
                  </a:schemeClr>
                </a:solidFill>
                <a:latin typeface="Montserrat"/>
              </a:rPr>
              <a:t>”</a:t>
            </a:r>
          </a:p>
        </p:txBody>
      </p:sp>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sp>
        <p:nvSpPr>
          <p:cNvPr id="6" name="Retângulo 5"/>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8" name="Retângulo 7"/>
          <p:cNvSpPr/>
          <p:nvPr/>
        </p:nvSpPr>
        <p:spPr>
          <a:xfrm>
            <a:off x="539750" y="3257550"/>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39750" y="4800600"/>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040313" y="3648075"/>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040313" y="4905375"/>
            <a:ext cx="4140200"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a:spLocks/>
          </p:cNvSpPr>
          <p:nvPr/>
        </p:nvSpPr>
        <p:spPr>
          <a:xfrm>
            <a:off x="539750" y="1793072"/>
            <a:ext cx="8640763" cy="4237841"/>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2" spcCol="422316">
            <a:spAutoFit/>
          </a:bodyPr>
          <a:lstStyle/>
          <a:p>
            <a:pPr lvl="0" indent="457200" algn="just">
              <a:spcBef>
                <a:spcPts val="600"/>
              </a:spcBef>
            </a:pPr>
            <a:r>
              <a:rPr lang="pt-BR" sz="950" b="1" dirty="0">
                <a:solidFill>
                  <a:schemeClr val="tx1">
                    <a:lumMod val="65000"/>
                    <a:lumOff val="35000"/>
                  </a:schemeClr>
                </a:solidFill>
                <a:latin typeface="Montserrat"/>
              </a:rPr>
              <a:t>Quadras grandes? Melhor não!</a:t>
            </a:r>
          </a:p>
          <a:p>
            <a:pPr indent="457200" algn="just">
              <a:spcBef>
                <a:spcPts val="600"/>
              </a:spcBef>
              <a:spcAft>
                <a:spcPts val="600"/>
              </a:spcAft>
            </a:pPr>
            <a:r>
              <a:rPr lang="pt-BR" sz="950" dirty="0">
                <a:solidFill>
                  <a:schemeClr val="tx1">
                    <a:lumMod val="65000"/>
                    <a:lumOff val="35000"/>
                  </a:schemeClr>
                </a:solidFill>
                <a:latin typeface="Montserrat"/>
              </a:rPr>
              <a:t>Um estudo realizado em 24 cidades dos Estados Unidos apontou uma </a:t>
            </a:r>
            <a:r>
              <a:rPr lang="pt-BR" sz="950" b="1" dirty="0">
                <a:solidFill>
                  <a:srgbClr val="006BB6"/>
                </a:solidFill>
                <a:latin typeface="Montserrat"/>
              </a:rPr>
              <a:t>relação explícita entre tamanho de quadras e acidente</a:t>
            </a:r>
            <a:r>
              <a:rPr lang="pt-BR" sz="950" dirty="0">
                <a:solidFill>
                  <a:schemeClr val="tx1">
                    <a:lumMod val="65000"/>
                    <a:lumOff val="35000"/>
                  </a:schemeClr>
                </a:solidFill>
                <a:latin typeface="Montserrat"/>
              </a:rPr>
              <a:t>. A duplicação do tamanho da quadra equivalia ao triplo de acidentes. </a:t>
            </a:r>
            <a:r>
              <a:rPr lang="pt-BR" sz="950" b="1" dirty="0">
                <a:solidFill>
                  <a:srgbClr val="006BB6"/>
                </a:solidFill>
                <a:latin typeface="Montserrat"/>
              </a:rPr>
              <a:t>Quadras grandes dificultam a caminhada quando não possuem passagens internas para pedestre</a:t>
            </a:r>
            <a:r>
              <a:rPr lang="pt-BR" sz="950" dirty="0">
                <a:solidFill>
                  <a:schemeClr val="tx1">
                    <a:lumMod val="65000"/>
                    <a:lumOff val="35000"/>
                  </a:schemeClr>
                </a:solidFill>
                <a:latin typeface="Montserrat"/>
              </a:rPr>
              <a:t>, pois diminuem as opções de trajetos. Além disso, menos quadras significam menos ruas e, por consequência, vias mais largas que proporcionam maiores velocidades e menos segurança. </a:t>
            </a:r>
          </a:p>
          <a:p>
            <a:pPr lvl="0" indent="457200" algn="just">
              <a:spcBef>
                <a:spcPts val="600"/>
              </a:spcBef>
            </a:pPr>
            <a:r>
              <a:rPr lang="pt-BR" sz="950" b="1" dirty="0">
                <a:solidFill>
                  <a:schemeClr val="tx1">
                    <a:lumMod val="65000"/>
                    <a:lumOff val="35000"/>
                  </a:schemeClr>
                </a:solidFill>
                <a:latin typeface="Montserrat"/>
              </a:rPr>
              <a:t>Ruas largas? Quanto menor melhor!</a:t>
            </a:r>
          </a:p>
          <a:p>
            <a:pPr indent="457200" algn="just">
              <a:spcBef>
                <a:spcPts val="600"/>
              </a:spcBef>
              <a:spcAft>
                <a:spcPts val="600"/>
              </a:spcAft>
            </a:pPr>
            <a:r>
              <a:rPr lang="pt-BR" sz="950" b="1" dirty="0">
                <a:solidFill>
                  <a:srgbClr val="006BB6"/>
                </a:solidFill>
                <a:latin typeface="Montserrat"/>
              </a:rPr>
              <a:t>Ruas largas proporcionam maiores velocidades</a:t>
            </a:r>
            <a:r>
              <a:rPr lang="pt-BR" sz="950" dirty="0">
                <a:solidFill>
                  <a:schemeClr val="tx1">
                    <a:lumMod val="65000"/>
                    <a:lumOff val="35000"/>
                  </a:schemeClr>
                </a:solidFill>
                <a:latin typeface="Montserrat"/>
              </a:rPr>
              <a:t>. Muitas vezes, as ruas são desenhadas para atingir uma velocidade maior que a permitida e indicada para o contexto urbano em que se encontram. O argumento utilizado para esse fenômeno é o da segurança. O que é um contrassenso, uma vez que o desenho da via passa a convidar motoristas a desenvolverem </a:t>
            </a:r>
            <a:r>
              <a:rPr lang="pt-BR" sz="950" b="1" dirty="0">
                <a:solidFill>
                  <a:srgbClr val="006BB6"/>
                </a:solidFill>
                <a:latin typeface="Montserrat"/>
              </a:rPr>
              <a:t>maiores velocidades colocando em risco os pedestres e ciclistas presentes</a:t>
            </a:r>
            <a:r>
              <a:rPr lang="pt-BR" sz="950" dirty="0">
                <a:solidFill>
                  <a:schemeClr val="tx1">
                    <a:lumMod val="65000"/>
                    <a:lumOff val="35000"/>
                  </a:schemeClr>
                </a:solidFill>
                <a:latin typeface="Montserrat"/>
              </a:rPr>
              <a:t>. </a:t>
            </a:r>
          </a:p>
          <a:p>
            <a:pPr lvl="0" indent="457200" algn="just">
              <a:spcBef>
                <a:spcPts val="600"/>
              </a:spcBef>
            </a:pPr>
            <a:r>
              <a:rPr lang="pt-BR" sz="950" b="1" dirty="0">
                <a:solidFill>
                  <a:schemeClr val="tx1">
                    <a:lumMod val="65000"/>
                    <a:lumOff val="35000"/>
                  </a:schemeClr>
                </a:solidFill>
                <a:latin typeface="Montserrat"/>
              </a:rPr>
              <a:t>Nem sempre precisamos sinalizar e segregar </a:t>
            </a:r>
          </a:p>
          <a:p>
            <a:pPr indent="457200" algn="just">
              <a:spcBef>
                <a:spcPts val="600"/>
              </a:spcBef>
            </a:pPr>
            <a:r>
              <a:rPr lang="pt-BR" sz="950" dirty="0">
                <a:solidFill>
                  <a:schemeClr val="tx1">
                    <a:lumMod val="65000"/>
                    <a:lumOff val="35000"/>
                  </a:schemeClr>
                </a:solidFill>
                <a:latin typeface="Montserrat"/>
              </a:rPr>
              <a:t>Ruas que parecem seguras nem sempre são as mais seguras. </a:t>
            </a:r>
            <a:r>
              <a:rPr lang="pt-BR" sz="950" b="1" dirty="0">
                <a:solidFill>
                  <a:srgbClr val="006BB6"/>
                </a:solidFill>
                <a:latin typeface="Montserrat"/>
              </a:rPr>
              <a:t>Ruas</a:t>
            </a:r>
            <a:r>
              <a:rPr lang="pt-BR" sz="950" dirty="0">
                <a:solidFill>
                  <a:srgbClr val="006BB6"/>
                </a:solidFill>
                <a:latin typeface="Montserrat"/>
              </a:rPr>
              <a:t> </a:t>
            </a:r>
            <a:r>
              <a:rPr lang="pt-BR" sz="950" dirty="0">
                <a:solidFill>
                  <a:schemeClr val="tx1">
                    <a:lumMod val="65000"/>
                    <a:lumOff val="35000"/>
                  </a:schemeClr>
                </a:solidFill>
                <a:latin typeface="Montserrat"/>
              </a:rPr>
              <a:t>“nuas”, </a:t>
            </a:r>
            <a:r>
              <a:rPr lang="pt-BR" sz="950" b="1" dirty="0">
                <a:solidFill>
                  <a:srgbClr val="006BB6"/>
                </a:solidFill>
                <a:latin typeface="Montserrat"/>
              </a:rPr>
              <a:t>totalmente sem sinalização, promovem maior segurança</a:t>
            </a:r>
            <a:r>
              <a:rPr lang="pt-BR" sz="950" dirty="0">
                <a:solidFill>
                  <a:schemeClr val="tx1">
                    <a:lumMod val="65000"/>
                    <a:lumOff val="35000"/>
                  </a:schemeClr>
                </a:solidFill>
                <a:latin typeface="Montserrat"/>
              </a:rPr>
              <a:t> uma vez que o motorista passa a ter uma direção mais defensiva.  </a:t>
            </a:r>
            <a:r>
              <a:rPr lang="pt-BR" sz="950" dirty="0" err="1">
                <a:solidFill>
                  <a:schemeClr val="tx1">
                    <a:lumMod val="65000"/>
                    <a:lumOff val="35000"/>
                  </a:schemeClr>
                </a:solidFill>
                <a:latin typeface="Montserrat"/>
              </a:rPr>
              <a:t>Wiltshire</a:t>
            </a:r>
            <a:r>
              <a:rPr lang="pt-BR" sz="950" dirty="0">
                <a:solidFill>
                  <a:schemeClr val="tx1">
                    <a:lumMod val="65000"/>
                    <a:lumOff val="35000"/>
                  </a:schemeClr>
                </a:solidFill>
                <a:latin typeface="Montserrat"/>
              </a:rPr>
              <a:t>, na Inglaterra, retirou a faixa divisória central de uma rua estreita e constatou uma queda de 35% no número de colisões frontais. Uma extensão desse conceito é a </a:t>
            </a:r>
            <a:r>
              <a:rPr lang="pt-BR" sz="950" b="1" dirty="0">
                <a:solidFill>
                  <a:srgbClr val="006BB6"/>
                </a:solidFill>
                <a:latin typeface="Montserrat"/>
              </a:rPr>
              <a:t>rua compartilhada, onde não há segregação física entre os modos, ou seja, sem meio-fio.</a:t>
            </a:r>
            <a:r>
              <a:rPr lang="pt-BR" sz="950" dirty="0">
                <a:solidFill>
                  <a:schemeClr val="tx1">
                    <a:lumMod val="65000"/>
                    <a:lumOff val="35000"/>
                  </a:schemeClr>
                </a:solidFill>
                <a:latin typeface="Montserrat"/>
              </a:rPr>
              <a:t> A ambiguidade do espaço força os modos motorizados a zelarem mais pelos pedestres e ciclistas.  </a:t>
            </a:r>
          </a:p>
          <a:p>
            <a:pPr algn="just">
              <a:spcBef>
                <a:spcPts val="600"/>
              </a:spcBef>
            </a:pPr>
            <a:r>
              <a:rPr lang="pt-BR" sz="950" dirty="0">
                <a:solidFill>
                  <a:schemeClr val="tx1">
                    <a:lumMod val="65000"/>
                    <a:lumOff val="35000"/>
                  </a:schemeClr>
                </a:solidFill>
                <a:latin typeface="Montserrat"/>
              </a:rPr>
              <a:t>Faixas de conversão, retornos e entradas para menores velocidades</a:t>
            </a:r>
          </a:p>
          <a:p>
            <a:pPr indent="457200" algn="just">
              <a:spcBef>
                <a:spcPts val="600"/>
              </a:spcBef>
              <a:spcAft>
                <a:spcPts val="600"/>
              </a:spcAft>
            </a:pPr>
            <a:r>
              <a:rPr lang="pt-BR" sz="950" dirty="0">
                <a:solidFill>
                  <a:schemeClr val="tx1">
                    <a:lumMod val="65000"/>
                    <a:lumOff val="35000"/>
                  </a:schemeClr>
                </a:solidFill>
                <a:latin typeface="Montserrat"/>
              </a:rPr>
              <a:t>Um desenho que proporciona maior velocidade, incita um aumento de velocidade. </a:t>
            </a:r>
            <a:r>
              <a:rPr lang="pt-BR" sz="950" b="1" dirty="0">
                <a:solidFill>
                  <a:srgbClr val="006BB6"/>
                </a:solidFill>
                <a:latin typeface="Montserrat"/>
              </a:rPr>
              <a:t>Fazer uso de faixas de conversão curtas, retornos e entradas com um ângulo mais fechado obrigam os motoristas a diminuir a velocidade</a:t>
            </a:r>
            <a:r>
              <a:rPr lang="pt-BR" sz="950" b="1" dirty="0">
                <a:solidFill>
                  <a:srgbClr val="989B15"/>
                </a:solidFill>
                <a:latin typeface="Montserrat"/>
              </a:rPr>
              <a:t> </a:t>
            </a:r>
            <a:r>
              <a:rPr lang="pt-BR" sz="950" dirty="0">
                <a:solidFill>
                  <a:schemeClr val="tx1">
                    <a:lumMod val="65000"/>
                    <a:lumOff val="35000"/>
                  </a:schemeClr>
                </a:solidFill>
                <a:latin typeface="Montserrat"/>
              </a:rPr>
              <a:t>na hora da manobra. Na entrada de uma quadra, por exemplo, se o ângulo for fechado, o motorista tem mais tempo para perceber um pedestre fazendo a travessia. </a:t>
            </a:r>
          </a:p>
          <a:p>
            <a:pPr lvl="0" indent="457200" algn="just">
              <a:spcBef>
                <a:spcPts val="600"/>
              </a:spcBef>
            </a:pPr>
            <a:r>
              <a:rPr lang="pt-BR" sz="950" b="1" dirty="0">
                <a:solidFill>
                  <a:schemeClr val="tx1">
                    <a:lumMod val="65000"/>
                    <a:lumOff val="35000"/>
                  </a:schemeClr>
                </a:solidFill>
                <a:latin typeface="Montserrat"/>
              </a:rPr>
              <a:t>Calçadas devem ser protegidas</a:t>
            </a:r>
          </a:p>
          <a:p>
            <a:pPr indent="457200" algn="just">
              <a:spcBef>
                <a:spcPts val="600"/>
              </a:spcBef>
              <a:spcAft>
                <a:spcPts val="600"/>
              </a:spcAft>
            </a:pPr>
            <a:r>
              <a:rPr lang="pt-BR" sz="950" dirty="0">
                <a:solidFill>
                  <a:schemeClr val="tx1">
                    <a:lumMod val="65000"/>
                    <a:lumOff val="35000"/>
                  </a:schemeClr>
                </a:solidFill>
                <a:latin typeface="Montserrat"/>
              </a:rPr>
              <a:t>Fileiras de árvores, mobiliários urbanos e estacionamentos paralelos ao meio-fio são </a:t>
            </a:r>
            <a:r>
              <a:rPr lang="pt-BR" sz="950" b="1" dirty="0">
                <a:solidFill>
                  <a:srgbClr val="006BB6"/>
                </a:solidFill>
                <a:latin typeface="Montserrat"/>
              </a:rPr>
              <a:t>barreiras físicas que proporcionam proteção às calçadas com relação ao tráfego de veículo</a:t>
            </a:r>
            <a:r>
              <a:rPr lang="pt-BR" sz="950" b="1" dirty="0">
                <a:solidFill>
                  <a:srgbClr val="989B15"/>
                </a:solidFill>
                <a:latin typeface="Montserrat"/>
              </a:rPr>
              <a:t>s</a:t>
            </a:r>
            <a:r>
              <a:rPr lang="pt-BR" sz="950" dirty="0">
                <a:solidFill>
                  <a:schemeClr val="tx1">
                    <a:lumMod val="65000"/>
                    <a:lumOff val="35000"/>
                  </a:schemeClr>
                </a:solidFill>
                <a:latin typeface="Montserrat"/>
              </a:rPr>
              <a:t>. Os estacionamentos,  auxiliam também na diminuição de velocidade pois os motoristas ficam preocupados com os carros que podem entrar na via. </a:t>
            </a:r>
          </a:p>
          <a:p>
            <a:pPr indent="457200" algn="just">
              <a:spcBef>
                <a:spcPts val="600"/>
              </a:spcBef>
            </a:pPr>
            <a:r>
              <a:rPr lang="pt-BR" sz="950" b="1" dirty="0">
                <a:solidFill>
                  <a:schemeClr val="tx1">
                    <a:lumMod val="65000"/>
                    <a:lumOff val="35000"/>
                  </a:schemeClr>
                </a:solidFill>
                <a:latin typeface="Montserrat"/>
              </a:rPr>
              <a:t>Semáforo apenas onde é necessário </a:t>
            </a:r>
          </a:p>
          <a:p>
            <a:pPr lvl="0" indent="457200" algn="just">
              <a:spcBef>
                <a:spcPts val="600"/>
              </a:spcBef>
            </a:pPr>
            <a:r>
              <a:rPr lang="pt-BR" sz="950" dirty="0">
                <a:solidFill>
                  <a:schemeClr val="tx1">
                    <a:lumMod val="65000"/>
                    <a:lumOff val="35000"/>
                  </a:schemeClr>
                </a:solidFill>
                <a:latin typeface="Montserrat"/>
              </a:rPr>
              <a:t>Semáforos, com ou sem botoeira, apenas devem ser utilizados onde realmente são necessários, onde há grande fluxo de veículos e alta velocidade. De outra forma o pedestre pode vir a atravessar fora de sua prioridade sendo exposto ao perigo. </a:t>
            </a:r>
          </a:p>
          <a:p>
            <a:pPr indent="457200" algn="just">
              <a:spcBef>
                <a:spcPts val="600"/>
              </a:spcBef>
            </a:pPr>
            <a:r>
              <a:rPr lang="pt-BR" sz="1000" dirty="0">
                <a:solidFill>
                  <a:schemeClr val="tx1">
                    <a:lumMod val="65000"/>
                    <a:lumOff val="35000"/>
                  </a:schemeClr>
                </a:solidFill>
                <a:latin typeface="Montserrat"/>
              </a:rPr>
              <a:t> </a:t>
            </a:r>
            <a:r>
              <a:rPr lang="pt-BR" sz="1000" dirty="0">
                <a:solidFill>
                  <a:schemeClr val="bg1"/>
                </a:solidFill>
                <a:latin typeface="Montserrat"/>
              </a:rPr>
              <a:t>compartilhada</a:t>
            </a:r>
          </a:p>
        </p:txBody>
      </p:sp>
    </p:spTree>
    <p:extLst>
      <p:ext uri="{BB962C8B-B14F-4D97-AF65-F5344CB8AC3E}">
        <p14:creationId xmlns:p14="http://schemas.microsoft.com/office/powerpoint/2010/main" val="25941944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t>3.3 Aumento a segurança das ruas e dos espaços públicos</a:t>
            </a:r>
          </a:p>
        </p:txBody>
      </p:sp>
      <p:sp>
        <p:nvSpPr>
          <p:cNvPr id="3" name="Retângulo 2"/>
          <p:cNvSpPr/>
          <p:nvPr/>
        </p:nvSpPr>
        <p:spPr>
          <a:xfrm>
            <a:off x="6717519" y="5349836"/>
            <a:ext cx="2462994" cy="338554"/>
          </a:xfrm>
          <a:prstGeom prst="rect">
            <a:avLst/>
          </a:prstGeom>
        </p:spPr>
        <p:txBody>
          <a:bodyPr wrap="square">
            <a:spAutoFit/>
          </a:bodyPr>
          <a:lstStyle/>
          <a:p>
            <a:pPr algn="r">
              <a:spcBef>
                <a:spcPts val="600"/>
              </a:spcBef>
            </a:pPr>
            <a:r>
              <a:rPr lang="pt-BR" sz="800" dirty="0">
                <a:solidFill>
                  <a:schemeClr val="tx1">
                    <a:lumMod val="65000"/>
                    <a:lumOff val="35000"/>
                  </a:schemeClr>
                </a:solidFill>
                <a:latin typeface="Montserrat"/>
              </a:rPr>
              <a:t>Fonte: ITDP Brasil (2017) - Guia de Planejamento </a:t>
            </a:r>
            <a:r>
              <a:rPr lang="pt-BR" sz="800" dirty="0" err="1">
                <a:solidFill>
                  <a:schemeClr val="tx1">
                    <a:lumMod val="65000"/>
                    <a:lumOff val="35000"/>
                  </a:schemeClr>
                </a:solidFill>
                <a:latin typeface="Montserrat"/>
              </a:rPr>
              <a:t>Cicloinclusivo</a:t>
            </a:r>
            <a:endParaRPr lang="pt-BR" sz="800" dirty="0">
              <a:solidFill>
                <a:schemeClr val="tx1">
                  <a:lumMod val="65000"/>
                  <a:lumOff val="35000"/>
                </a:schemeClr>
              </a:solidFill>
              <a:latin typeface="Montserrat"/>
            </a:endParaRPr>
          </a:p>
        </p:txBody>
      </p:sp>
      <p:sp>
        <p:nvSpPr>
          <p:cNvPr id="7" name="Retângulo 6"/>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
        <p:nvSpPr>
          <p:cNvPr id="8" name="Retângulo 7"/>
          <p:cNvSpPr/>
          <p:nvPr/>
        </p:nvSpPr>
        <p:spPr>
          <a:xfrm>
            <a:off x="539749" y="1331913"/>
            <a:ext cx="5241925"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39749" y="2760663"/>
            <a:ext cx="5241925"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39749" y="4065588"/>
            <a:ext cx="5241925"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9749" y="5189538"/>
            <a:ext cx="5241925"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886450" y="1350963"/>
            <a:ext cx="3294063" cy="2381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5886450" y="1589088"/>
            <a:ext cx="3294063" cy="3764447"/>
          </a:xfrm>
          <a:prstGeom prst="rect">
            <a:avLst/>
          </a:prstGeom>
          <a:solidFill>
            <a:srgbClr val="2781C0"/>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indent="457200" algn="just">
              <a:spcBef>
                <a:spcPts val="600"/>
              </a:spcBef>
            </a:pPr>
            <a:r>
              <a:rPr lang="pt-BR" sz="900" b="1" dirty="0">
                <a:solidFill>
                  <a:srgbClr val="FFEC01"/>
                </a:solidFill>
                <a:latin typeface="Montserrat"/>
              </a:rPr>
              <a:t>Evitar colisões em interseções</a:t>
            </a:r>
          </a:p>
          <a:p>
            <a:pPr lvl="0" indent="457200" algn="just">
              <a:spcBef>
                <a:spcPts val="600"/>
              </a:spcBef>
              <a:spcAft>
                <a:spcPts val="600"/>
              </a:spcAft>
            </a:pPr>
            <a:r>
              <a:rPr lang="pt-BR" sz="900" dirty="0">
                <a:solidFill>
                  <a:schemeClr val="bg1"/>
                </a:solidFill>
                <a:latin typeface="Montserrat"/>
              </a:rPr>
              <a:t>Minimiza-se o número de cruzamentos realizados pelos ciclistas, ponderando o volume de tráfego e a velocidade dos veículos motorizados no cruzamento. Reduz-se a diferença de velocidade entre o tráfego de ciclistas e de veículos motorizados.</a:t>
            </a:r>
          </a:p>
          <a:p>
            <a:pPr indent="457200" algn="just">
              <a:spcBef>
                <a:spcPts val="600"/>
              </a:spcBef>
            </a:pPr>
            <a:r>
              <a:rPr lang="pt-BR" sz="900" b="1" dirty="0">
                <a:solidFill>
                  <a:srgbClr val="FFEC01"/>
                </a:solidFill>
                <a:latin typeface="Montserrat"/>
              </a:rPr>
              <a:t>Separar tipos de veículos</a:t>
            </a:r>
          </a:p>
          <a:p>
            <a:pPr indent="457200" algn="just">
              <a:spcBef>
                <a:spcPts val="600"/>
              </a:spcBef>
              <a:spcAft>
                <a:spcPts val="600"/>
              </a:spcAft>
            </a:pPr>
            <a:r>
              <a:rPr lang="pt-BR" sz="900" dirty="0">
                <a:solidFill>
                  <a:schemeClr val="bg1"/>
                </a:solidFill>
                <a:latin typeface="Montserrat"/>
              </a:rPr>
              <a:t>Em caso de grandes diferenças de velocidade, separa-se os ciclistas dos veículos motorizados.</a:t>
            </a:r>
          </a:p>
          <a:p>
            <a:pPr lvl="0" indent="457200">
              <a:spcBef>
                <a:spcPts val="600"/>
              </a:spcBef>
            </a:pPr>
            <a:r>
              <a:rPr lang="pt-BR" sz="900" b="1" dirty="0">
                <a:solidFill>
                  <a:srgbClr val="FFEC01"/>
                </a:solidFill>
                <a:latin typeface="Montserrat"/>
              </a:rPr>
              <a:t>Reduzir a velocidade em pontos </a:t>
            </a:r>
            <a:r>
              <a:rPr lang="pt-BR" sz="900" b="1" dirty="0" err="1">
                <a:solidFill>
                  <a:srgbClr val="FFEC01"/>
                </a:solidFill>
                <a:latin typeface="Montserrat"/>
              </a:rPr>
              <a:t>conflitivos</a:t>
            </a:r>
            <a:endParaRPr lang="pt-BR" sz="900" b="1" dirty="0">
              <a:solidFill>
                <a:srgbClr val="FFEC01"/>
              </a:solidFill>
              <a:latin typeface="Montserrat"/>
            </a:endParaRPr>
          </a:p>
          <a:p>
            <a:pPr lvl="0" indent="457200" algn="just">
              <a:spcBef>
                <a:spcPts val="600"/>
              </a:spcBef>
              <a:spcAft>
                <a:spcPts val="600"/>
              </a:spcAft>
            </a:pPr>
            <a:r>
              <a:rPr lang="pt-BR" sz="900" dirty="0">
                <a:solidFill>
                  <a:schemeClr val="bg1"/>
                </a:solidFill>
                <a:latin typeface="Montserrat"/>
              </a:rPr>
              <a:t>Reduz-se a diferença de velocidade onde ciclistas cruzam com veículos motorizados.</a:t>
            </a:r>
          </a:p>
          <a:p>
            <a:pPr indent="457200">
              <a:spcBef>
                <a:spcPts val="600"/>
              </a:spcBef>
            </a:pPr>
            <a:r>
              <a:rPr lang="pt-BR" sz="900" b="1" dirty="0">
                <a:solidFill>
                  <a:srgbClr val="FFEC01"/>
                </a:solidFill>
                <a:latin typeface="Montserrat"/>
              </a:rPr>
              <a:t>A hierarquia viária deve ser reconhecível</a:t>
            </a:r>
          </a:p>
          <a:p>
            <a:pPr indent="457200" algn="just">
              <a:spcBef>
                <a:spcPts val="600"/>
              </a:spcBef>
              <a:spcAft>
                <a:spcPts val="600"/>
              </a:spcAft>
            </a:pPr>
            <a:r>
              <a:rPr lang="pt-BR" sz="900" spc="-90" dirty="0">
                <a:solidFill>
                  <a:schemeClr val="bg1"/>
                </a:solidFill>
                <a:latin typeface="Montserrat"/>
              </a:rPr>
              <a:t>Não se deve usar soluções de um </a:t>
            </a:r>
            <a:r>
              <a:rPr lang="pt-BR" sz="900" dirty="0">
                <a:solidFill>
                  <a:schemeClr val="bg1"/>
                </a:solidFill>
                <a:latin typeface="Montserrat"/>
              </a:rPr>
              <a:t>determinado tipo de via em outros  tipos viários</a:t>
            </a:r>
            <a:r>
              <a:rPr lang="pt-BR" sz="900" dirty="0">
                <a:solidFill>
                  <a:schemeClr val="tx1">
                    <a:lumMod val="65000"/>
                    <a:lumOff val="35000"/>
                  </a:schemeClr>
                </a:solidFill>
                <a:latin typeface="Montserrat"/>
              </a:rPr>
              <a:t>.</a:t>
            </a:r>
          </a:p>
        </p:txBody>
      </p:sp>
      <p:sp>
        <p:nvSpPr>
          <p:cNvPr id="14" name="Retângulo 13"/>
          <p:cNvSpPr/>
          <p:nvPr/>
        </p:nvSpPr>
        <p:spPr>
          <a:xfrm>
            <a:off x="6314094" y="1341438"/>
            <a:ext cx="2518638" cy="246221"/>
          </a:xfrm>
          <a:prstGeom prst="rect">
            <a:avLst/>
          </a:prstGeom>
        </p:spPr>
        <p:txBody>
          <a:bodyPr wrap="none">
            <a:spAutoFit/>
          </a:bodyPr>
          <a:lstStyle/>
          <a:p>
            <a:pPr algn="ctr">
              <a:spcBef>
                <a:spcPts val="600"/>
              </a:spcBef>
            </a:pPr>
            <a:r>
              <a:rPr lang="pt-BR" sz="1000" b="1" dirty="0">
                <a:solidFill>
                  <a:schemeClr val="tx1">
                    <a:lumMod val="65000"/>
                    <a:lumOff val="35000"/>
                  </a:schemeClr>
                </a:solidFill>
                <a:latin typeface="Montserrat"/>
              </a:rPr>
              <a:t>Diretrizes de Segurança </a:t>
            </a:r>
            <a:r>
              <a:rPr lang="pt-BR" sz="1000" b="1" dirty="0" err="1">
                <a:solidFill>
                  <a:schemeClr val="tx1">
                    <a:lumMod val="65000"/>
                    <a:lumOff val="35000"/>
                  </a:schemeClr>
                </a:solidFill>
                <a:latin typeface="Montserrat"/>
              </a:rPr>
              <a:t>Cicloviária</a:t>
            </a:r>
            <a:endParaRPr lang="pt-BR" sz="1000" b="1" dirty="0">
              <a:solidFill>
                <a:schemeClr val="tx1">
                  <a:lumMod val="65000"/>
                  <a:lumOff val="35000"/>
                </a:schemeClr>
              </a:solidFill>
              <a:latin typeface="Montserrat"/>
            </a:endParaRPr>
          </a:p>
        </p:txBody>
      </p:sp>
      <p:sp>
        <p:nvSpPr>
          <p:cNvPr id="5" name="Retângulo 4"/>
          <p:cNvSpPr>
            <a:spLocks/>
          </p:cNvSpPr>
          <p:nvPr/>
        </p:nvSpPr>
        <p:spPr>
          <a:xfrm>
            <a:off x="539750" y="1353135"/>
            <a:ext cx="5249075" cy="477053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422316">
            <a:spAutoFit/>
          </a:bodyPr>
          <a:lstStyle/>
          <a:p>
            <a:pPr lvl="0" indent="457200" algn="just">
              <a:spcBef>
                <a:spcPts val="600"/>
              </a:spcBef>
            </a:pPr>
            <a:r>
              <a:rPr lang="pt-BR" sz="1000" b="1" dirty="0">
                <a:solidFill>
                  <a:schemeClr val="tx1">
                    <a:lumMod val="65000"/>
                    <a:lumOff val="35000"/>
                  </a:schemeClr>
                </a:solidFill>
                <a:latin typeface="Montserrat"/>
              </a:rPr>
              <a:t>Faixas de pedestres são necessárias</a:t>
            </a:r>
          </a:p>
          <a:p>
            <a:pPr indent="457200" algn="just">
              <a:spcBef>
                <a:spcPts val="600"/>
              </a:spcBef>
              <a:spcAft>
                <a:spcPts val="600"/>
              </a:spcAft>
            </a:pPr>
            <a:r>
              <a:rPr lang="pt-BR" sz="1000" dirty="0">
                <a:solidFill>
                  <a:schemeClr val="tx1">
                    <a:lumMod val="65000"/>
                    <a:lumOff val="35000"/>
                  </a:schemeClr>
                </a:solidFill>
                <a:latin typeface="Montserrat"/>
              </a:rPr>
              <a:t>O Código de Trânsito Brasileiro determina que a travessia seja feita pela faixa se essa estiver a uma distância de até 50 metros. Só que poucos são os locais onde a distância entre faixas é razoável. Normalmente também não são locadas no percurso de quem caminha. Assim, acostumado com a falta da estrutura, o pedestre muitas vezes não a utiliza. Deste modo, é necessária a implantação de mais faixas de pedestres e em locais que respeitem o caminho natural do pedestre. </a:t>
            </a:r>
          </a:p>
          <a:p>
            <a:pPr indent="457200" algn="just">
              <a:spcBef>
                <a:spcPts val="600"/>
              </a:spcBef>
            </a:pPr>
            <a:r>
              <a:rPr lang="pt-BR" sz="1000" b="1" dirty="0">
                <a:solidFill>
                  <a:schemeClr val="tx1">
                    <a:lumMod val="65000"/>
                    <a:lumOff val="35000"/>
                  </a:schemeClr>
                </a:solidFill>
                <a:latin typeface="Montserrat"/>
              </a:rPr>
              <a:t>Travessia fora de nível só em ultimo caso </a:t>
            </a:r>
          </a:p>
          <a:p>
            <a:pPr indent="457200" algn="just">
              <a:spcBef>
                <a:spcPts val="600"/>
              </a:spcBef>
              <a:spcAft>
                <a:spcPts val="600"/>
              </a:spcAft>
            </a:pPr>
            <a:r>
              <a:rPr lang="pt-BR" sz="1000" dirty="0">
                <a:solidFill>
                  <a:schemeClr val="tx1">
                    <a:lumMod val="65000"/>
                    <a:lumOff val="35000"/>
                  </a:schemeClr>
                </a:solidFill>
                <a:latin typeface="Montserrat"/>
              </a:rPr>
              <a:t>Travessias fora de nível só devem ser utilizadas como último recurso. Quando utilizadas, estas precisam ser confortáveis e seguras. A presença de uma passagem em desnível transmite ao motorista a </a:t>
            </a:r>
            <a:r>
              <a:rPr lang="pt-BR" sz="1000" dirty="0" err="1">
                <a:solidFill>
                  <a:schemeClr val="tx1">
                    <a:lumMod val="65000"/>
                    <a:lumOff val="35000"/>
                  </a:schemeClr>
                </a:solidFill>
                <a:latin typeface="Montserrat"/>
              </a:rPr>
              <a:t>idéia</a:t>
            </a:r>
            <a:r>
              <a:rPr lang="pt-BR" sz="1000" dirty="0">
                <a:solidFill>
                  <a:schemeClr val="tx1">
                    <a:lumMod val="65000"/>
                    <a:lumOff val="35000"/>
                  </a:schemeClr>
                </a:solidFill>
                <a:latin typeface="Montserrat"/>
              </a:rPr>
              <a:t> de que não haverá pessoas cruzando a via, o que aumenta o risco de atropelamentos caso alguém não a utilize. Se a passagem não for ser utilizada é preferível utilizar outras medidas que permitam a travessia segura em nível de pedestres e ciclistas. (ABRASPE, 2001)</a:t>
            </a:r>
          </a:p>
          <a:p>
            <a:pPr indent="457200" algn="just">
              <a:spcBef>
                <a:spcPts val="600"/>
              </a:spcBef>
            </a:pPr>
            <a:r>
              <a:rPr lang="pt-BR" sz="1000" b="1" dirty="0">
                <a:solidFill>
                  <a:schemeClr val="tx1">
                    <a:lumMod val="65000"/>
                    <a:lumOff val="35000"/>
                  </a:schemeClr>
                </a:solidFill>
                <a:latin typeface="Montserrat"/>
              </a:rPr>
              <a:t>Cruzamento com espaço para todos </a:t>
            </a:r>
          </a:p>
          <a:p>
            <a:pPr indent="457200" algn="just">
              <a:spcBef>
                <a:spcPts val="600"/>
              </a:spcBef>
              <a:spcAft>
                <a:spcPts val="600"/>
              </a:spcAft>
            </a:pPr>
            <a:r>
              <a:rPr lang="pt-BR" sz="1000" dirty="0">
                <a:solidFill>
                  <a:schemeClr val="tx1">
                    <a:lumMod val="65000"/>
                    <a:lumOff val="35000"/>
                  </a:schemeClr>
                </a:solidFill>
                <a:latin typeface="Montserrat"/>
              </a:rPr>
              <a:t>Cruzamentos, quando </a:t>
            </a:r>
            <a:r>
              <a:rPr lang="pt-BR" sz="1000" dirty="0" err="1">
                <a:solidFill>
                  <a:schemeClr val="tx1">
                    <a:lumMod val="65000"/>
                    <a:lumOff val="35000"/>
                  </a:schemeClr>
                </a:solidFill>
                <a:latin typeface="Montserrat"/>
              </a:rPr>
              <a:t>semaforizados</a:t>
            </a:r>
            <a:r>
              <a:rPr lang="pt-BR" sz="1000" dirty="0">
                <a:solidFill>
                  <a:schemeClr val="tx1">
                    <a:lumMod val="65000"/>
                    <a:lumOff val="35000"/>
                  </a:schemeClr>
                </a:solidFill>
                <a:latin typeface="Montserrat"/>
              </a:rPr>
              <a:t>, precisam conter sinalização e ciclo dedicado para pedestres e, caso houver infraestrutura </a:t>
            </a:r>
            <a:r>
              <a:rPr lang="pt-BR" sz="1000" dirty="0" err="1">
                <a:solidFill>
                  <a:schemeClr val="tx1">
                    <a:lumMod val="65000"/>
                    <a:lumOff val="35000"/>
                  </a:schemeClr>
                </a:solidFill>
                <a:latin typeface="Montserrat"/>
              </a:rPr>
              <a:t>cicloviária</a:t>
            </a:r>
            <a:r>
              <a:rPr lang="pt-BR" sz="1000" dirty="0">
                <a:solidFill>
                  <a:schemeClr val="tx1">
                    <a:lumMod val="65000"/>
                    <a:lumOff val="35000"/>
                  </a:schemeClr>
                </a:solidFill>
                <a:latin typeface="Montserrat"/>
              </a:rPr>
              <a:t>, para ciclistas. É importante  que os usuários estejam mutuamente conscientes um do outro e visíveis e previsíveis em suas ações para reduzir o número total de conflitos. (NACTO, 2013)</a:t>
            </a:r>
          </a:p>
          <a:p>
            <a:pPr indent="457200" algn="just">
              <a:spcBef>
                <a:spcPts val="600"/>
              </a:spcBef>
            </a:pPr>
            <a:r>
              <a:rPr lang="pt-BR" sz="1000" b="1" dirty="0">
                <a:solidFill>
                  <a:schemeClr val="tx1">
                    <a:lumMod val="65000"/>
                    <a:lumOff val="35000"/>
                  </a:schemeClr>
                </a:solidFill>
                <a:latin typeface="Montserrat"/>
              </a:rPr>
              <a:t>Parada de ônibus sempre com travessia</a:t>
            </a:r>
          </a:p>
          <a:p>
            <a:pPr lvl="0" indent="457200" algn="just">
              <a:spcBef>
                <a:spcPts val="600"/>
              </a:spcBef>
              <a:spcAft>
                <a:spcPts val="600"/>
              </a:spcAft>
            </a:pPr>
            <a:r>
              <a:rPr lang="pt-BR" sz="1000" dirty="0">
                <a:solidFill>
                  <a:schemeClr val="tx1">
                    <a:lumMod val="65000"/>
                    <a:lumOff val="35000"/>
                  </a:schemeClr>
                </a:solidFill>
                <a:latin typeface="Montserrat"/>
              </a:rPr>
              <a:t>O ponto de ônibus também deve ficar num local com acesso seguro, sem obstáculos e próximo a travessias de pedestres.  A faixa de pedestre deve ficar preferencialmente atrás da parada para que não tenha sua visibilidade prejudicada. (NACTO, 2013)</a:t>
            </a:r>
          </a:p>
        </p:txBody>
      </p:sp>
    </p:spTree>
    <p:extLst>
      <p:ext uri="{BB962C8B-B14F-4D97-AF65-F5344CB8AC3E}">
        <p14:creationId xmlns:p14="http://schemas.microsoft.com/office/powerpoint/2010/main" val="31432571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Resultado de imagem para ruas completas"/>
          <p:cNvPicPr>
            <a:picLocks noChangeAspect="1" noChangeArrowheads="1"/>
          </p:cNvPicPr>
          <p:nvPr/>
        </p:nvPicPr>
        <p:blipFill>
          <a:blip r:embed="rId3" cstate="print">
            <a:duotone>
              <a:prstClr val="black"/>
              <a:schemeClr val="accent1">
                <a:tint val="45000"/>
                <a:satMod val="400000"/>
              </a:schemeClr>
            </a:duotone>
          </a:blip>
          <a:srcRect r="5365"/>
          <a:stretch>
            <a:fillRect/>
          </a:stretch>
        </p:blipFill>
        <p:spPr bwMode="auto">
          <a:xfrm>
            <a:off x="1" y="0"/>
            <a:ext cx="9720262" cy="6300788"/>
          </a:xfrm>
          <a:prstGeom prst="rect">
            <a:avLst/>
          </a:prstGeom>
          <a:noFill/>
        </p:spPr>
      </p:pic>
      <p:sp>
        <p:nvSpPr>
          <p:cNvPr id="4" name="Retângulo 3"/>
          <p:cNvSpPr/>
          <p:nvPr/>
        </p:nvSpPr>
        <p:spPr>
          <a:xfrm>
            <a:off x="0" y="0"/>
            <a:ext cx="9720264" cy="6300788"/>
          </a:xfrm>
          <a:prstGeom prst="rect">
            <a:avLst/>
          </a:prstGeom>
          <a:solidFill>
            <a:srgbClr val="006BB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13" name="Retângulo 12"/>
          <p:cNvSpPr/>
          <p:nvPr/>
        </p:nvSpPr>
        <p:spPr>
          <a:xfrm>
            <a:off x="4828896" y="5753914"/>
            <a:ext cx="4351617" cy="276999"/>
          </a:xfrm>
          <a:prstGeom prst="rect">
            <a:avLst/>
          </a:prstGeom>
          <a:noFill/>
        </p:spPr>
        <p:txBody>
          <a:bodyPr wrap="square" lIns="0" tIns="0" rIns="0" bIns="0">
            <a:spAutoFit/>
          </a:bodyPr>
          <a:lstStyle/>
          <a:p>
            <a:pPr algn="r"/>
            <a:r>
              <a:rPr lang="pt-BR" sz="900" dirty="0">
                <a:solidFill>
                  <a:schemeClr val="bg1"/>
                </a:solidFill>
                <a:latin typeface="Montserrat"/>
              </a:rPr>
              <a:t>Exemplo de rua completa em Joinville</a:t>
            </a:r>
          </a:p>
          <a:p>
            <a:pPr algn="r"/>
            <a:r>
              <a:rPr lang="pt-BR" sz="900" dirty="0">
                <a:solidFill>
                  <a:schemeClr val="bg1"/>
                </a:solidFill>
                <a:latin typeface="Montserrat"/>
              </a:rPr>
              <a:t>Fonte: WRI Brasil Cidades Sustentáveis - Julho 2017</a:t>
            </a:r>
          </a:p>
        </p:txBody>
      </p:sp>
    </p:spTree>
    <p:extLst>
      <p:ext uri="{BB962C8B-B14F-4D97-AF65-F5344CB8AC3E}">
        <p14:creationId xmlns:p14="http://schemas.microsoft.com/office/powerpoint/2010/main" val="3913416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 y="0"/>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464344" y="4694894"/>
            <a:ext cx="9723135" cy="553346"/>
          </a:xfrm>
          <a:prstGeom prst="rect">
            <a:avLst/>
          </a:prstGeom>
          <a:noFill/>
          <a:ln>
            <a:noFill/>
          </a:ln>
        </p:spPr>
        <p:txBody>
          <a:bodyPr wrap="square" lIns="107239" tIns="53620" rIns="107239" bIns="53620" rtlCol="0">
            <a:spAutoFit/>
          </a:bodyPr>
          <a:lstStyle/>
          <a:p>
            <a:pPr algn="r">
              <a:lnSpc>
                <a:spcPct val="150000"/>
              </a:lnSpc>
            </a:pPr>
            <a:r>
              <a:rPr lang="pt-BR" sz="2200" b="1" i="1" dirty="0">
                <a:solidFill>
                  <a:srgbClr val="F9DD16"/>
                </a:solidFill>
                <a:latin typeface="Montserrat ExtraBold" pitchFamily="50" charset="0"/>
              </a:rPr>
              <a:t>3. PROMOVENDO A MOBILIDADE ATIVA NO DF</a:t>
            </a:r>
          </a:p>
        </p:txBody>
      </p:sp>
      <p:cxnSp>
        <p:nvCxnSpPr>
          <p:cNvPr id="25" name="Conector reto 24"/>
          <p:cNvCxnSpPr/>
          <p:nvPr/>
        </p:nvCxnSpPr>
        <p:spPr>
          <a:xfrm>
            <a:off x="0" y="5280658"/>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497719" y="5286245"/>
            <a:ext cx="9732818" cy="472490"/>
          </a:xfrm>
          <a:prstGeom prst="rect">
            <a:avLst/>
          </a:prstGeom>
          <a:noFill/>
          <a:ln>
            <a:noFill/>
          </a:ln>
        </p:spPr>
        <p:txBody>
          <a:bodyPr wrap="square" lIns="107239" tIns="53620" rIns="107239" bIns="53620" rtlCol="0">
            <a:spAutoFit/>
          </a:bodyPr>
          <a:lstStyle/>
          <a:p>
            <a:pPr algn="r">
              <a:lnSpc>
                <a:spcPct val="150000"/>
              </a:lnSpc>
            </a:pPr>
            <a:r>
              <a:rPr lang="pt-BR" sz="1800" i="1" dirty="0">
                <a:solidFill>
                  <a:schemeClr val="bg1"/>
                </a:solidFill>
                <a:latin typeface="Montserrat"/>
              </a:rPr>
              <a:t>3.4 Construindo Ruas Completas</a:t>
            </a:r>
          </a:p>
        </p:txBody>
      </p:sp>
    </p:spTree>
    <p:extLst>
      <p:ext uri="{BB962C8B-B14F-4D97-AF65-F5344CB8AC3E}">
        <p14:creationId xmlns:p14="http://schemas.microsoft.com/office/powerpoint/2010/main" val="10275674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a:spLocks/>
          </p:cNvSpPr>
          <p:nvPr/>
        </p:nvSpPr>
        <p:spPr>
          <a:xfrm>
            <a:off x="5040313" y="1350963"/>
            <a:ext cx="4140200" cy="2893100"/>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lgn="just">
              <a:spcBef>
                <a:spcPts val="600"/>
              </a:spcBef>
              <a:spcAft>
                <a:spcPts val="600"/>
              </a:spcAft>
            </a:pPr>
            <a:r>
              <a:rPr lang="pt-BR" sz="1000" dirty="0">
                <a:solidFill>
                  <a:schemeClr val="tx1">
                    <a:lumMod val="65000"/>
                    <a:lumOff val="35000"/>
                  </a:schemeClr>
                </a:solidFill>
                <a:latin typeface="Montserrat"/>
              </a:rPr>
              <a:t>Mas afinal, o que estamos chamando de </a:t>
            </a:r>
            <a:r>
              <a:rPr lang="pt-BR" sz="1000" b="1" dirty="0">
                <a:solidFill>
                  <a:schemeClr val="tx1">
                    <a:lumMod val="65000"/>
                    <a:lumOff val="35000"/>
                  </a:schemeClr>
                </a:solidFill>
                <a:latin typeface="Montserrat"/>
              </a:rPr>
              <a:t>ruas completas</a:t>
            </a:r>
            <a:r>
              <a:rPr lang="pt-BR" sz="1000" dirty="0">
                <a:solidFill>
                  <a:schemeClr val="tx1">
                    <a:lumMod val="65000"/>
                    <a:lumOff val="35000"/>
                  </a:schemeClr>
                </a:solidFill>
                <a:latin typeface="Montserrat"/>
              </a:rPr>
              <a:t>?</a:t>
            </a:r>
          </a:p>
          <a:p>
            <a:pPr indent="457200" algn="just">
              <a:spcBef>
                <a:spcPts val="600"/>
              </a:spcBef>
              <a:spcAft>
                <a:spcPts val="600"/>
              </a:spcAft>
            </a:pPr>
            <a:r>
              <a:rPr lang="pt-BR" sz="1000" dirty="0">
                <a:solidFill>
                  <a:schemeClr val="tx1">
                    <a:lumMod val="65000"/>
                    <a:lumOff val="35000"/>
                  </a:schemeClr>
                </a:solidFill>
                <a:latin typeface="Montserrat"/>
              </a:rPr>
              <a:t>Os principais objetivos de projetos de Ruas Completas  apresentados pela WRI Brasil são:</a:t>
            </a:r>
          </a:p>
          <a:p>
            <a:pPr marL="528892" lvl="1" indent="-98702" algn="just">
              <a:lnSpc>
                <a:spcPct val="130000"/>
              </a:lnSpc>
              <a:buFont typeface="Arial" pitchFamily="34" charset="0"/>
              <a:buChar char="•"/>
            </a:pPr>
            <a:r>
              <a:rPr lang="pt-BR" sz="1000" dirty="0">
                <a:solidFill>
                  <a:schemeClr val="tx1">
                    <a:lumMod val="65000"/>
                    <a:lumOff val="35000"/>
                  </a:schemeClr>
                </a:solidFill>
                <a:latin typeface="Montserrat"/>
              </a:rPr>
              <a:t>Respeitar e responder os usos existentes de cada região, assim como usos planejados para o futuro;</a:t>
            </a:r>
          </a:p>
          <a:p>
            <a:pPr marL="528892" lvl="1" indent="-98702" algn="just">
              <a:lnSpc>
                <a:spcPct val="130000"/>
              </a:lnSpc>
              <a:buFont typeface="Arial" pitchFamily="34" charset="0"/>
              <a:buChar char="•"/>
            </a:pPr>
            <a:r>
              <a:rPr lang="pt-BR" sz="1000" dirty="0">
                <a:solidFill>
                  <a:schemeClr val="tx1">
                    <a:lumMod val="65000"/>
                    <a:lumOff val="35000"/>
                  </a:schemeClr>
                </a:solidFill>
                <a:latin typeface="Montserrat"/>
              </a:rPr>
              <a:t> Priorizar os deslocamentos realizados por transporte coletivo, a pé e de bicicleta;</a:t>
            </a:r>
          </a:p>
          <a:p>
            <a:pPr marL="528892" lvl="1" indent="-98702" algn="just">
              <a:lnSpc>
                <a:spcPct val="130000"/>
              </a:lnSpc>
              <a:buFont typeface="Arial" pitchFamily="34" charset="0"/>
              <a:buChar char="•"/>
            </a:pPr>
            <a:r>
              <a:rPr lang="pt-BR" sz="1000" dirty="0">
                <a:solidFill>
                  <a:schemeClr val="tx1">
                    <a:lumMod val="65000"/>
                    <a:lumOff val="35000"/>
                  </a:schemeClr>
                </a:solidFill>
                <a:latin typeface="Montserrat"/>
              </a:rPr>
              <a:t> Respeitar a escala das construções e recuos;</a:t>
            </a:r>
          </a:p>
          <a:p>
            <a:pPr marL="528892" lvl="1" indent="-98702" algn="just">
              <a:lnSpc>
                <a:spcPct val="130000"/>
              </a:lnSpc>
              <a:buFont typeface="Arial" pitchFamily="34" charset="0"/>
              <a:buChar char="•"/>
            </a:pPr>
            <a:r>
              <a:rPr lang="pt-BR" sz="1000" dirty="0">
                <a:solidFill>
                  <a:schemeClr val="tx1">
                    <a:lumMod val="65000"/>
                    <a:lumOff val="35000"/>
                  </a:schemeClr>
                </a:solidFill>
                <a:latin typeface="Montserrat"/>
              </a:rPr>
              <a:t> Apoiar a diversidade de usos do solo, mesclando residências, comércio e serviços;</a:t>
            </a:r>
          </a:p>
          <a:p>
            <a:pPr marL="528892" lvl="1" indent="-98702" algn="just">
              <a:lnSpc>
                <a:spcPct val="130000"/>
              </a:lnSpc>
              <a:buFont typeface="Arial" pitchFamily="34" charset="0"/>
              <a:buChar char="•"/>
            </a:pPr>
            <a:r>
              <a:rPr lang="pt-BR" sz="1000" dirty="0">
                <a:solidFill>
                  <a:schemeClr val="tx1">
                    <a:lumMod val="65000"/>
                    <a:lumOff val="35000"/>
                  </a:schemeClr>
                </a:solidFill>
                <a:latin typeface="Montserrat"/>
              </a:rPr>
              <a:t> Tornar a rua um lugar de permanência das pessoas e não somente de passagem;</a:t>
            </a:r>
          </a:p>
          <a:p>
            <a:pPr marL="528892" lvl="1" indent="-98702" algn="just">
              <a:lnSpc>
                <a:spcPct val="130000"/>
              </a:lnSpc>
              <a:buFont typeface="Arial" pitchFamily="34" charset="0"/>
              <a:buChar char="•"/>
            </a:pPr>
            <a:r>
              <a:rPr lang="pt-BR" sz="1000" dirty="0">
                <a:solidFill>
                  <a:schemeClr val="tx1">
                    <a:lumMod val="65000"/>
                    <a:lumOff val="35000"/>
                  </a:schemeClr>
                </a:solidFill>
                <a:latin typeface="Montserrat"/>
              </a:rPr>
              <a:t> Envolver residentes e grupos da comunidade para entender o bairro e suas prioridades.</a:t>
            </a:r>
            <a:endParaRPr lang="pt-BR" sz="1000" i="1" dirty="0">
              <a:solidFill>
                <a:schemeClr val="tx1">
                  <a:lumMod val="65000"/>
                  <a:lumOff val="35000"/>
                </a:schemeClr>
              </a:solidFill>
              <a:latin typeface="Montserrat"/>
            </a:endParaRPr>
          </a:p>
        </p:txBody>
      </p:sp>
      <p:sp>
        <p:nvSpPr>
          <p:cNvPr id="2" name="Título 1"/>
          <p:cNvSpPr>
            <a:spLocks noGrp="1"/>
          </p:cNvSpPr>
          <p:nvPr>
            <p:ph type="title"/>
          </p:nvPr>
        </p:nvSpPr>
        <p:spPr/>
        <p:txBody>
          <a:bodyPr/>
          <a:lstStyle/>
          <a:p>
            <a:r>
              <a:rPr lang="pt-BR" b="1" dirty="0"/>
              <a:t>3.4 Construindo ruas completas</a:t>
            </a:r>
          </a:p>
        </p:txBody>
      </p:sp>
      <p:sp>
        <p:nvSpPr>
          <p:cNvPr id="17" name="Retângulo 16"/>
          <p:cNvSpPr>
            <a:spLocks/>
          </p:cNvSpPr>
          <p:nvPr/>
        </p:nvSpPr>
        <p:spPr>
          <a:xfrm>
            <a:off x="539750" y="5090896"/>
            <a:ext cx="4109641" cy="940017"/>
          </a:xfrm>
          <a:prstGeom prst="rect">
            <a:avLst/>
          </a:prstGeom>
          <a:ln w="12700">
            <a:noFill/>
            <a:prstDash val="dash"/>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4463" tIns="84463" rIns="84463" bIns="84463" numCol="1" spcCol="340130">
            <a:spAutoFit/>
          </a:bodyPr>
          <a:lstStyle/>
          <a:p>
            <a:pPr indent="457200" algn="just">
              <a:spcBef>
                <a:spcPts val="600"/>
              </a:spcBef>
            </a:pPr>
            <a:r>
              <a:rPr lang="pt-BR" sz="1000" dirty="0">
                <a:solidFill>
                  <a:schemeClr val="tx1">
                    <a:lumMod val="65000"/>
                    <a:lumOff val="35000"/>
                  </a:schemeClr>
                </a:solidFill>
                <a:latin typeface="Montserrat"/>
              </a:rPr>
              <a:t>A partir da Diretriz Geral, o PMA busca, com foco nas ações da mobilidade ativa, devolver às pessoas que circulam pelo Distrito Federal o conforto, a segurança e o prazer de ocupar a cidade, transformando os espaços públicos em lugares mais democráticos e atrativos.</a:t>
            </a:r>
          </a:p>
        </p:txBody>
      </p:sp>
      <p:pic>
        <p:nvPicPr>
          <p:cNvPr id="40" name="Picture 2"/>
          <p:cNvPicPr>
            <a:picLocks noChangeAspect="1" noChangeArrowheads="1"/>
          </p:cNvPicPr>
          <p:nvPr/>
        </p:nvPicPr>
        <p:blipFill rotWithShape="1">
          <a:blip r:embed="rId3" cstate="print"/>
          <a:srcRect t="25834" b="-1"/>
          <a:stretch/>
        </p:blipFill>
        <p:spPr bwMode="auto">
          <a:xfrm>
            <a:off x="880632" y="1350963"/>
            <a:ext cx="3325625" cy="995004"/>
          </a:xfrm>
          <a:prstGeom prst="rect">
            <a:avLst/>
          </a:prstGeom>
          <a:noFill/>
          <a:ln w="9525">
            <a:noFill/>
            <a:miter lim="800000"/>
            <a:headEnd/>
            <a:tailEnd/>
          </a:ln>
          <a:effectLst/>
        </p:spPr>
      </p:pic>
      <p:sp>
        <p:nvSpPr>
          <p:cNvPr id="5" name="Retângulo 4"/>
          <p:cNvSpPr/>
          <p:nvPr/>
        </p:nvSpPr>
        <p:spPr>
          <a:xfrm>
            <a:off x="5040313" y="4365393"/>
            <a:ext cx="4140200" cy="760959"/>
          </a:xfrm>
          <a:prstGeom prst="rect">
            <a:avLst/>
          </a:prstGeom>
          <a:ln w="28575">
            <a:solidFill>
              <a:srgbClr val="006BB6"/>
            </a:solidFill>
            <a:prstDash val="sysDot"/>
          </a:ln>
        </p:spPr>
        <p:txBody>
          <a:bodyPr wrap="square" lIns="180000" tIns="72000" rIns="180000" bIns="72000">
            <a:spAutoFit/>
          </a:bodyPr>
          <a:lstStyle/>
          <a:p>
            <a:pPr algn="just"/>
            <a:r>
              <a:rPr lang="pt-BR" sz="1000" i="1" dirty="0">
                <a:solidFill>
                  <a:schemeClr val="tx1">
                    <a:lumMod val="65000"/>
                    <a:lumOff val="35000"/>
                  </a:schemeClr>
                </a:solidFill>
                <a:latin typeface="Montserrat"/>
              </a:rPr>
              <a:t>“Ruas Completas são desenhadas para dar segurança e conforto a todas as pessoas, de todas as idades, usuários de todos os modos de transporte”.</a:t>
            </a:r>
          </a:p>
          <a:p>
            <a:pPr algn="just"/>
            <a:r>
              <a:rPr lang="pt-BR" sz="1000" dirty="0">
                <a:solidFill>
                  <a:schemeClr val="tx1">
                    <a:lumMod val="65000"/>
                    <a:lumOff val="35000"/>
                  </a:schemeClr>
                </a:solidFill>
                <a:latin typeface="Montserrat"/>
              </a:rPr>
              <a:t>Fonte: World </a:t>
            </a:r>
            <a:r>
              <a:rPr lang="pt-BR" sz="1000" dirty="0" err="1">
                <a:solidFill>
                  <a:schemeClr val="tx1">
                    <a:lumMod val="65000"/>
                    <a:lumOff val="35000"/>
                  </a:schemeClr>
                </a:solidFill>
                <a:latin typeface="Montserrat"/>
              </a:rPr>
              <a:t>Resources</a:t>
            </a:r>
            <a:r>
              <a:rPr lang="pt-BR" sz="1000" dirty="0">
                <a:solidFill>
                  <a:schemeClr val="tx1">
                    <a:lumMod val="65000"/>
                    <a:lumOff val="35000"/>
                  </a:schemeClr>
                </a:solidFill>
                <a:latin typeface="Montserrat"/>
              </a:rPr>
              <a:t> </a:t>
            </a:r>
            <a:r>
              <a:rPr lang="pt-BR" sz="1000" dirty="0" err="1">
                <a:solidFill>
                  <a:schemeClr val="tx1">
                    <a:lumMod val="65000"/>
                    <a:lumOff val="35000"/>
                  </a:schemeClr>
                </a:solidFill>
                <a:latin typeface="Montserrat"/>
              </a:rPr>
              <a:t>Institute</a:t>
            </a:r>
            <a:r>
              <a:rPr lang="pt-BR" sz="1000" dirty="0">
                <a:solidFill>
                  <a:schemeClr val="tx1">
                    <a:lumMod val="65000"/>
                    <a:lumOff val="35000"/>
                  </a:schemeClr>
                </a:solidFill>
                <a:latin typeface="Montserrat"/>
              </a:rPr>
              <a:t> (WRI), WRI Brasil.</a:t>
            </a:r>
          </a:p>
        </p:txBody>
      </p:sp>
      <p:sp>
        <p:nvSpPr>
          <p:cNvPr id="19" name="Retângulo 18"/>
          <p:cNvSpPr>
            <a:spLocks/>
          </p:cNvSpPr>
          <p:nvPr/>
        </p:nvSpPr>
        <p:spPr>
          <a:xfrm>
            <a:off x="539750" y="4273973"/>
            <a:ext cx="4140200" cy="825180"/>
          </a:xfrm>
          <a:prstGeom prst="rect">
            <a:avLst/>
          </a:prstGeom>
          <a:solidFill>
            <a:srgbClr val="006BB6"/>
          </a:solidFill>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180000" tIns="180000" rIns="180000" bIns="180000" numCol="1" spcCol="340130">
            <a:spAutoFit/>
          </a:bodyPr>
          <a:lstStyle/>
          <a:p>
            <a:pPr indent="457200" algn="just">
              <a:spcBef>
                <a:spcPts val="600"/>
              </a:spcBef>
            </a:pPr>
            <a:r>
              <a:rPr lang="pt-BR" sz="1000" dirty="0">
                <a:solidFill>
                  <a:schemeClr val="bg1"/>
                </a:solidFill>
                <a:latin typeface="Montserrat"/>
              </a:rPr>
              <a:t>O PMA-DF apresenta como diretriz geral de ação, transformar todas as ruas do Distrito Federal em </a:t>
            </a:r>
            <a:r>
              <a:rPr lang="pt-BR" sz="1000" b="1" dirty="0">
                <a:solidFill>
                  <a:srgbClr val="FFEC01"/>
                </a:solidFill>
                <a:latin typeface="Montserrat"/>
              </a:rPr>
              <a:t>Ruas Completas</a:t>
            </a:r>
            <a:r>
              <a:rPr lang="pt-BR" sz="1000" dirty="0">
                <a:solidFill>
                  <a:schemeClr val="bg1"/>
                </a:solidFill>
                <a:latin typeface="Montserrat"/>
              </a:rPr>
              <a:t>, seguindo suas especificidades. </a:t>
            </a:r>
          </a:p>
        </p:txBody>
      </p:sp>
      <p:sp>
        <p:nvSpPr>
          <p:cNvPr id="22" name="Retângulo 21"/>
          <p:cNvSpPr>
            <a:spLocks/>
          </p:cNvSpPr>
          <p:nvPr/>
        </p:nvSpPr>
        <p:spPr>
          <a:xfrm>
            <a:off x="539750" y="2373457"/>
            <a:ext cx="4109641" cy="184665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lgn="just">
              <a:spcBef>
                <a:spcPts val="600"/>
              </a:spcBef>
            </a:pPr>
            <a:r>
              <a:rPr lang="pt-BR" sz="1000" dirty="0">
                <a:solidFill>
                  <a:schemeClr val="tx1">
                    <a:lumMod val="65000"/>
                    <a:lumOff val="35000"/>
                  </a:schemeClr>
                </a:solidFill>
                <a:latin typeface="Montserrat"/>
              </a:rPr>
              <a:t>O Distrito Federal já conta com </a:t>
            </a:r>
            <a:r>
              <a:rPr lang="pt-BR" sz="1000" dirty="0">
                <a:solidFill>
                  <a:srgbClr val="006BB6"/>
                </a:solidFill>
                <a:latin typeface="Montserrat"/>
              </a:rPr>
              <a:t>o </a:t>
            </a:r>
            <a:r>
              <a:rPr lang="pt-BR" sz="1000" b="1" dirty="0">
                <a:solidFill>
                  <a:srgbClr val="006BB6"/>
                </a:solidFill>
                <a:latin typeface="Montserrat"/>
              </a:rPr>
              <a:t>Guia de Urbanização </a:t>
            </a:r>
            <a:r>
              <a:rPr lang="pt-BR" sz="1000" dirty="0">
                <a:solidFill>
                  <a:schemeClr val="tx1">
                    <a:lumMod val="65000"/>
                    <a:lumOff val="35000"/>
                  </a:schemeClr>
                </a:solidFill>
                <a:latin typeface="Montserrat"/>
              </a:rPr>
              <a:t>publicado em 2017, que traz o desenho urbano das vias com suas diretrizes e padrões.</a:t>
            </a:r>
          </a:p>
          <a:p>
            <a:pPr indent="457200" algn="just">
              <a:spcBef>
                <a:spcPts val="600"/>
              </a:spcBef>
            </a:pPr>
            <a:r>
              <a:rPr lang="pt-BR" sz="1000" dirty="0">
                <a:solidFill>
                  <a:schemeClr val="tx1">
                    <a:lumMod val="65000"/>
                    <a:lumOff val="35000"/>
                  </a:schemeClr>
                </a:solidFill>
                <a:latin typeface="Montserrat"/>
              </a:rPr>
              <a:t>Para definições relativas à infraestrutura de passeios, acessibilidade e pontos de parada de transporte público, ver guias de decisões, </a:t>
            </a:r>
            <a:r>
              <a:rPr lang="pt-BR" sz="1000" dirty="0">
                <a:latin typeface="Montserrat"/>
              </a:rPr>
              <a:t>páginas 102 a 131 </a:t>
            </a:r>
            <a:r>
              <a:rPr lang="pt-BR" sz="1000" dirty="0">
                <a:solidFill>
                  <a:schemeClr val="tx1">
                    <a:lumMod val="65000"/>
                    <a:lumOff val="35000"/>
                  </a:schemeClr>
                </a:solidFill>
                <a:latin typeface="Montserrat"/>
              </a:rPr>
              <a:t>no Caderno 2, capítulo de </a:t>
            </a:r>
            <a:r>
              <a:rPr lang="pt-BR" sz="1000" b="1" dirty="0">
                <a:solidFill>
                  <a:srgbClr val="006BB6"/>
                </a:solidFill>
                <a:latin typeface="Montserrat"/>
              </a:rPr>
              <a:t>Ações Propostas – </a:t>
            </a:r>
            <a:r>
              <a:rPr lang="pt-BR" sz="1000" b="1" dirty="0" err="1">
                <a:solidFill>
                  <a:srgbClr val="006BB6"/>
                </a:solidFill>
                <a:latin typeface="Montserrat"/>
              </a:rPr>
              <a:t>Infraestrutura</a:t>
            </a:r>
            <a:r>
              <a:rPr lang="pt-BR" sz="1000" b="1" dirty="0">
                <a:solidFill>
                  <a:srgbClr val="006BB6"/>
                </a:solidFill>
                <a:latin typeface="Montserrat"/>
              </a:rPr>
              <a:t> - Mobilidade à Pé.</a:t>
            </a:r>
          </a:p>
          <a:p>
            <a:pPr indent="457200" algn="just">
              <a:spcBef>
                <a:spcPts val="600"/>
              </a:spcBef>
            </a:pPr>
            <a:r>
              <a:rPr lang="pt-BR" sz="1000" dirty="0">
                <a:solidFill>
                  <a:schemeClr val="tx1">
                    <a:lumMod val="65000"/>
                    <a:lumOff val="35000"/>
                  </a:schemeClr>
                </a:solidFill>
                <a:latin typeface="Montserrat"/>
              </a:rPr>
              <a:t>Para definições relacionadas à </a:t>
            </a:r>
            <a:r>
              <a:rPr lang="pt-BR" sz="1000" dirty="0" err="1">
                <a:solidFill>
                  <a:schemeClr val="tx1">
                    <a:lumMod val="65000"/>
                    <a:lumOff val="35000"/>
                  </a:schemeClr>
                </a:solidFill>
                <a:latin typeface="Montserrat"/>
              </a:rPr>
              <a:t>infraestrutura</a:t>
            </a:r>
            <a:r>
              <a:rPr lang="pt-BR" sz="1000" dirty="0">
                <a:solidFill>
                  <a:schemeClr val="tx1">
                    <a:lumMod val="65000"/>
                    <a:lumOff val="35000"/>
                  </a:schemeClr>
                </a:solidFill>
                <a:latin typeface="Montserrat"/>
              </a:rPr>
              <a:t> de </a:t>
            </a:r>
            <a:r>
              <a:rPr lang="pt-BR" sz="1000" dirty="0" err="1">
                <a:solidFill>
                  <a:schemeClr val="tx1">
                    <a:lumMod val="65000"/>
                    <a:lumOff val="35000"/>
                  </a:schemeClr>
                </a:solidFill>
                <a:latin typeface="Montserrat"/>
              </a:rPr>
              <a:t>ciclomobilidade</a:t>
            </a:r>
            <a:r>
              <a:rPr lang="pt-BR" sz="1000" dirty="0">
                <a:solidFill>
                  <a:schemeClr val="tx1">
                    <a:lumMod val="65000"/>
                    <a:lumOff val="35000"/>
                  </a:schemeClr>
                </a:solidFill>
                <a:latin typeface="Montserrat"/>
              </a:rPr>
              <a:t>, ver </a:t>
            </a:r>
            <a:r>
              <a:rPr lang="pt-BR" sz="1000" dirty="0">
                <a:latin typeface="Montserrat"/>
              </a:rPr>
              <a:t>páginas 133 a 163 </a:t>
            </a:r>
            <a:r>
              <a:rPr lang="pt-BR" sz="1000" dirty="0">
                <a:solidFill>
                  <a:schemeClr val="tx1">
                    <a:lumMod val="65000"/>
                    <a:lumOff val="35000"/>
                  </a:schemeClr>
                </a:solidFill>
                <a:latin typeface="Montserrat"/>
              </a:rPr>
              <a:t>no Caderno 2, capítulo de </a:t>
            </a:r>
            <a:r>
              <a:rPr lang="pt-BR" sz="1000" b="1" dirty="0">
                <a:solidFill>
                  <a:srgbClr val="006BB6"/>
                </a:solidFill>
                <a:latin typeface="Montserrat"/>
              </a:rPr>
              <a:t>Ações Propostas - </a:t>
            </a:r>
            <a:r>
              <a:rPr lang="pt-BR" sz="1000" b="1" dirty="0" err="1">
                <a:solidFill>
                  <a:srgbClr val="006BB6"/>
                </a:solidFill>
                <a:latin typeface="Montserrat"/>
              </a:rPr>
              <a:t>Ciclomobilidade</a:t>
            </a:r>
            <a:r>
              <a:rPr lang="pt-BR" sz="1000" b="1" dirty="0">
                <a:solidFill>
                  <a:srgbClr val="006BB6"/>
                </a:solidFill>
                <a:latin typeface="Montserrat"/>
              </a:rPr>
              <a:t>.</a:t>
            </a:r>
          </a:p>
        </p:txBody>
      </p:sp>
      <p:sp>
        <p:nvSpPr>
          <p:cNvPr id="12" name="Retângulo 11"/>
          <p:cNvSpPr/>
          <p:nvPr/>
        </p:nvSpPr>
        <p:spPr>
          <a:xfrm>
            <a:off x="880632" y="112585"/>
            <a:ext cx="2795958" cy="323165"/>
          </a:xfrm>
          <a:prstGeom prst="rect">
            <a:avLst/>
          </a:prstGeom>
        </p:spPr>
        <p:txBody>
          <a:bodyPr wrap="none">
            <a:spAutoFit/>
          </a:bodyPr>
          <a:lstStyle/>
          <a:p>
            <a:pPr algn="r">
              <a:lnSpc>
                <a:spcPct val="150000"/>
              </a:lnSpc>
            </a:pPr>
            <a:r>
              <a:rPr lang="pt-BR" sz="1000" dirty="0">
                <a:solidFill>
                  <a:srgbClr val="006BB6"/>
                </a:solidFill>
                <a:latin typeface="Montserrat"/>
              </a:rPr>
              <a:t>3. Promovendo a Mobilidade Ativa do DF</a:t>
            </a:r>
          </a:p>
        </p:txBody>
      </p:sp>
    </p:spTree>
    <p:extLst>
      <p:ext uri="{BB962C8B-B14F-4D97-AF65-F5344CB8AC3E}">
        <p14:creationId xmlns:p14="http://schemas.microsoft.com/office/powerpoint/2010/main" val="730177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cstate="print"/>
          <a:srcRect b="9033"/>
          <a:stretch/>
        </p:blipFill>
        <p:spPr bwMode="auto">
          <a:xfrm>
            <a:off x="0" y="0"/>
            <a:ext cx="9711771" cy="6390799"/>
          </a:xfrm>
          <a:prstGeom prst="rect">
            <a:avLst/>
          </a:prstGeom>
        </p:spPr>
      </p:pic>
      <p:sp>
        <p:nvSpPr>
          <p:cNvPr id="5" name="CaixaDeTexto 4"/>
          <p:cNvSpPr txBox="1"/>
          <p:nvPr/>
        </p:nvSpPr>
        <p:spPr>
          <a:xfrm>
            <a:off x="5075238" y="5692024"/>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a:rPr>
              <a:t>Imagem 3D do modelo de cruzamento</a:t>
            </a:r>
          </a:p>
          <a:p>
            <a:pPr algn="r"/>
            <a:r>
              <a:rPr lang="pt-BR" sz="800" dirty="0">
                <a:solidFill>
                  <a:schemeClr val="bg1"/>
                </a:solidFill>
                <a:latin typeface="Montserrat"/>
              </a:rPr>
              <a:t>Fonte: Guia de urbanização</a:t>
            </a:r>
          </a:p>
        </p:txBody>
      </p:sp>
    </p:spTree>
    <p:extLst>
      <p:ext uri="{BB962C8B-B14F-4D97-AF65-F5344CB8AC3E}">
        <p14:creationId xmlns:p14="http://schemas.microsoft.com/office/powerpoint/2010/main" val="4229929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tângulo 4"/>
          <p:cNvSpPr/>
          <p:nvPr/>
        </p:nvSpPr>
        <p:spPr>
          <a:xfrm>
            <a:off x="-1" y="0"/>
            <a:ext cx="9720263"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4" name="Conector reto 23"/>
          <p:cNvCxnSpPr/>
          <p:nvPr/>
        </p:nvCxnSpPr>
        <p:spPr>
          <a:xfrm>
            <a:off x="0" y="528066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4921924" y="4694892"/>
            <a:ext cx="4315739" cy="547166"/>
          </a:xfrm>
          <a:prstGeom prst="rect">
            <a:avLst/>
          </a:prstGeom>
          <a:noFill/>
          <a:ln>
            <a:noFill/>
          </a:ln>
        </p:spPr>
        <p:txBody>
          <a:bodyPr wrap="square" lIns="101118" tIns="50560" rIns="101118" bIns="50560" rtlCol="0">
            <a:spAutoFit/>
          </a:bodyPr>
          <a:lstStyle/>
          <a:p>
            <a:pPr algn="r">
              <a:lnSpc>
                <a:spcPct val="150000"/>
              </a:lnSpc>
            </a:pPr>
            <a:r>
              <a:rPr lang="pt-BR" sz="2200" b="1" i="1" dirty="0">
                <a:solidFill>
                  <a:srgbClr val="F9DD16"/>
                </a:solidFill>
                <a:latin typeface="Montserrat"/>
              </a:rPr>
              <a:t>Anexos</a:t>
            </a:r>
            <a:endParaRPr lang="pt-BR" sz="3500" b="1" i="1" dirty="0">
              <a:solidFill>
                <a:srgbClr val="F9DD16"/>
              </a:solidFill>
              <a:latin typeface="Montserrat"/>
            </a:endParaRPr>
          </a:p>
        </p:txBody>
      </p:sp>
    </p:spTree>
    <p:extLst>
      <p:ext uri="{BB962C8B-B14F-4D97-AF65-F5344CB8AC3E}">
        <p14:creationId xmlns:p14="http://schemas.microsoft.com/office/powerpoint/2010/main" val="4084271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Termos e expressões</a:t>
            </a:r>
          </a:p>
        </p:txBody>
      </p:sp>
      <p:sp>
        <p:nvSpPr>
          <p:cNvPr id="12" name="Retângulo 11"/>
          <p:cNvSpPr/>
          <p:nvPr/>
        </p:nvSpPr>
        <p:spPr>
          <a:xfrm>
            <a:off x="1002479" y="105900"/>
            <a:ext cx="2599707" cy="294632"/>
          </a:xfrm>
          <a:prstGeom prst="rect">
            <a:avLst/>
          </a:prstGeom>
        </p:spPr>
        <p:txBody>
          <a:bodyPr wrap="square">
            <a:spAutoFit/>
          </a:bodyPr>
          <a:lstStyle/>
          <a:p>
            <a:pPr>
              <a:lnSpc>
                <a:spcPct val="150000"/>
              </a:lnSpc>
            </a:pPr>
            <a:r>
              <a:rPr lang="pt-BR" sz="1000" dirty="0">
                <a:solidFill>
                  <a:srgbClr val="006BB6"/>
                </a:solidFill>
                <a:latin typeface="Montserrat"/>
              </a:rPr>
              <a:t>Anexos</a:t>
            </a:r>
          </a:p>
        </p:txBody>
      </p:sp>
      <p:sp>
        <p:nvSpPr>
          <p:cNvPr id="6" name="Espaço Reservado para Número de Slide 5"/>
          <p:cNvSpPr>
            <a:spLocks noGrp="1"/>
          </p:cNvSpPr>
          <p:nvPr>
            <p:ph type="sldNum" sz="quarter" idx="4294967295"/>
          </p:nvPr>
        </p:nvSpPr>
        <p:spPr>
          <a:xfrm>
            <a:off x="7080586" y="5814019"/>
            <a:ext cx="2187059" cy="335459"/>
          </a:xfrm>
        </p:spPr>
        <p:txBody>
          <a:bodyPr/>
          <a:lstStyle/>
          <a:p>
            <a:fld id="{6B3BE2BC-3714-43E3-A15B-71646ED6FAEB}" type="slidenum">
              <a:rPr lang="pt-BR" sz="1000" smtClean="0"/>
              <a:pPr/>
              <a:t>86</a:t>
            </a:fld>
            <a:endParaRPr lang="pt-BR" sz="1000" dirty="0"/>
          </a:p>
        </p:txBody>
      </p:sp>
      <p:sp>
        <p:nvSpPr>
          <p:cNvPr id="8" name="Retângulo 7"/>
          <p:cNvSpPr/>
          <p:nvPr/>
        </p:nvSpPr>
        <p:spPr>
          <a:xfrm>
            <a:off x="539751" y="1350963"/>
            <a:ext cx="1200340" cy="17758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39750" y="2208213"/>
            <a:ext cx="1470025" cy="18256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9751" y="2628899"/>
            <a:ext cx="995622" cy="189364"/>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539749" y="3200399"/>
            <a:ext cx="720000" cy="17742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39749" y="4042912"/>
            <a:ext cx="849103" cy="1581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39749" y="4758905"/>
            <a:ext cx="1936031" cy="1495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539749" y="5449018"/>
            <a:ext cx="1013005" cy="1581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5040312" y="1368215"/>
            <a:ext cx="1765929" cy="16728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5040312" y="2231365"/>
            <a:ext cx="1403619" cy="1581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5040313" y="2774831"/>
            <a:ext cx="1093068" cy="17540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5040313" y="3355675"/>
            <a:ext cx="1886698" cy="15815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p:nvSpPr>
        <p:spPr>
          <a:xfrm>
            <a:off x="5040312" y="4192438"/>
            <a:ext cx="1351861" cy="16677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p:nvSpPr>
        <p:spPr>
          <a:xfrm>
            <a:off x="5040313" y="4753155"/>
            <a:ext cx="2412910" cy="15815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5040313" y="1817297"/>
            <a:ext cx="601362" cy="14089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9750" y="1350963"/>
            <a:ext cx="8640921" cy="4679950"/>
          </a:xfrm>
          <a:prstGeom prst="rect">
            <a:avLst/>
          </a:prstGeom>
        </p:spPr>
        <p:txBody>
          <a:bodyPr wrap="square" lIns="81462" tIns="40731" rIns="81462" bIns="40731" numCol="2" spcCol="398160">
            <a:spAutoFit/>
          </a:bodyPr>
          <a:lstStyle/>
          <a:p>
            <a:pPr algn="just">
              <a:spcBef>
                <a:spcPts val="600"/>
              </a:spcBef>
              <a:spcAft>
                <a:spcPts val="600"/>
              </a:spcAft>
            </a:pPr>
            <a:r>
              <a:rPr lang="pt-BR" sz="900" b="1" dirty="0">
                <a:solidFill>
                  <a:schemeClr val="tx1">
                    <a:lumMod val="75000"/>
                    <a:lumOff val="25000"/>
                  </a:schemeClr>
                </a:solidFill>
                <a:latin typeface="Montserrat"/>
              </a:rPr>
              <a:t>ACESSIBILIDADE</a:t>
            </a:r>
            <a:r>
              <a:rPr lang="pt-BR" sz="900" dirty="0">
                <a:solidFill>
                  <a:schemeClr val="tx1">
                    <a:lumMod val="75000"/>
                    <a:lumOff val="25000"/>
                  </a:schemeClr>
                </a:solidFill>
                <a:latin typeface="Montserrat"/>
              </a:rPr>
              <a:t>: possibilidade e condição para utilização, com segurança e autonomia, total ou assistida, dos espaços, mobiliários e equipamentos urbanos, edificações, serviços de transporte e dos dispositivos, sistemas e meios de comunicação e informação, por pessoa com deficiência ou com mobilidade reduzida</a:t>
            </a:r>
          </a:p>
          <a:p>
            <a:pPr algn="just">
              <a:spcBef>
                <a:spcPts val="600"/>
              </a:spcBef>
              <a:spcAft>
                <a:spcPts val="600"/>
              </a:spcAft>
            </a:pPr>
            <a:r>
              <a:rPr lang="pt-BR" sz="900" b="1" dirty="0">
                <a:solidFill>
                  <a:schemeClr val="tx1">
                    <a:lumMod val="75000"/>
                    <a:lumOff val="25000"/>
                  </a:schemeClr>
                </a:solidFill>
                <a:latin typeface="Montserrat"/>
              </a:rPr>
              <a:t>ÁREAS PRIORITÁRIAS</a:t>
            </a:r>
            <a:r>
              <a:rPr lang="pt-BR" sz="900" dirty="0">
                <a:solidFill>
                  <a:schemeClr val="tx1">
                    <a:lumMod val="75000"/>
                    <a:lumOff val="25000"/>
                  </a:schemeClr>
                </a:solidFill>
                <a:latin typeface="Montserrat"/>
              </a:rPr>
              <a:t>: áreas com maior atração de pedestres que deverão ser priorizados na construção da rede de mobilidade a pé</a:t>
            </a:r>
          </a:p>
          <a:p>
            <a:pPr algn="just">
              <a:spcBef>
                <a:spcPts val="600"/>
              </a:spcBef>
              <a:spcAft>
                <a:spcPts val="600"/>
              </a:spcAft>
            </a:pPr>
            <a:r>
              <a:rPr lang="pt-BR" sz="900" b="1" dirty="0">
                <a:solidFill>
                  <a:schemeClr val="tx1">
                    <a:lumMod val="75000"/>
                    <a:lumOff val="25000"/>
                  </a:schemeClr>
                </a:solidFill>
                <a:latin typeface="Montserrat"/>
              </a:rPr>
              <a:t>BICICLETÁRIO</a:t>
            </a:r>
            <a:r>
              <a:rPr lang="pt-BR" sz="900" dirty="0">
                <a:solidFill>
                  <a:schemeClr val="tx1">
                    <a:lumMod val="75000"/>
                    <a:lumOff val="25000"/>
                  </a:schemeClr>
                </a:solidFill>
                <a:latin typeface="Montserrat"/>
              </a:rPr>
              <a:t>: local destinado ao estacionamento de bicicletas, as quais podem ser guardadas e trancadas de forma ordenada, com acesso controlado</a:t>
            </a:r>
          </a:p>
          <a:p>
            <a:pPr algn="just">
              <a:spcBef>
                <a:spcPts val="600"/>
              </a:spcBef>
              <a:spcAft>
                <a:spcPts val="600"/>
              </a:spcAft>
            </a:pPr>
            <a:r>
              <a:rPr lang="pt-BR" sz="900" b="1" dirty="0">
                <a:solidFill>
                  <a:schemeClr val="tx1">
                    <a:lumMod val="75000"/>
                    <a:lumOff val="25000"/>
                  </a:schemeClr>
                </a:solidFill>
                <a:latin typeface="Montserrat"/>
              </a:rPr>
              <a:t>CALÇADA: </a:t>
            </a:r>
            <a:r>
              <a:rPr lang="pt-BR" sz="900" dirty="0">
                <a:solidFill>
                  <a:schemeClr val="tx1">
                    <a:lumMod val="75000"/>
                    <a:lumOff val="25000"/>
                  </a:schemeClr>
                </a:solidFill>
                <a:latin typeface="Montserrat"/>
              </a:rPr>
              <a:t>parte da via, normalmente segregada e em nível diferente, não destinada à circulação de veículos, reservada ao trânsito de pedestres admitindo a circulação de ciclistas, e, quando possível, à implantação de mobiliários urbanos, sinalização, vegetação, placas de sinalização e outros fins</a:t>
            </a:r>
          </a:p>
          <a:p>
            <a:pPr algn="just">
              <a:spcBef>
                <a:spcPts val="600"/>
              </a:spcBef>
              <a:spcAft>
                <a:spcPts val="600"/>
              </a:spcAft>
            </a:pPr>
            <a:r>
              <a:rPr lang="pt-BR" sz="900" b="1" dirty="0">
                <a:solidFill>
                  <a:schemeClr val="tx1">
                    <a:lumMod val="75000"/>
                    <a:lumOff val="25000"/>
                  </a:schemeClr>
                </a:solidFill>
                <a:latin typeface="Montserrat"/>
              </a:rPr>
              <a:t>CICLOFAIXA</a:t>
            </a:r>
            <a:r>
              <a:rPr lang="pt-BR" sz="900" dirty="0">
                <a:solidFill>
                  <a:schemeClr val="tx1">
                    <a:lumMod val="75000"/>
                    <a:lumOff val="25000"/>
                  </a:schemeClr>
                </a:solidFill>
                <a:latin typeface="Montserrat"/>
              </a:rPr>
              <a:t>: espaço na pista de rolamento destinado exclusivamente à circulação de bicicletas, cuja delimitação é feita por meio de marcas no pavimento e, preferencialmente, alguns elementos delimitadores (tachas ou tachões </a:t>
            </a:r>
            <a:r>
              <a:rPr lang="pt-BR" sz="900" dirty="0" err="1">
                <a:solidFill>
                  <a:schemeClr val="tx1">
                    <a:lumMod val="75000"/>
                    <a:lumOff val="25000"/>
                  </a:schemeClr>
                </a:solidFill>
                <a:latin typeface="Montserrat"/>
              </a:rPr>
              <a:t>retrorreflexivos</a:t>
            </a:r>
            <a:r>
              <a:rPr lang="pt-BR" sz="900" dirty="0">
                <a:solidFill>
                  <a:schemeClr val="tx1">
                    <a:lumMod val="75000"/>
                    <a:lumOff val="25000"/>
                  </a:schemeClr>
                </a:solidFill>
                <a:latin typeface="Montserrat"/>
              </a:rPr>
              <a:t>)</a:t>
            </a:r>
          </a:p>
          <a:p>
            <a:pPr algn="just">
              <a:spcBef>
                <a:spcPts val="600"/>
              </a:spcBef>
              <a:spcAft>
                <a:spcPts val="600"/>
              </a:spcAft>
            </a:pPr>
            <a:r>
              <a:rPr lang="pt-BR" sz="900" b="1" dirty="0">
                <a:solidFill>
                  <a:schemeClr val="tx1">
                    <a:lumMod val="75000"/>
                    <a:lumOff val="25000"/>
                  </a:schemeClr>
                </a:solidFill>
                <a:latin typeface="Montserrat"/>
              </a:rPr>
              <a:t>CICLOFAIXA OPERACIONAL</a:t>
            </a:r>
            <a:r>
              <a:rPr lang="pt-BR" sz="900" dirty="0">
                <a:solidFill>
                  <a:schemeClr val="tx1">
                    <a:lumMod val="75000"/>
                    <a:lumOff val="25000"/>
                  </a:schemeClr>
                </a:solidFill>
                <a:latin typeface="Montserrat"/>
              </a:rPr>
              <a:t>: faixa de rolamento destinada à circulação temporária de bicicletas, podendo servir para o lazer ou para avaliar a pertinência de implantação de infraestrutura </a:t>
            </a:r>
            <a:r>
              <a:rPr lang="pt-BR" sz="900" dirty="0" err="1">
                <a:solidFill>
                  <a:schemeClr val="tx1">
                    <a:lumMod val="75000"/>
                    <a:lumOff val="25000"/>
                  </a:schemeClr>
                </a:solidFill>
                <a:latin typeface="Montserrat"/>
              </a:rPr>
              <a:t>cicloviária</a:t>
            </a:r>
            <a:r>
              <a:rPr lang="pt-BR" sz="900" dirty="0">
                <a:solidFill>
                  <a:schemeClr val="tx1">
                    <a:lumMod val="75000"/>
                    <a:lumOff val="25000"/>
                  </a:schemeClr>
                </a:solidFill>
                <a:latin typeface="Montserrat"/>
              </a:rPr>
              <a:t> definitiva em uma via ou conjunto de vias</a:t>
            </a:r>
          </a:p>
          <a:p>
            <a:pPr algn="just">
              <a:spcBef>
                <a:spcPts val="600"/>
              </a:spcBef>
              <a:spcAft>
                <a:spcPts val="600"/>
              </a:spcAft>
            </a:pPr>
            <a:r>
              <a:rPr lang="pt-BR" sz="900" b="1" dirty="0">
                <a:solidFill>
                  <a:schemeClr val="tx1">
                    <a:lumMod val="75000"/>
                    <a:lumOff val="25000"/>
                  </a:schemeClr>
                </a:solidFill>
                <a:latin typeface="Montserrat"/>
              </a:rPr>
              <a:t>CICLORROTAS</a:t>
            </a:r>
            <a:r>
              <a:rPr lang="pt-BR" sz="900" dirty="0">
                <a:solidFill>
                  <a:schemeClr val="tx1">
                    <a:lumMod val="75000"/>
                    <a:lumOff val="25000"/>
                  </a:schemeClr>
                </a:solidFill>
                <a:latin typeface="Montserrat"/>
              </a:rPr>
              <a:t>: vias com baixo volume de tráfego e velocidade reduzida, com sinalização apropriada para o compartilhamento entre bicicletas e veículos motorizados</a:t>
            </a:r>
          </a:p>
          <a:p>
            <a:pPr algn="just">
              <a:spcBef>
                <a:spcPts val="600"/>
              </a:spcBef>
              <a:spcAft>
                <a:spcPts val="600"/>
              </a:spcAft>
            </a:pPr>
            <a:r>
              <a:rPr lang="pt-BR" sz="900" b="1" dirty="0">
                <a:solidFill>
                  <a:schemeClr val="tx1">
                    <a:lumMod val="75000"/>
                    <a:lumOff val="25000"/>
                  </a:schemeClr>
                </a:solidFill>
                <a:latin typeface="Montserrat"/>
              </a:rPr>
              <a:t>CICLORROTA DE TURISMO</a:t>
            </a:r>
            <a:r>
              <a:rPr lang="pt-BR" sz="900" dirty="0">
                <a:solidFill>
                  <a:schemeClr val="tx1">
                    <a:lumMod val="75000"/>
                    <a:lumOff val="25000"/>
                  </a:schemeClr>
                </a:solidFill>
                <a:latin typeface="Montserrat"/>
              </a:rPr>
              <a:t>: rota destinada à exploração turística cívica e de aventura, em área urbana ou rural</a:t>
            </a:r>
          </a:p>
          <a:p>
            <a:pPr algn="just">
              <a:spcBef>
                <a:spcPts val="600"/>
              </a:spcBef>
              <a:spcAft>
                <a:spcPts val="600"/>
              </a:spcAft>
            </a:pPr>
            <a:r>
              <a:rPr lang="pt-BR" sz="900" b="1" dirty="0">
                <a:solidFill>
                  <a:schemeClr val="tx1">
                    <a:lumMod val="75000"/>
                    <a:lumOff val="25000"/>
                  </a:schemeClr>
                </a:solidFill>
                <a:latin typeface="Montserrat"/>
              </a:rPr>
              <a:t>CICLOVIA</a:t>
            </a:r>
            <a:r>
              <a:rPr lang="pt-BR" sz="900" dirty="0">
                <a:solidFill>
                  <a:schemeClr val="tx1">
                    <a:lumMod val="75000"/>
                    <a:lumOff val="25000"/>
                  </a:schemeClr>
                </a:solidFill>
                <a:latin typeface="Montserrat"/>
              </a:rPr>
              <a:t>: infraestrutura exclusiva e segregada destinada à circulação de bicicletas e ciclos</a:t>
            </a:r>
          </a:p>
          <a:p>
            <a:pPr algn="just">
              <a:spcBef>
                <a:spcPts val="600"/>
              </a:spcBef>
              <a:spcAft>
                <a:spcPts val="600"/>
              </a:spcAft>
            </a:pPr>
            <a:r>
              <a:rPr lang="pt-BR" sz="900" b="1" dirty="0">
                <a:solidFill>
                  <a:schemeClr val="tx1">
                    <a:lumMod val="75000"/>
                    <a:lumOff val="25000"/>
                  </a:schemeClr>
                </a:solidFill>
                <a:latin typeface="Montserrat"/>
              </a:rPr>
              <a:t>CIDADE CAMINHÁVEL</a:t>
            </a:r>
            <a:r>
              <a:rPr lang="pt-BR" sz="900" dirty="0">
                <a:solidFill>
                  <a:schemeClr val="tx1">
                    <a:lumMod val="75000"/>
                    <a:lumOff val="25000"/>
                  </a:schemeClr>
                </a:solidFill>
                <a:latin typeface="Montserrat"/>
              </a:rPr>
              <a:t>: espaços públicos e serviços de transporte com condições para que sejam utilizados com segurança, equidade, economia e autonomia total ou assistida</a:t>
            </a:r>
          </a:p>
          <a:p>
            <a:pPr algn="just">
              <a:spcBef>
                <a:spcPts val="600"/>
              </a:spcBef>
              <a:spcAft>
                <a:spcPts val="600"/>
              </a:spcAft>
            </a:pPr>
            <a:r>
              <a:rPr lang="pt-BR" sz="900" b="1" dirty="0">
                <a:solidFill>
                  <a:schemeClr val="tx1">
                    <a:lumMod val="75000"/>
                    <a:lumOff val="25000"/>
                  </a:schemeClr>
                </a:solidFill>
                <a:latin typeface="Montserrat"/>
              </a:rPr>
              <a:t>DIVISÃO MODAL</a:t>
            </a:r>
            <a:r>
              <a:rPr lang="pt-BR" sz="900" dirty="0">
                <a:solidFill>
                  <a:schemeClr val="tx1">
                    <a:lumMod val="75000"/>
                    <a:lumOff val="25000"/>
                  </a:schemeClr>
                </a:solidFill>
                <a:latin typeface="Montserrat"/>
              </a:rPr>
              <a:t>: medida que expressa o percentual de viagens por modo de deslocamento, representativo da escolha do indivíduo no seu deslocamento </a:t>
            </a:r>
          </a:p>
          <a:p>
            <a:pPr algn="just">
              <a:spcBef>
                <a:spcPts val="600"/>
              </a:spcBef>
              <a:spcAft>
                <a:spcPts val="600"/>
              </a:spcAft>
            </a:pPr>
            <a:r>
              <a:rPr lang="pt-BR" sz="900" b="1" dirty="0">
                <a:solidFill>
                  <a:schemeClr val="tx1">
                    <a:lumMod val="75000"/>
                    <a:lumOff val="25000"/>
                  </a:schemeClr>
                </a:solidFill>
                <a:latin typeface="Montserrat"/>
              </a:rPr>
              <a:t>FAIXA DE ACESSO AO LOTE: </a:t>
            </a:r>
            <a:r>
              <a:rPr lang="pt-BR" sz="900" dirty="0">
                <a:solidFill>
                  <a:schemeClr val="tx1">
                    <a:lumMod val="75000"/>
                    <a:lumOff val="25000"/>
                  </a:schemeClr>
                </a:solidFill>
                <a:latin typeface="Montserrat"/>
              </a:rPr>
              <a:t>área da calçada localizada entre o passeio e o limite do lote ou projeção, destinada ao acesso de pedestres e veículos ao lote, podendo ser ocupada por vegetação ou mobiliário urbano, dentre outros elementos , nos espaços não utilizados para os acessos</a:t>
            </a:r>
          </a:p>
          <a:p>
            <a:pPr algn="just">
              <a:spcBef>
                <a:spcPts val="600"/>
              </a:spcBef>
              <a:spcAft>
                <a:spcPts val="600"/>
              </a:spcAft>
            </a:pPr>
            <a:r>
              <a:rPr lang="pt-BR" sz="900" b="1" dirty="0">
                <a:solidFill>
                  <a:schemeClr val="tx1">
                    <a:lumMod val="75000"/>
                    <a:lumOff val="25000"/>
                  </a:schemeClr>
                </a:solidFill>
                <a:latin typeface="Montserrat"/>
              </a:rPr>
              <a:t>FAIXA DE SERVIÇO: </a:t>
            </a:r>
            <a:r>
              <a:rPr lang="pt-BR" sz="900" dirty="0">
                <a:solidFill>
                  <a:schemeClr val="tx1">
                    <a:lumMod val="75000"/>
                    <a:lumOff val="25000"/>
                  </a:schemeClr>
                </a:solidFill>
                <a:latin typeface="Montserrat"/>
              </a:rPr>
              <a:t>área da calçada destinada à colocação de vegetação, mobiliário urbano, infraestrutura, rampas de acesso ao imóvel, dentre outros elementos </a:t>
            </a:r>
          </a:p>
          <a:p>
            <a:pPr algn="just">
              <a:spcBef>
                <a:spcPts val="600"/>
              </a:spcBef>
              <a:spcAft>
                <a:spcPts val="600"/>
              </a:spcAft>
            </a:pPr>
            <a:r>
              <a:rPr lang="pt-BR" sz="900" b="1" dirty="0">
                <a:solidFill>
                  <a:schemeClr val="tx1">
                    <a:lumMod val="75000"/>
                    <a:lumOff val="25000"/>
                  </a:schemeClr>
                </a:solidFill>
                <a:latin typeface="Montserrat"/>
              </a:rPr>
              <a:t>FAIXA DE TRAVESSIA DE PEDESTRES: </a:t>
            </a:r>
            <a:r>
              <a:rPr lang="pt-BR" sz="900" dirty="0">
                <a:solidFill>
                  <a:schemeClr val="tx1">
                    <a:lumMod val="75000"/>
                    <a:lumOff val="25000"/>
                  </a:schemeClr>
                </a:solidFill>
                <a:latin typeface="Montserrat"/>
              </a:rPr>
              <a:t>demarcação transversal na pista de rolamento de veículos que ordena e indica os deslocamentos dos pedestres na travessia da via e adverte condutores de veículos sobre a necessidade de redução da velocidade</a:t>
            </a:r>
          </a:p>
          <a:p>
            <a:pPr algn="just">
              <a:spcBef>
                <a:spcPts val="600"/>
              </a:spcBef>
              <a:spcAft>
                <a:spcPts val="600"/>
              </a:spcAft>
            </a:pPr>
            <a:endParaRPr lang="pt-BR" sz="1000" dirty="0">
              <a:solidFill>
                <a:schemeClr val="tx1">
                  <a:lumMod val="75000"/>
                  <a:lumOff val="25000"/>
                </a:schemeClr>
              </a:solidFill>
              <a:latin typeface="Montserra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Termos e expressões</a:t>
            </a:r>
          </a:p>
        </p:txBody>
      </p:sp>
      <p:sp>
        <p:nvSpPr>
          <p:cNvPr id="6" name="Retângulo 5"/>
          <p:cNvSpPr/>
          <p:nvPr/>
        </p:nvSpPr>
        <p:spPr>
          <a:xfrm>
            <a:off x="1002479" y="105900"/>
            <a:ext cx="2599707" cy="294632"/>
          </a:xfrm>
          <a:prstGeom prst="rect">
            <a:avLst/>
          </a:prstGeom>
        </p:spPr>
        <p:txBody>
          <a:bodyPr wrap="square">
            <a:spAutoFit/>
          </a:bodyPr>
          <a:lstStyle/>
          <a:p>
            <a:pPr>
              <a:lnSpc>
                <a:spcPct val="150000"/>
              </a:lnSpc>
            </a:pPr>
            <a:r>
              <a:rPr lang="pt-BR" sz="1000" dirty="0">
                <a:solidFill>
                  <a:srgbClr val="006BB6"/>
                </a:solidFill>
                <a:latin typeface="Montserrat"/>
              </a:rPr>
              <a:t>Anexos</a:t>
            </a:r>
          </a:p>
        </p:txBody>
      </p:sp>
      <p:sp>
        <p:nvSpPr>
          <p:cNvPr id="8" name="Retângulo 7"/>
          <p:cNvSpPr/>
          <p:nvPr/>
        </p:nvSpPr>
        <p:spPr>
          <a:xfrm>
            <a:off x="539750" y="1350963"/>
            <a:ext cx="1746250" cy="20179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39750" y="2343001"/>
            <a:ext cx="2160318" cy="17591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39750" y="2912345"/>
            <a:ext cx="2039548" cy="18453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9750" y="3473062"/>
            <a:ext cx="961246" cy="15865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539750" y="4033779"/>
            <a:ext cx="1504710" cy="17591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4968426" y="1350962"/>
            <a:ext cx="1323192" cy="18453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4968425" y="1777043"/>
            <a:ext cx="2394541" cy="20870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4968426" y="2639683"/>
            <a:ext cx="1725801" cy="18978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4968426" y="3173104"/>
            <a:ext cx="1077531" cy="21025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4968426" y="3608207"/>
            <a:ext cx="1604900" cy="18741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4968426" y="4425352"/>
            <a:ext cx="1759920" cy="19553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9750" y="1350964"/>
            <a:ext cx="8640763" cy="4125352"/>
          </a:xfrm>
          <a:prstGeom prst="rect">
            <a:avLst/>
          </a:prstGeom>
        </p:spPr>
        <p:txBody>
          <a:bodyPr wrap="square" lIns="81462" tIns="40731" rIns="81462" bIns="40731" numCol="2" spcCol="320718">
            <a:spAutoFit/>
          </a:bodyPr>
          <a:lstStyle/>
          <a:p>
            <a:pPr algn="just">
              <a:spcBef>
                <a:spcPts val="600"/>
              </a:spcBef>
              <a:spcAft>
                <a:spcPts val="600"/>
              </a:spcAft>
            </a:pPr>
            <a:r>
              <a:rPr lang="pt-BR" sz="900" b="1" dirty="0">
                <a:solidFill>
                  <a:schemeClr val="tx1">
                    <a:lumMod val="65000"/>
                    <a:lumOff val="35000"/>
                  </a:schemeClr>
                </a:solidFill>
                <a:latin typeface="Montserrat"/>
              </a:rPr>
              <a:t>FAIXA LIVRE (PASSEIO)</a:t>
            </a:r>
            <a:r>
              <a:rPr lang="pt-BR" sz="900" dirty="0">
                <a:solidFill>
                  <a:schemeClr val="tx1">
                    <a:lumMod val="65000"/>
                    <a:lumOff val="35000"/>
                  </a:schemeClr>
                </a:solidFill>
                <a:latin typeface="Montserrat"/>
              </a:rPr>
              <a:t>: parte da calçada ou da pista de rolamento, neste último caso, separada por pintura ou elemento físico separador, livre de interferências, destinada à circulação exclusiva de pedestres e, excepcionalmente, de ciclistas, com superfície regular, firme e antiderrapante; pode também estar inserida em áreas verdes, praças, passarelas, pontes ou passagens de pedestres</a:t>
            </a:r>
          </a:p>
          <a:p>
            <a:pPr algn="just">
              <a:spcBef>
                <a:spcPts val="600"/>
              </a:spcBef>
              <a:spcAft>
                <a:spcPts val="600"/>
              </a:spcAft>
            </a:pPr>
            <a:r>
              <a:rPr lang="pt-BR" sz="900" b="1" dirty="0">
                <a:solidFill>
                  <a:schemeClr val="tx1">
                    <a:lumMod val="65000"/>
                    <a:lumOff val="35000"/>
                  </a:schemeClr>
                </a:solidFill>
                <a:latin typeface="Montserrat"/>
              </a:rPr>
              <a:t>INFRAESTRUTURA CICLOVIÁRIA</a:t>
            </a:r>
            <a:r>
              <a:rPr lang="pt-BR" sz="900" dirty="0">
                <a:solidFill>
                  <a:schemeClr val="tx1">
                    <a:lumMod val="65000"/>
                    <a:lumOff val="35000"/>
                  </a:schemeClr>
                </a:solidFill>
                <a:latin typeface="Montserrat"/>
              </a:rPr>
              <a:t>: elementos viários dedicados à circulação de bicicletas, tais como ciclovias, </a:t>
            </a:r>
            <a:r>
              <a:rPr lang="pt-BR" sz="900" dirty="0" err="1">
                <a:solidFill>
                  <a:schemeClr val="tx1">
                    <a:lumMod val="65000"/>
                    <a:lumOff val="35000"/>
                  </a:schemeClr>
                </a:solidFill>
                <a:latin typeface="Montserrat"/>
              </a:rPr>
              <a:t>ciclofaixas</a:t>
            </a:r>
            <a:r>
              <a:rPr lang="pt-BR" sz="900" dirty="0">
                <a:solidFill>
                  <a:schemeClr val="tx1">
                    <a:lumMod val="65000"/>
                    <a:lumOff val="35000"/>
                  </a:schemeClr>
                </a:solidFill>
                <a:latin typeface="Montserrat"/>
              </a:rPr>
              <a:t>, passeios partilhados, passeios compartilhados e </a:t>
            </a:r>
            <a:r>
              <a:rPr lang="pt-BR" sz="900" dirty="0" err="1">
                <a:solidFill>
                  <a:schemeClr val="tx1">
                    <a:lumMod val="65000"/>
                    <a:lumOff val="35000"/>
                  </a:schemeClr>
                </a:solidFill>
                <a:latin typeface="Montserrat"/>
              </a:rPr>
              <a:t>ciclorrotas</a:t>
            </a:r>
            <a:endParaRPr lang="pt-BR" sz="900" dirty="0">
              <a:solidFill>
                <a:schemeClr val="tx1">
                  <a:lumMod val="65000"/>
                  <a:lumOff val="35000"/>
                </a:schemeClr>
              </a:solidFill>
              <a:latin typeface="Montserrat"/>
            </a:endParaRPr>
          </a:p>
          <a:p>
            <a:pPr algn="just">
              <a:spcBef>
                <a:spcPts val="600"/>
              </a:spcBef>
              <a:spcAft>
                <a:spcPts val="600"/>
              </a:spcAft>
            </a:pPr>
            <a:r>
              <a:rPr lang="pt-BR" sz="900" b="1" dirty="0">
                <a:solidFill>
                  <a:schemeClr val="tx1">
                    <a:lumMod val="65000"/>
                    <a:lumOff val="35000"/>
                  </a:schemeClr>
                </a:solidFill>
                <a:latin typeface="Montserrat"/>
              </a:rPr>
              <a:t>INFRAESTRUTURA PEDONAL</a:t>
            </a:r>
            <a:r>
              <a:rPr lang="pt-BR" sz="900" dirty="0">
                <a:solidFill>
                  <a:schemeClr val="tx1">
                    <a:lumMod val="65000"/>
                    <a:lumOff val="35000"/>
                  </a:schemeClr>
                </a:solidFill>
                <a:latin typeface="Montserrat"/>
              </a:rPr>
              <a:t>: elementos viários dedicados à circulação de pedestres, tais como calçadas, passeios e faixas de travessia</a:t>
            </a:r>
          </a:p>
          <a:p>
            <a:pPr algn="just">
              <a:spcBef>
                <a:spcPts val="600"/>
              </a:spcBef>
              <a:spcAft>
                <a:spcPts val="600"/>
              </a:spcAft>
            </a:pPr>
            <a:r>
              <a:rPr lang="pt-BR" sz="900" b="1" dirty="0">
                <a:solidFill>
                  <a:schemeClr val="tx1">
                    <a:lumMod val="65000"/>
                    <a:lumOff val="35000"/>
                  </a:schemeClr>
                </a:solidFill>
                <a:latin typeface="Montserrat"/>
              </a:rPr>
              <a:t>LEGIBILIDADE</a:t>
            </a:r>
            <a:r>
              <a:rPr lang="pt-BR" sz="900" dirty="0">
                <a:solidFill>
                  <a:schemeClr val="tx1">
                    <a:lumMod val="65000"/>
                    <a:lumOff val="35000"/>
                  </a:schemeClr>
                </a:solidFill>
                <a:latin typeface="Montserrat"/>
              </a:rPr>
              <a:t>: sistema de informações a pedestres e ciclistas com indicação de referenciais, tempo de caminhada ou pedalada, mapa do entorno imediato, opções de rotas acessíveis e </a:t>
            </a:r>
            <a:r>
              <a:rPr lang="pt-BR" sz="900" dirty="0" err="1">
                <a:solidFill>
                  <a:schemeClr val="tx1">
                    <a:lumMod val="65000"/>
                    <a:lumOff val="35000"/>
                  </a:schemeClr>
                </a:solidFill>
                <a:latin typeface="Montserrat"/>
              </a:rPr>
              <a:t>cicláveis</a:t>
            </a:r>
            <a:r>
              <a:rPr lang="pt-BR" sz="900" dirty="0">
                <a:solidFill>
                  <a:schemeClr val="tx1">
                    <a:lumMod val="65000"/>
                    <a:lumOff val="35000"/>
                  </a:schemeClr>
                </a:solidFill>
                <a:latin typeface="Montserrat"/>
              </a:rPr>
              <a:t>, dentre outras</a:t>
            </a:r>
          </a:p>
          <a:p>
            <a:pPr algn="just">
              <a:spcBef>
                <a:spcPts val="600"/>
              </a:spcBef>
              <a:spcAft>
                <a:spcPts val="600"/>
              </a:spcAft>
            </a:pPr>
            <a:r>
              <a:rPr lang="pt-BR" sz="900" b="1" dirty="0">
                <a:solidFill>
                  <a:schemeClr val="tx1">
                    <a:lumMod val="65000"/>
                    <a:lumOff val="35000"/>
                  </a:schemeClr>
                </a:solidFill>
                <a:latin typeface="Montserrat"/>
              </a:rPr>
              <a:t>MOBILIÁRIO URBANO: </a:t>
            </a:r>
            <a:r>
              <a:rPr lang="pt-BR" sz="900" dirty="0">
                <a:solidFill>
                  <a:schemeClr val="tx1">
                    <a:lumMod val="65000"/>
                    <a:lumOff val="35000"/>
                  </a:schemeClr>
                </a:solidFill>
                <a:latin typeface="Montserrat"/>
              </a:rPr>
              <a:t>conjunto de objetos existentes nas vias e espaços públicos, superpostos ou adicionados aos elementos da urbanização ou da edificação, cuja implantação ou traslado não provoquem alterações substanciais nestes elementos, tais como: semáforos, postes de sinalização e similares, telefones e cabines telefônicas, fontes públicas, bancos, recipientes para a coleta de resíduos sólidos urbanos, toldos, marquises, quiosques e quaisquer outros de natureza análoga</a:t>
            </a:r>
          </a:p>
          <a:p>
            <a:pPr algn="just">
              <a:spcBef>
                <a:spcPts val="600"/>
              </a:spcBef>
              <a:spcAft>
                <a:spcPts val="600"/>
              </a:spcAft>
            </a:pPr>
            <a:r>
              <a:rPr lang="pt-BR" sz="900" b="1" dirty="0">
                <a:solidFill>
                  <a:schemeClr val="tx1">
                    <a:lumMod val="65000"/>
                    <a:lumOff val="35000"/>
                  </a:schemeClr>
                </a:solidFill>
                <a:latin typeface="Montserrat"/>
              </a:rPr>
              <a:t>MOBILIDADE ATIVA</a:t>
            </a:r>
            <a:r>
              <a:rPr lang="pt-BR" sz="900" dirty="0">
                <a:solidFill>
                  <a:schemeClr val="tx1">
                    <a:lumMod val="65000"/>
                    <a:lumOff val="35000"/>
                  </a:schemeClr>
                </a:solidFill>
                <a:latin typeface="Montserrat"/>
              </a:rPr>
              <a:t>: modo de transporte realizado a pé, com auxílio ou não, e por bicicletas ou demais ciclos</a:t>
            </a:r>
          </a:p>
          <a:p>
            <a:pPr algn="just">
              <a:spcBef>
                <a:spcPts val="600"/>
              </a:spcBef>
              <a:spcAft>
                <a:spcPts val="600"/>
              </a:spcAft>
            </a:pPr>
            <a:r>
              <a:rPr lang="pt-BR" sz="900" b="1" dirty="0">
                <a:solidFill>
                  <a:schemeClr val="tx1">
                    <a:lumMod val="65000"/>
                    <a:lumOff val="35000"/>
                  </a:schemeClr>
                </a:solidFill>
                <a:latin typeface="Montserrat"/>
              </a:rPr>
              <a:t>MOBILIDADE URBANA SUSTENTÁVEL</a:t>
            </a:r>
            <a:r>
              <a:rPr lang="pt-BR" sz="900" dirty="0">
                <a:solidFill>
                  <a:schemeClr val="tx1">
                    <a:lumMod val="65000"/>
                    <a:lumOff val="35000"/>
                  </a:schemeClr>
                </a:solidFill>
                <a:latin typeface="Montserrat"/>
              </a:rPr>
              <a:t>: resultado de um conjunto de políticas de transporte e circulação que visem proporcionar o acesso amplo e democrático ao espaço urbano e rural, priorizando os modos de transporte coletivo e não motorizados de forma efetiva, socialmente inclusiva e ecologicamente sustentável</a:t>
            </a:r>
          </a:p>
          <a:p>
            <a:pPr algn="just">
              <a:spcBef>
                <a:spcPts val="600"/>
              </a:spcBef>
              <a:spcAft>
                <a:spcPts val="600"/>
              </a:spcAft>
            </a:pPr>
            <a:r>
              <a:rPr lang="pt-BR" sz="900" b="1" dirty="0">
                <a:solidFill>
                  <a:schemeClr val="tx1">
                    <a:lumMod val="65000"/>
                    <a:lumOff val="35000"/>
                  </a:schemeClr>
                </a:solidFill>
                <a:latin typeface="Montserrat"/>
              </a:rPr>
              <a:t>MODERAÇÃO DE TRÁFEGO</a:t>
            </a:r>
            <a:r>
              <a:rPr lang="pt-BR" sz="900" dirty="0">
                <a:solidFill>
                  <a:schemeClr val="tx1">
                    <a:lumMod val="65000"/>
                    <a:lumOff val="35000"/>
                  </a:schemeClr>
                </a:solidFill>
                <a:latin typeface="Montserrat"/>
              </a:rPr>
              <a:t>: medidas de intervenção no sistema viário para redução de velocidade e aumento de segurança dos usuários das vias</a:t>
            </a:r>
          </a:p>
          <a:p>
            <a:pPr algn="just">
              <a:spcBef>
                <a:spcPts val="600"/>
              </a:spcBef>
              <a:spcAft>
                <a:spcPts val="600"/>
              </a:spcAft>
            </a:pPr>
            <a:r>
              <a:rPr lang="pt-BR" sz="900" b="1" dirty="0">
                <a:solidFill>
                  <a:schemeClr val="tx1">
                    <a:lumMod val="65000"/>
                    <a:lumOff val="35000"/>
                  </a:schemeClr>
                </a:solidFill>
                <a:latin typeface="Montserrat"/>
              </a:rPr>
              <a:t>MODOS ATIVOS</a:t>
            </a:r>
            <a:r>
              <a:rPr lang="pt-BR" sz="900" dirty="0">
                <a:solidFill>
                  <a:schemeClr val="tx1">
                    <a:lumMod val="65000"/>
                    <a:lumOff val="35000"/>
                  </a:schemeClr>
                </a:solidFill>
                <a:latin typeface="Montserrat"/>
              </a:rPr>
              <a:t>: modos de transporte que utilizam da força humana para se locomover</a:t>
            </a:r>
          </a:p>
          <a:p>
            <a:pPr algn="just">
              <a:spcBef>
                <a:spcPts val="600"/>
              </a:spcBef>
              <a:spcAft>
                <a:spcPts val="600"/>
              </a:spcAft>
            </a:pPr>
            <a:r>
              <a:rPr lang="pt-BR" sz="900" b="1" dirty="0">
                <a:solidFill>
                  <a:schemeClr val="tx1">
                    <a:lumMod val="65000"/>
                    <a:lumOff val="35000"/>
                  </a:schemeClr>
                </a:solidFill>
                <a:latin typeface="Montserrat"/>
              </a:rPr>
              <a:t>PASSEIO PARTILHADO</a:t>
            </a:r>
            <a:r>
              <a:rPr lang="pt-BR" sz="900" dirty="0">
                <a:solidFill>
                  <a:schemeClr val="tx1">
                    <a:lumMod val="65000"/>
                    <a:lumOff val="35000"/>
                  </a:schemeClr>
                </a:solidFill>
                <a:latin typeface="Montserrat"/>
              </a:rPr>
              <a:t>: espaço sobre parte da calçada, com segregação visual entre o tráfego de pedestres e a circulação de ciclos, podendo ter piso diferenciado no mesmo plano, devidamente sinalizado. Os passeios partilhados equiparam-se às </a:t>
            </a:r>
            <a:r>
              <a:rPr lang="pt-BR" sz="900" dirty="0" err="1">
                <a:solidFill>
                  <a:schemeClr val="tx1">
                    <a:lumMod val="65000"/>
                    <a:lumOff val="35000"/>
                  </a:schemeClr>
                </a:solidFill>
                <a:latin typeface="Montserrat"/>
              </a:rPr>
              <a:t>ciclofaixas</a:t>
            </a:r>
            <a:r>
              <a:rPr lang="pt-BR" sz="900" dirty="0">
                <a:solidFill>
                  <a:schemeClr val="tx1">
                    <a:lumMod val="65000"/>
                    <a:lumOff val="35000"/>
                  </a:schemeClr>
                </a:solidFill>
                <a:latin typeface="Montserrat"/>
              </a:rPr>
              <a:t>, porém na calçada</a:t>
            </a:r>
          </a:p>
          <a:p>
            <a:pPr algn="just">
              <a:spcBef>
                <a:spcPts val="600"/>
              </a:spcBef>
              <a:spcAft>
                <a:spcPts val="600"/>
              </a:spcAft>
            </a:pPr>
            <a:r>
              <a:rPr lang="pt-BR" sz="900" b="1" dirty="0">
                <a:solidFill>
                  <a:schemeClr val="tx1">
                    <a:lumMod val="65000"/>
                    <a:lumOff val="35000"/>
                  </a:schemeClr>
                </a:solidFill>
                <a:latin typeface="Montserrat"/>
              </a:rPr>
              <a:t>PASSEIO COMPARTILHADO</a:t>
            </a:r>
            <a:r>
              <a:rPr lang="pt-BR" sz="900" dirty="0">
                <a:solidFill>
                  <a:schemeClr val="tx1">
                    <a:lumMod val="65000"/>
                    <a:lumOff val="35000"/>
                  </a:schemeClr>
                </a:solidFill>
                <a:latin typeface="Montserrat"/>
              </a:rPr>
              <a:t>: espaço de uso comum para a circulação de pedestres, cadeirantes e ciclistas montados, devidamente sinalizado e regulamentado, sem que haja prejuízo do conforto e da segurança de seus usuários</a:t>
            </a:r>
          </a:p>
          <a:p>
            <a:pPr algn="just">
              <a:spcBef>
                <a:spcPts val="600"/>
              </a:spcBef>
              <a:spcAft>
                <a:spcPts val="600"/>
              </a:spcAft>
            </a:pPr>
            <a:endParaRPr lang="pt-BR" sz="1000" dirty="0">
              <a:solidFill>
                <a:schemeClr val="tx1">
                  <a:lumMod val="65000"/>
                  <a:lumOff val="35000"/>
                </a:schemeClr>
              </a:solidFill>
              <a:latin typeface="Montserra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Termos e expressões</a:t>
            </a:r>
          </a:p>
        </p:txBody>
      </p:sp>
      <p:sp>
        <p:nvSpPr>
          <p:cNvPr id="6" name="Retângulo 5"/>
          <p:cNvSpPr/>
          <p:nvPr/>
        </p:nvSpPr>
        <p:spPr>
          <a:xfrm>
            <a:off x="1002479" y="105900"/>
            <a:ext cx="2599707" cy="294632"/>
          </a:xfrm>
          <a:prstGeom prst="rect">
            <a:avLst/>
          </a:prstGeom>
        </p:spPr>
        <p:txBody>
          <a:bodyPr wrap="square">
            <a:spAutoFit/>
          </a:bodyPr>
          <a:lstStyle/>
          <a:p>
            <a:pPr>
              <a:lnSpc>
                <a:spcPct val="150000"/>
              </a:lnSpc>
            </a:pPr>
            <a:r>
              <a:rPr lang="pt-BR" sz="1000" dirty="0">
                <a:solidFill>
                  <a:srgbClr val="006BB6"/>
                </a:solidFill>
                <a:latin typeface="Montserrat"/>
              </a:rPr>
              <a:t>Anexos</a:t>
            </a:r>
          </a:p>
        </p:txBody>
      </p:sp>
      <p:sp>
        <p:nvSpPr>
          <p:cNvPr id="8" name="Retângulo 7"/>
          <p:cNvSpPr/>
          <p:nvPr/>
        </p:nvSpPr>
        <p:spPr>
          <a:xfrm>
            <a:off x="4979931" y="2034033"/>
            <a:ext cx="1598290" cy="21041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39750" y="3925020"/>
            <a:ext cx="2168944" cy="16390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9750" y="2216988"/>
            <a:ext cx="1798008" cy="18978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39750" y="1350963"/>
            <a:ext cx="831850" cy="1931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4979931" y="2595314"/>
            <a:ext cx="1454988" cy="19604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39750" y="3329796"/>
            <a:ext cx="1798008" cy="2041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39750" y="2636806"/>
            <a:ext cx="1297676" cy="16677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539749" y="1775239"/>
            <a:ext cx="1383942" cy="18978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4979931" y="3347049"/>
            <a:ext cx="648838" cy="15240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4979930" y="1350963"/>
            <a:ext cx="2928947" cy="18453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9749" y="1350963"/>
            <a:ext cx="8640763" cy="3204674"/>
          </a:xfrm>
          <a:prstGeom prst="rect">
            <a:avLst/>
          </a:prstGeom>
        </p:spPr>
        <p:txBody>
          <a:bodyPr wrap="none" lIns="81462" tIns="40731" rIns="81462" bIns="40731" numCol="2" spcCol="398160">
            <a:normAutofit/>
          </a:bodyPr>
          <a:lstStyle/>
          <a:p>
            <a:pPr algn="just">
              <a:spcBef>
                <a:spcPts val="600"/>
              </a:spcBef>
              <a:spcAft>
                <a:spcPts val="600"/>
              </a:spcAft>
            </a:pPr>
            <a:r>
              <a:rPr lang="pt-BR" sz="900" b="1" dirty="0">
                <a:solidFill>
                  <a:schemeClr val="tx1">
                    <a:lumMod val="65000"/>
                    <a:lumOff val="35000"/>
                  </a:schemeClr>
                </a:solidFill>
                <a:latin typeface="Montserrat"/>
              </a:rPr>
              <a:t>PARACICLO</a:t>
            </a:r>
            <a:r>
              <a:rPr lang="pt-BR" sz="900" dirty="0">
                <a:solidFill>
                  <a:schemeClr val="tx1">
                    <a:lumMod val="65000"/>
                    <a:lumOff val="35000"/>
                  </a:schemeClr>
                </a:solidFill>
                <a:latin typeface="Montserrat"/>
              </a:rPr>
              <a:t>: suporte para a fixação de bicicletas, instaláveis em áreas públicas ou privadas</a:t>
            </a:r>
          </a:p>
          <a:p>
            <a:pPr algn="just">
              <a:spcBef>
                <a:spcPts val="600"/>
              </a:spcBef>
              <a:spcAft>
                <a:spcPts val="600"/>
              </a:spcAft>
            </a:pPr>
            <a:r>
              <a:rPr lang="pt-BR" sz="900" b="1" dirty="0">
                <a:solidFill>
                  <a:schemeClr val="tx1">
                    <a:lumMod val="65000"/>
                    <a:lumOff val="35000"/>
                  </a:schemeClr>
                </a:solidFill>
                <a:latin typeface="Montserrat"/>
              </a:rPr>
              <a:t>REDE CICLOVIÁRIA</a:t>
            </a:r>
            <a:r>
              <a:rPr lang="pt-BR" sz="900" dirty="0">
                <a:solidFill>
                  <a:schemeClr val="tx1">
                    <a:lumMod val="65000"/>
                    <a:lumOff val="35000"/>
                  </a:schemeClr>
                </a:solidFill>
                <a:latin typeface="Montserrat"/>
              </a:rPr>
              <a:t>: conjunto de elementos da infraestrutura </a:t>
            </a:r>
            <a:r>
              <a:rPr lang="pt-BR" sz="900" dirty="0" err="1">
                <a:solidFill>
                  <a:schemeClr val="tx1">
                    <a:lumMod val="65000"/>
                    <a:lumOff val="35000"/>
                  </a:schemeClr>
                </a:solidFill>
                <a:latin typeface="Montserrat"/>
              </a:rPr>
              <a:t>cicloviária</a:t>
            </a:r>
            <a:r>
              <a:rPr lang="pt-BR" sz="900" dirty="0">
                <a:solidFill>
                  <a:schemeClr val="tx1">
                    <a:lumMod val="65000"/>
                    <a:lumOff val="35000"/>
                  </a:schemeClr>
                </a:solidFill>
                <a:latin typeface="Montserrat"/>
              </a:rPr>
              <a:t> para circulação de ciclos</a:t>
            </a:r>
          </a:p>
          <a:p>
            <a:pPr algn="just">
              <a:spcBef>
                <a:spcPts val="600"/>
              </a:spcBef>
              <a:spcAft>
                <a:spcPts val="600"/>
              </a:spcAft>
            </a:pPr>
            <a:r>
              <a:rPr lang="pt-BR" sz="900" b="1" dirty="0">
                <a:solidFill>
                  <a:schemeClr val="tx1">
                    <a:lumMod val="65000"/>
                    <a:lumOff val="35000"/>
                  </a:schemeClr>
                </a:solidFill>
                <a:latin typeface="Montserrat"/>
              </a:rPr>
              <a:t>REDE DE MOBILIDADE A PÉ</a:t>
            </a:r>
            <a:r>
              <a:rPr lang="pt-BR" sz="900" dirty="0">
                <a:solidFill>
                  <a:schemeClr val="tx1">
                    <a:lumMod val="65000"/>
                    <a:lumOff val="35000"/>
                  </a:schemeClr>
                </a:solidFill>
                <a:latin typeface="Montserrat"/>
              </a:rPr>
              <a:t>: conjunto de elementos da infraestrutura </a:t>
            </a:r>
            <a:r>
              <a:rPr lang="pt-BR" sz="900" dirty="0" err="1">
                <a:solidFill>
                  <a:schemeClr val="tx1">
                    <a:lumMod val="65000"/>
                    <a:lumOff val="35000"/>
                  </a:schemeClr>
                </a:solidFill>
                <a:latin typeface="Montserrat"/>
              </a:rPr>
              <a:t>pedonal</a:t>
            </a:r>
            <a:r>
              <a:rPr lang="pt-BR" sz="900" dirty="0">
                <a:solidFill>
                  <a:schemeClr val="tx1">
                    <a:lumMod val="65000"/>
                    <a:lumOff val="35000"/>
                  </a:schemeClr>
                </a:solidFill>
                <a:latin typeface="Montserrat"/>
              </a:rPr>
              <a:t> para circulação de pedestres</a:t>
            </a:r>
          </a:p>
          <a:p>
            <a:pPr algn="just">
              <a:spcBef>
                <a:spcPts val="600"/>
              </a:spcBef>
              <a:spcAft>
                <a:spcPts val="600"/>
              </a:spcAft>
            </a:pPr>
            <a:r>
              <a:rPr lang="pt-BR" sz="900" b="1" dirty="0">
                <a:solidFill>
                  <a:schemeClr val="tx1">
                    <a:lumMod val="65000"/>
                    <a:lumOff val="35000"/>
                  </a:schemeClr>
                </a:solidFill>
                <a:latin typeface="Montserrat"/>
              </a:rPr>
              <a:t>ROTA ACESSÍVEL</a:t>
            </a:r>
            <a:r>
              <a:rPr lang="pt-BR" sz="900" dirty="0">
                <a:solidFill>
                  <a:schemeClr val="tx1">
                    <a:lumMod val="65000"/>
                    <a:lumOff val="35000"/>
                  </a:schemeClr>
                </a:solidFill>
                <a:latin typeface="Montserrat"/>
              </a:rPr>
              <a:t>: trajeto contínuo, uniforme, desobstruído e sinalizado que conecta os espaços e permite sua utilização de forma autônoma e segura por todas as pessoas e, em especial aquelas com deficiência ou com mobilidade reduzida</a:t>
            </a:r>
          </a:p>
          <a:p>
            <a:pPr algn="just">
              <a:spcBef>
                <a:spcPts val="600"/>
              </a:spcBef>
              <a:spcAft>
                <a:spcPts val="600"/>
              </a:spcAft>
            </a:pPr>
            <a:r>
              <a:rPr lang="pt-BR" sz="900" b="1" dirty="0">
                <a:solidFill>
                  <a:schemeClr val="tx1">
                    <a:lumMod val="65000"/>
                    <a:lumOff val="35000"/>
                  </a:schemeClr>
                </a:solidFill>
                <a:latin typeface="Montserrat"/>
              </a:rPr>
              <a:t>SINALIZAÇÃO CICLOVIÁRIA</a:t>
            </a:r>
            <a:r>
              <a:rPr lang="pt-BR" sz="900" dirty="0">
                <a:solidFill>
                  <a:schemeClr val="tx1">
                    <a:lumMod val="65000"/>
                    <a:lumOff val="35000"/>
                  </a:schemeClr>
                </a:solidFill>
                <a:latin typeface="Montserrat"/>
              </a:rPr>
              <a:t>: conjunto de elementos e objetos visuais de conteúdo informativo, fixados nas vias, apropriado ao deslocamento seguro de ciclistas</a:t>
            </a:r>
          </a:p>
          <a:p>
            <a:pPr algn="just">
              <a:spcBef>
                <a:spcPts val="600"/>
              </a:spcBef>
              <a:spcAft>
                <a:spcPts val="600"/>
              </a:spcAft>
            </a:pPr>
            <a:r>
              <a:rPr lang="pt-BR" sz="900" b="1" dirty="0">
                <a:solidFill>
                  <a:schemeClr val="tx1">
                    <a:lumMod val="65000"/>
                    <a:lumOff val="35000"/>
                  </a:schemeClr>
                </a:solidFill>
                <a:latin typeface="Montserrat"/>
              </a:rPr>
              <a:t>SINALIZAÇÃO PARA PEDESTRES</a:t>
            </a:r>
            <a:r>
              <a:rPr lang="pt-BR" sz="900" dirty="0">
                <a:solidFill>
                  <a:schemeClr val="tx1">
                    <a:lumMod val="65000"/>
                    <a:lumOff val="35000"/>
                  </a:schemeClr>
                </a:solidFill>
                <a:latin typeface="Montserrat"/>
              </a:rPr>
              <a:t>: conjunto de sinais de trânsito e dispositivos de segurança colocados na via pública com o objetivo de garantir sua utilização adequada, possibilitando maior segurança dos pedestres que nela circulam</a:t>
            </a:r>
          </a:p>
          <a:p>
            <a:pPr algn="just">
              <a:spcBef>
                <a:spcPts val="600"/>
              </a:spcBef>
              <a:spcAft>
                <a:spcPts val="600"/>
              </a:spcAft>
            </a:pPr>
            <a:r>
              <a:rPr lang="pt-BR" sz="900" b="1" dirty="0">
                <a:solidFill>
                  <a:schemeClr val="tx1">
                    <a:lumMod val="65000"/>
                    <a:lumOff val="35000"/>
                  </a:schemeClr>
                </a:solidFill>
                <a:latin typeface="Montserrat"/>
              </a:rPr>
              <a:t>SISTEMA DE BICICLETAS COMPARTILHADAS</a:t>
            </a:r>
            <a:r>
              <a:rPr lang="pt-BR" sz="900" dirty="0">
                <a:solidFill>
                  <a:schemeClr val="tx1">
                    <a:lumMod val="65000"/>
                    <a:lumOff val="35000"/>
                  </a:schemeClr>
                </a:solidFill>
                <a:latin typeface="Montserrat"/>
              </a:rPr>
              <a:t>: rede composta por estações e bicicletas públicas, com a possibilidade de retirada e devolução de bicicletas em diferentes estações, viabilizando, assim, o transporte ponto-a-ponto</a:t>
            </a:r>
          </a:p>
          <a:p>
            <a:pPr algn="just">
              <a:spcBef>
                <a:spcPts val="600"/>
              </a:spcBef>
              <a:spcAft>
                <a:spcPts val="600"/>
              </a:spcAft>
            </a:pPr>
            <a:r>
              <a:rPr lang="pt-BR" sz="900" b="1" dirty="0">
                <a:solidFill>
                  <a:schemeClr val="tx1">
                    <a:lumMod val="65000"/>
                    <a:lumOff val="35000"/>
                  </a:schemeClr>
                </a:solidFill>
                <a:latin typeface="Montserrat"/>
              </a:rPr>
              <a:t>SISTEMA CICLOVIÁRIO</a:t>
            </a:r>
            <a:r>
              <a:rPr lang="pt-BR" sz="900" dirty="0">
                <a:solidFill>
                  <a:schemeClr val="tx1">
                    <a:lumMod val="65000"/>
                    <a:lumOff val="35000"/>
                  </a:schemeClr>
                </a:solidFill>
                <a:latin typeface="Montserrat"/>
              </a:rPr>
              <a:t>: elementos viários para a circulação de ciclistas (rede </a:t>
            </a:r>
            <a:r>
              <a:rPr lang="pt-BR" sz="900" dirty="0" err="1">
                <a:solidFill>
                  <a:schemeClr val="tx1">
                    <a:lumMod val="65000"/>
                    <a:lumOff val="35000"/>
                  </a:schemeClr>
                </a:solidFill>
                <a:latin typeface="Montserrat"/>
              </a:rPr>
              <a:t>cicloviária</a:t>
            </a:r>
            <a:r>
              <a:rPr lang="pt-BR" sz="900" dirty="0">
                <a:solidFill>
                  <a:schemeClr val="tx1">
                    <a:lumMod val="65000"/>
                    <a:lumOff val="35000"/>
                  </a:schemeClr>
                </a:solidFill>
                <a:latin typeface="Montserrat"/>
              </a:rPr>
              <a:t>) e serviços oferecidos, como estacionamentos e estações de bicicletas compartilhadas</a:t>
            </a:r>
          </a:p>
          <a:p>
            <a:pPr algn="just">
              <a:spcBef>
                <a:spcPts val="600"/>
              </a:spcBef>
              <a:spcAft>
                <a:spcPts val="600"/>
              </a:spcAft>
            </a:pPr>
            <a:r>
              <a:rPr lang="pt-BR" sz="900" b="1" dirty="0">
                <a:solidFill>
                  <a:schemeClr val="tx1">
                    <a:lumMod val="65000"/>
                    <a:lumOff val="35000"/>
                  </a:schemeClr>
                </a:solidFill>
                <a:latin typeface="Montserrat"/>
              </a:rPr>
              <a:t>VIA COMPARTILHADA</a:t>
            </a:r>
            <a:r>
              <a:rPr lang="pt-BR" sz="900" dirty="0">
                <a:solidFill>
                  <a:schemeClr val="tx1">
                    <a:lumMod val="65000"/>
                    <a:lumOff val="35000"/>
                  </a:schemeClr>
                </a:solidFill>
                <a:latin typeface="Montserrat"/>
              </a:rPr>
              <a:t>: área prioritária para pedestres e ciclistas, onde é admitido o trânsito de veículos para acesso a lotes e edificações, configurada como espaço urbano sem segregação entre as faixas de rolamento, passeio e faixa de serviço</a:t>
            </a:r>
          </a:p>
          <a:p>
            <a:pPr algn="just">
              <a:spcBef>
                <a:spcPts val="600"/>
              </a:spcBef>
              <a:spcAft>
                <a:spcPts val="600"/>
              </a:spcAft>
            </a:pPr>
            <a:r>
              <a:rPr lang="pt-BR" sz="900" b="1" dirty="0">
                <a:solidFill>
                  <a:schemeClr val="tx1">
                    <a:lumMod val="65000"/>
                    <a:lumOff val="35000"/>
                  </a:schemeClr>
                </a:solidFill>
                <a:latin typeface="Montserrat"/>
              </a:rPr>
              <a:t>ZONA 30</a:t>
            </a:r>
            <a:r>
              <a:rPr lang="pt-BR" sz="900" dirty="0">
                <a:solidFill>
                  <a:schemeClr val="tx1">
                    <a:lumMod val="65000"/>
                    <a:lumOff val="35000"/>
                  </a:schemeClr>
                </a:solidFill>
                <a:latin typeface="Montserrat"/>
              </a:rPr>
              <a:t>: área, devidamente delimitada e sinalizada em vias locais, em que a velocidade dos veículos fica limitada a 30 km/h, com prioridade para o transporte não motorizado, com o objetivo de estimular esses meios de deslocamento e o uso dos espaços públicos, de forma segura, inclusiva e sustentável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5"/>
          <p:cNvGrpSpPr/>
          <p:nvPr/>
        </p:nvGrpSpPr>
        <p:grpSpPr>
          <a:xfrm>
            <a:off x="2162198" y="4714417"/>
            <a:ext cx="6480175" cy="524559"/>
            <a:chOff x="-1293301" y="2635109"/>
            <a:chExt cx="4894119" cy="1295999"/>
          </a:xfrm>
          <a:solidFill>
            <a:srgbClr val="F9DD16"/>
          </a:solidFill>
        </p:grpSpPr>
        <p:sp>
          <p:nvSpPr>
            <p:cNvPr id="31" name="Retângulo 30"/>
            <p:cNvSpPr/>
            <p:nvPr/>
          </p:nvSpPr>
          <p:spPr>
            <a:xfrm>
              <a:off x="-1293301" y="2635109"/>
              <a:ext cx="4894119" cy="1295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p:cNvSpPr txBox="1"/>
            <p:nvPr/>
          </p:nvSpPr>
          <p:spPr>
            <a:xfrm>
              <a:off x="-1293301" y="2843730"/>
              <a:ext cx="4894119" cy="828022"/>
            </a:xfrm>
            <a:prstGeom prst="rect">
              <a:avLst/>
            </a:prstGeom>
            <a:grpFill/>
          </p:spPr>
          <p:txBody>
            <a:bodyPr wrap="square" lIns="91427" tIns="45714" rIns="91427" bIns="45714" rtlCol="0" anchor="ctr">
              <a:spAutoFit/>
            </a:bodyPr>
            <a:lstStyle/>
            <a:p>
              <a:pPr algn="ctr">
                <a:lnSpc>
                  <a:spcPct val="150000"/>
                </a:lnSpc>
              </a:pPr>
              <a:r>
                <a:rPr lang="pt-BR" sz="1200" b="1" dirty="0">
                  <a:solidFill>
                    <a:srgbClr val="006BB6"/>
                  </a:solidFill>
                  <a:latin typeface="Montserrat"/>
                </a:rPr>
                <a:t>Anexos</a:t>
              </a:r>
            </a:p>
          </p:txBody>
        </p:sp>
      </p:grpSp>
      <p:sp>
        <p:nvSpPr>
          <p:cNvPr id="45" name="Chave direita 44"/>
          <p:cNvSpPr/>
          <p:nvPr/>
        </p:nvSpPr>
        <p:spPr>
          <a:xfrm>
            <a:off x="12896009" y="4744926"/>
            <a:ext cx="202524" cy="1019688"/>
          </a:xfrm>
          <a:prstGeom prst="rightBrace">
            <a:avLst>
              <a:gd name="adj1" fmla="val 53310"/>
              <a:gd name="adj2" fmla="val 43764"/>
            </a:avLst>
          </a:prstGeom>
          <a:ln w="6350">
            <a:solidFill>
              <a:schemeClr val="tx1">
                <a:lumMod val="50000"/>
                <a:lumOff val="50000"/>
                <a:alpha val="78000"/>
              </a:schemeClr>
            </a:solidFill>
            <a:prstDash val="sysDash"/>
          </a:ln>
          <a:effectLst/>
        </p:spPr>
        <p:style>
          <a:lnRef idx="1">
            <a:schemeClr val="accent1"/>
          </a:lnRef>
          <a:fillRef idx="0">
            <a:schemeClr val="accent1"/>
          </a:fillRef>
          <a:effectRef idx="0">
            <a:schemeClr val="accent1"/>
          </a:effectRef>
          <a:fontRef idx="minor">
            <a:schemeClr val="tx1"/>
          </a:fontRef>
        </p:style>
        <p:txBody>
          <a:bodyPr lIns="101133" tIns="50566" rIns="101133" bIns="50566" rtlCol="0" anchor="ctr"/>
          <a:lstStyle/>
          <a:p>
            <a:pPr algn="ctr"/>
            <a:endParaRPr lang="pt-BR"/>
          </a:p>
        </p:txBody>
      </p:sp>
      <p:sp>
        <p:nvSpPr>
          <p:cNvPr id="56" name="CaixaDeTexto 55"/>
          <p:cNvSpPr txBox="1"/>
          <p:nvPr/>
        </p:nvSpPr>
        <p:spPr>
          <a:xfrm>
            <a:off x="899636" y="1215825"/>
            <a:ext cx="8374254" cy="369332"/>
          </a:xfrm>
          <a:prstGeom prst="rect">
            <a:avLst/>
          </a:prstGeom>
          <a:noFill/>
        </p:spPr>
        <p:txBody>
          <a:bodyPr wrap="square" rtlCol="0">
            <a:spAutoFit/>
          </a:bodyPr>
          <a:lstStyle/>
          <a:p>
            <a:pPr>
              <a:lnSpc>
                <a:spcPct val="150000"/>
              </a:lnSpc>
            </a:pPr>
            <a:r>
              <a:rPr lang="pt-BR" sz="1200" b="1" dirty="0">
                <a:solidFill>
                  <a:schemeClr val="tx1">
                    <a:lumMod val="65000"/>
                    <a:lumOff val="35000"/>
                  </a:schemeClr>
                </a:solidFill>
                <a:latin typeface="Montserrat"/>
              </a:rPr>
              <a:t>Este Plano está dividido em 6 capítulos, sendo os que fazem parte deste caderno: </a:t>
            </a:r>
            <a:endParaRPr lang="pt-BR" sz="1800" b="1" dirty="0">
              <a:solidFill>
                <a:schemeClr val="tx1">
                  <a:lumMod val="65000"/>
                  <a:lumOff val="35000"/>
                </a:schemeClr>
              </a:solidFill>
              <a:latin typeface="Montserrat"/>
            </a:endParaRPr>
          </a:p>
        </p:txBody>
      </p:sp>
      <p:sp>
        <p:nvSpPr>
          <p:cNvPr id="71" name="CaixaDeTexto 70"/>
          <p:cNvSpPr txBox="1"/>
          <p:nvPr/>
        </p:nvSpPr>
        <p:spPr>
          <a:xfrm>
            <a:off x="899636" y="2329824"/>
            <a:ext cx="2128138" cy="402190"/>
          </a:xfrm>
          <a:prstGeom prst="rect">
            <a:avLst/>
          </a:prstGeom>
          <a:noFill/>
        </p:spPr>
        <p:txBody>
          <a:bodyPr wrap="square" lIns="101118" tIns="50560" rIns="101118" bIns="50560" rtlCol="0" anchor="ctr">
            <a:spAutoFit/>
          </a:bodyPr>
          <a:lstStyle/>
          <a:p>
            <a:pPr>
              <a:lnSpc>
                <a:spcPct val="150000"/>
              </a:lnSpc>
            </a:pPr>
            <a:r>
              <a:rPr lang="pt-BR" sz="1300" b="1" dirty="0">
                <a:solidFill>
                  <a:schemeClr val="accent1">
                    <a:lumMod val="75000"/>
                  </a:schemeClr>
                </a:solidFill>
                <a:latin typeface="Montserrat"/>
              </a:rPr>
              <a:t>Caderno 01</a:t>
            </a:r>
          </a:p>
        </p:txBody>
      </p:sp>
      <p:graphicFrame>
        <p:nvGraphicFramePr>
          <p:cNvPr id="15" name="Diagrama 14"/>
          <p:cNvGraphicFramePr/>
          <p:nvPr>
            <p:extLst>
              <p:ext uri="{D42A27DB-BD31-4B8C-83A1-F6EECF244321}">
                <p14:modId xmlns:p14="http://schemas.microsoft.com/office/powerpoint/2010/main" val="1773045385"/>
              </p:ext>
            </p:extLst>
          </p:nvPr>
        </p:nvGraphicFramePr>
        <p:xfrm>
          <a:off x="2162199" y="1565910"/>
          <a:ext cx="6480175" cy="193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1" name="CaixaDeTexto 150"/>
          <p:cNvSpPr txBox="1"/>
          <p:nvPr/>
        </p:nvSpPr>
        <p:spPr>
          <a:xfrm>
            <a:off x="899636" y="3742863"/>
            <a:ext cx="2128138" cy="365128"/>
          </a:xfrm>
          <a:prstGeom prst="rect">
            <a:avLst/>
          </a:prstGeom>
          <a:noFill/>
        </p:spPr>
        <p:txBody>
          <a:bodyPr wrap="square" lIns="101118" tIns="50560" rIns="101118" bIns="50560" rtlCol="0" anchor="ctr">
            <a:spAutoFit/>
          </a:bodyPr>
          <a:lstStyle/>
          <a:p>
            <a:pPr>
              <a:lnSpc>
                <a:spcPct val="150000"/>
              </a:lnSpc>
            </a:pPr>
            <a:r>
              <a:rPr lang="pt-BR" sz="1300" b="1" dirty="0">
                <a:solidFill>
                  <a:schemeClr val="bg1">
                    <a:lumMod val="65000"/>
                  </a:schemeClr>
                </a:solidFill>
                <a:latin typeface="Montserrat"/>
              </a:rPr>
              <a:t>Caderno 02</a:t>
            </a:r>
          </a:p>
        </p:txBody>
      </p:sp>
      <p:sp>
        <p:nvSpPr>
          <p:cNvPr id="4" name="Título 3"/>
          <p:cNvSpPr>
            <a:spLocks noGrp="1"/>
          </p:cNvSpPr>
          <p:nvPr>
            <p:ph type="title"/>
          </p:nvPr>
        </p:nvSpPr>
        <p:spPr/>
        <p:txBody>
          <a:bodyPr/>
          <a:lstStyle/>
          <a:p>
            <a:r>
              <a:rPr lang="pt-BR" b="1" dirty="0"/>
              <a:t>Estrutura do PMA</a:t>
            </a:r>
          </a:p>
        </p:txBody>
      </p:sp>
      <p:sp>
        <p:nvSpPr>
          <p:cNvPr id="13" name="Espaço Reservado para Número de Slide 12"/>
          <p:cNvSpPr>
            <a:spLocks noGrp="1"/>
          </p:cNvSpPr>
          <p:nvPr>
            <p:ph type="sldNum" sz="quarter" idx="4294967295"/>
          </p:nvPr>
        </p:nvSpPr>
        <p:spPr>
          <a:xfrm>
            <a:off x="7079714" y="5820053"/>
            <a:ext cx="2187059" cy="335459"/>
          </a:xfrm>
        </p:spPr>
        <p:txBody>
          <a:bodyPr/>
          <a:lstStyle/>
          <a:p>
            <a:fld id="{6B3BE2BC-3714-43E3-A15B-71646ED6FAEB}" type="slidenum">
              <a:rPr lang="pt-BR" smtClean="0"/>
              <a:pPr/>
              <a:t>8</a:t>
            </a:fld>
            <a:endParaRPr lang="pt-BR" dirty="0"/>
          </a:p>
        </p:txBody>
      </p:sp>
      <p:graphicFrame>
        <p:nvGraphicFramePr>
          <p:cNvPr id="18" name="Diagrama 17"/>
          <p:cNvGraphicFramePr/>
          <p:nvPr>
            <p:extLst>
              <p:ext uri="{D42A27DB-BD31-4B8C-83A1-F6EECF244321}">
                <p14:modId xmlns:p14="http://schemas.microsoft.com/office/powerpoint/2010/main" val="4085372303"/>
              </p:ext>
            </p:extLst>
          </p:nvPr>
        </p:nvGraphicFramePr>
        <p:xfrm>
          <a:off x="2165381" y="2988556"/>
          <a:ext cx="6480175" cy="19302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742214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49264" y="-140908"/>
            <a:ext cx="149288" cy="305446"/>
          </a:xfrm>
          <a:prstGeom prst="rect">
            <a:avLst/>
          </a:prstGeom>
          <a:noFill/>
          <a:ln w="9525">
            <a:noFill/>
            <a:miter lim="800000"/>
            <a:headEnd/>
            <a:tailEnd/>
          </a:ln>
          <a:effectLst/>
        </p:spPr>
        <p:txBody>
          <a:bodyPr vert="horz" wrap="none" lIns="73890" tIns="36946" rIns="73890" bIns="36946" numCol="1" anchor="ctr" anchorCtr="0" compatLnSpc="1">
            <a:prstTxWarp prst="textNoShape">
              <a:avLst/>
            </a:prstTxWarp>
            <a:spAutoFit/>
          </a:bodyPr>
          <a:lstStyle/>
          <a:p>
            <a:endParaRPr lang="pt-BR"/>
          </a:p>
        </p:txBody>
      </p:sp>
      <p:sp>
        <p:nvSpPr>
          <p:cNvPr id="2" name="Título 1"/>
          <p:cNvSpPr>
            <a:spLocks noGrp="1"/>
          </p:cNvSpPr>
          <p:nvPr>
            <p:ph type="title"/>
          </p:nvPr>
        </p:nvSpPr>
        <p:spPr/>
        <p:txBody>
          <a:bodyPr/>
          <a:lstStyle/>
          <a:p>
            <a:r>
              <a:rPr lang="pt-BR" b="1" dirty="0"/>
              <a:t>Bibliografia</a:t>
            </a:r>
          </a:p>
        </p:txBody>
      </p:sp>
      <p:sp>
        <p:nvSpPr>
          <p:cNvPr id="8" name="Retângulo 7"/>
          <p:cNvSpPr/>
          <p:nvPr/>
        </p:nvSpPr>
        <p:spPr>
          <a:xfrm>
            <a:off x="2428875" y="1350963"/>
            <a:ext cx="6751638" cy="3841841"/>
          </a:xfrm>
          <a:prstGeom prst="rect">
            <a:avLst/>
          </a:prstGeom>
        </p:spPr>
        <p:txBody>
          <a:bodyPr wrap="square" lIns="0" tIns="0" rIns="0" bIns="50566">
            <a:spAutoFit/>
          </a:bodyPr>
          <a:lstStyle/>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AMSTERDAM ECONOMIC BOARD (2018).</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CODEPLAN (2018).  Pesquisa Distrital por Amostra de Domicílios – PDAD/DF-2018.</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CODEPLAN –SEMOB. Pesquisa de Opinião por Telefone: O uso de carro, bicicleta e a pé</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COSTA (1956).  Relatório do Plano Piloto.</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Decreto Distrital nº 38.047/2017 - CAPÍTULO VII - DAS COMPETÊNCIAS</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ECOMOBILITY (2015).</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FIGURE GROUND (2018). </a:t>
            </a:r>
            <a:r>
              <a:rPr lang="pt-BR" sz="900" dirty="0" err="1">
                <a:solidFill>
                  <a:schemeClr val="tx1">
                    <a:lumMod val="65000"/>
                    <a:lumOff val="35000"/>
                  </a:schemeClr>
                </a:solidFill>
                <a:latin typeface="Montserrat"/>
              </a:rPr>
              <a:t>Snazzy</a:t>
            </a:r>
            <a:r>
              <a:rPr lang="pt-BR" sz="900" dirty="0">
                <a:solidFill>
                  <a:schemeClr val="tx1">
                    <a:lumMod val="65000"/>
                    <a:lumOff val="35000"/>
                  </a:schemeClr>
                </a:solidFill>
                <a:latin typeface="Montserrat"/>
              </a:rPr>
              <a:t> </a:t>
            </a:r>
            <a:r>
              <a:rPr lang="pt-BR" sz="900" dirty="0" err="1">
                <a:solidFill>
                  <a:schemeClr val="tx1">
                    <a:lumMod val="65000"/>
                    <a:lumOff val="35000"/>
                  </a:schemeClr>
                </a:solidFill>
                <a:latin typeface="Montserrat"/>
              </a:rPr>
              <a:t>Maps</a:t>
            </a:r>
            <a:r>
              <a:rPr lang="pt-BR" sz="900" dirty="0">
                <a:solidFill>
                  <a:schemeClr val="tx1">
                    <a:lumMod val="65000"/>
                    <a:lumOff val="35000"/>
                  </a:schemeClr>
                </a:solidFill>
                <a:latin typeface="Montserrat"/>
              </a:rPr>
              <a:t>.</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GEHL (2010). Cidade Para Pessoas.</a:t>
            </a:r>
          </a:p>
          <a:p>
            <a:pPr indent="-180000">
              <a:spcBef>
                <a:spcPts val="400"/>
              </a:spcBef>
              <a:spcAft>
                <a:spcPts val="400"/>
              </a:spcAft>
              <a:buFont typeface="Arial" pitchFamily="34" charset="0"/>
              <a:buChar char="•"/>
            </a:pPr>
            <a:r>
              <a:rPr lang="pt-BR" sz="900" dirty="0" err="1">
                <a:solidFill>
                  <a:schemeClr val="tx1">
                    <a:lumMod val="65000"/>
                    <a:lumOff val="35000"/>
                  </a:schemeClr>
                </a:solidFill>
                <a:latin typeface="Montserrat"/>
              </a:rPr>
              <a:t>Gerest</a:t>
            </a:r>
            <a:r>
              <a:rPr lang="pt-BR" sz="900" dirty="0">
                <a:solidFill>
                  <a:schemeClr val="tx1">
                    <a:lumMod val="65000"/>
                    <a:lumOff val="35000"/>
                  </a:schemeClr>
                </a:solidFill>
                <a:latin typeface="Montserrat"/>
              </a:rPr>
              <a:t> DETRAN-DF. Brasília Vida Segura.</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INSTITUTE FOR TRANSPORT POLICY STUDIES (2010).</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INSTITUTO DE ENERGIA E MEIO AMBIENTE - IEMA (2010). A Bicicleta e as Cidades - Como Inserir a Bicicleta na Política de Mobilidade Urbana. </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INSTITUTO DE POLÍTICAS DE TRANSPORTE E DESENVOLVIMENTO – ITDP (2017). Índice de </a:t>
            </a:r>
            <a:r>
              <a:rPr lang="pt-BR" sz="900" dirty="0" err="1">
                <a:solidFill>
                  <a:schemeClr val="tx1">
                    <a:lumMod val="65000"/>
                    <a:lumOff val="35000"/>
                  </a:schemeClr>
                </a:solidFill>
                <a:latin typeface="Montserrat"/>
              </a:rPr>
              <a:t>caminhabilidade</a:t>
            </a:r>
            <a:r>
              <a:rPr lang="pt-BR" sz="900" dirty="0">
                <a:solidFill>
                  <a:schemeClr val="tx1">
                    <a:lumMod val="65000"/>
                    <a:lumOff val="35000"/>
                  </a:schemeClr>
                </a:solidFill>
                <a:latin typeface="Montserrat"/>
              </a:rPr>
              <a:t>.</a:t>
            </a:r>
          </a:p>
          <a:p>
            <a:pPr indent="-180000">
              <a:spcBef>
                <a:spcPts val="400"/>
              </a:spcBef>
              <a:spcAft>
                <a:spcPts val="400"/>
              </a:spcAft>
              <a:buFont typeface="Arial" pitchFamily="34" charset="0"/>
              <a:buChar char="•"/>
            </a:pPr>
            <a:r>
              <a:rPr lang="pt-BR" sz="900" cap="all" dirty="0">
                <a:solidFill>
                  <a:schemeClr val="tx1">
                    <a:lumMod val="65000"/>
                    <a:lumOff val="35000"/>
                  </a:schemeClr>
                </a:solidFill>
                <a:latin typeface="Montserrat"/>
              </a:rPr>
              <a:t>Instituto de Políticas de Transporte e Desenvolvimento </a:t>
            </a:r>
            <a:r>
              <a:rPr lang="pt-BR" sz="900" dirty="0">
                <a:solidFill>
                  <a:schemeClr val="tx1">
                    <a:lumMod val="65000"/>
                    <a:lumOff val="35000"/>
                  </a:schemeClr>
                </a:solidFill>
                <a:latin typeface="Montserrat"/>
              </a:rPr>
              <a:t>- </a:t>
            </a:r>
            <a:r>
              <a:rPr lang="pt-BR" sz="900" dirty="0">
                <a:solidFill>
                  <a:schemeClr val="tx1">
                    <a:lumMod val="65000"/>
                    <a:lumOff val="35000"/>
                  </a:schemeClr>
                </a:solidFill>
                <a:latin typeface="Montserrat"/>
                <a:ea typeface="Times New Roman" pitchFamily="18" charset="0"/>
                <a:cs typeface="Arial" pitchFamily="34" charset="0"/>
              </a:rPr>
              <a:t>ITDP (2014). Guia de Planejamento de Sistemas de Bicicletas Compartilhadas.</a:t>
            </a:r>
            <a:endParaRPr lang="pt-BR" sz="900" dirty="0">
              <a:solidFill>
                <a:schemeClr val="tx1">
                  <a:lumMod val="65000"/>
                  <a:lumOff val="35000"/>
                </a:schemeClr>
              </a:solidFill>
              <a:latin typeface="Montserrat"/>
            </a:endParaRP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JACOBS, J. (2010). Morte e vida nas grandes cidades norte americanas.</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ONU. Momento de ação global para as pessoas e o planeta. </a:t>
            </a:r>
          </a:p>
        </p:txBody>
      </p:sp>
      <p:sp>
        <p:nvSpPr>
          <p:cNvPr id="7" name="Retângulo 6"/>
          <p:cNvSpPr/>
          <p:nvPr/>
        </p:nvSpPr>
        <p:spPr>
          <a:xfrm>
            <a:off x="1002479" y="105900"/>
            <a:ext cx="2599707" cy="294632"/>
          </a:xfrm>
          <a:prstGeom prst="rect">
            <a:avLst/>
          </a:prstGeom>
        </p:spPr>
        <p:txBody>
          <a:bodyPr wrap="square">
            <a:spAutoFit/>
          </a:bodyPr>
          <a:lstStyle/>
          <a:p>
            <a:pPr>
              <a:lnSpc>
                <a:spcPct val="150000"/>
              </a:lnSpc>
            </a:pPr>
            <a:r>
              <a:rPr lang="pt-BR" sz="1000" dirty="0">
                <a:solidFill>
                  <a:srgbClr val="006BB6"/>
                </a:solidFill>
                <a:latin typeface="Montserrat"/>
              </a:rPr>
              <a:t>Anexos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49264" y="-140908"/>
            <a:ext cx="149288" cy="305446"/>
          </a:xfrm>
          <a:prstGeom prst="rect">
            <a:avLst/>
          </a:prstGeom>
          <a:noFill/>
          <a:ln w="9525">
            <a:noFill/>
            <a:miter lim="800000"/>
            <a:headEnd/>
            <a:tailEnd/>
          </a:ln>
          <a:effectLst/>
        </p:spPr>
        <p:txBody>
          <a:bodyPr vert="horz" wrap="none" lIns="73890" tIns="36946" rIns="73890" bIns="36946" numCol="1" anchor="ctr" anchorCtr="0" compatLnSpc="1">
            <a:prstTxWarp prst="textNoShape">
              <a:avLst/>
            </a:prstTxWarp>
            <a:spAutoFit/>
          </a:bodyPr>
          <a:lstStyle/>
          <a:p>
            <a:endParaRPr lang="pt-BR"/>
          </a:p>
        </p:txBody>
      </p:sp>
      <p:sp>
        <p:nvSpPr>
          <p:cNvPr id="31" name="Retângulo 30"/>
          <p:cNvSpPr/>
          <p:nvPr/>
        </p:nvSpPr>
        <p:spPr>
          <a:xfrm>
            <a:off x="2466975" y="1350963"/>
            <a:ext cx="6713538" cy="3703578"/>
          </a:xfrm>
          <a:prstGeom prst="rect">
            <a:avLst/>
          </a:prstGeom>
        </p:spPr>
        <p:txBody>
          <a:bodyPr wrap="square" lIns="0" tIns="0" rIns="0" bIns="0">
            <a:spAutoFit/>
          </a:bodyPr>
          <a:lstStyle/>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Lei nº 4.216, de 6 de outubro de 2008.</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Lei nº 4.566/2011 - CAPÍTULO VI (DO TRANSPORTE NÃO MOTORIZADO).</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Lei nº 10.257 de 10 de Julho 2001 – Estatuto da Cidade.</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Lei nº 12.587 de 3 de Janeiro 2012 – PNMU.</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Plano Diretor de Ordenamento Territorial do Distrito Federal – PDOT/09, aprovado pela Lei Complementar nº 803, de 25 de abril de 2009.</a:t>
            </a:r>
          </a:p>
          <a:p>
            <a:pPr indent="-180000">
              <a:spcBef>
                <a:spcPts val="400"/>
              </a:spcBef>
              <a:spcAft>
                <a:spcPts val="400"/>
              </a:spcAft>
              <a:buFont typeface="Arial" pitchFamily="34" charset="0"/>
              <a:buChar char="•"/>
            </a:pPr>
            <a:r>
              <a:rPr lang="pt-BR" sz="900" cap="all" dirty="0">
                <a:solidFill>
                  <a:schemeClr val="tx1">
                    <a:lumMod val="65000"/>
                    <a:lumOff val="35000"/>
                  </a:schemeClr>
                </a:solidFill>
                <a:latin typeface="Montserrat"/>
              </a:rPr>
              <a:t>Rodas da Paz </a:t>
            </a:r>
            <a:r>
              <a:rPr lang="pt-BR" sz="900" dirty="0">
                <a:solidFill>
                  <a:schemeClr val="tx1">
                    <a:lumMod val="65000"/>
                    <a:lumOff val="35000"/>
                  </a:schemeClr>
                </a:solidFill>
                <a:latin typeface="Montserrat"/>
              </a:rPr>
              <a:t>(2017). Pesquisa Contagem de Ciclistas.</a:t>
            </a:r>
          </a:p>
          <a:p>
            <a:pPr indent="-180000">
              <a:spcBef>
                <a:spcPts val="400"/>
              </a:spcBef>
              <a:spcAft>
                <a:spcPts val="400"/>
              </a:spcAft>
              <a:buFont typeface="Arial" pitchFamily="34" charset="0"/>
              <a:buChar char="•"/>
            </a:pPr>
            <a:r>
              <a:rPr lang="pt-BR" sz="900" cap="all" dirty="0">
                <a:solidFill>
                  <a:schemeClr val="tx1">
                    <a:lumMod val="65000"/>
                    <a:lumOff val="35000"/>
                  </a:schemeClr>
                </a:solidFill>
                <a:latin typeface="Montserrat"/>
              </a:rPr>
              <a:t>Secretaria de Segurança Pública </a:t>
            </a:r>
            <a:r>
              <a:rPr lang="pt-BR" sz="900" dirty="0">
                <a:solidFill>
                  <a:schemeClr val="tx1">
                    <a:lumMod val="65000"/>
                    <a:lumOff val="35000"/>
                  </a:schemeClr>
                </a:solidFill>
                <a:latin typeface="Montserrat"/>
              </a:rPr>
              <a:t>– DF (2017). Política de Redução do Medo no Distrito Federal.</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SEGETH (2015). Mobilidade ativa em torno das estações</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SEMOB (2017). Diagnóstico da Mobilidade a Pé.</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TCDF (2016). Relatório de auditória especial.</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JANETTE SADIK-KHAN(2010). Entrevista para Plataforma </a:t>
            </a:r>
            <a:r>
              <a:rPr lang="pt-BR" sz="900" dirty="0" err="1">
                <a:solidFill>
                  <a:schemeClr val="tx1">
                    <a:lumMod val="65000"/>
                    <a:lumOff val="35000"/>
                  </a:schemeClr>
                </a:solidFill>
                <a:latin typeface="Montserrat"/>
              </a:rPr>
              <a:t>Urbana.http</a:t>
            </a:r>
            <a:r>
              <a:rPr lang="pt-BR" sz="900" dirty="0">
                <a:solidFill>
                  <a:schemeClr val="tx1">
                    <a:lumMod val="65000"/>
                    <a:lumOff val="35000"/>
                  </a:schemeClr>
                </a:solidFill>
                <a:latin typeface="Montserrat"/>
              </a:rPr>
              <a:t>://www.plataformaurbana.cl/archive/2010/10/28/%E2%80%9Csi-quieres-mas-personas-usando-transporte-publico-tienes-que-hacer-de-el-algo-sexy%E2%80%9D-entrevista-exclusiva-a-janette-sadik-khan-comisionada-de-transporte-de-nueva-york/</a:t>
            </a:r>
          </a:p>
          <a:p>
            <a:pPr indent="-180000">
              <a:spcBef>
                <a:spcPts val="400"/>
              </a:spcBef>
              <a:spcAft>
                <a:spcPts val="400"/>
              </a:spcAft>
              <a:buFont typeface="Arial" pitchFamily="34" charset="0"/>
              <a:buChar char="•"/>
            </a:pPr>
            <a:r>
              <a:rPr lang="pt-BR" sz="900" dirty="0">
                <a:solidFill>
                  <a:schemeClr val="tx1">
                    <a:lumMod val="65000"/>
                    <a:lumOff val="35000"/>
                  </a:schemeClr>
                </a:solidFill>
                <a:latin typeface="Montserrat"/>
              </a:rPr>
              <a:t>TRANSPORTE ATIVO (2015). Perfil do Ciclista. </a:t>
            </a:r>
          </a:p>
          <a:p>
            <a:pPr defTabSz="1011193" fontAlgn="base">
              <a:lnSpc>
                <a:spcPct val="150000"/>
              </a:lnSpc>
              <a:spcBef>
                <a:spcPts val="600"/>
              </a:spcBef>
              <a:spcAft>
                <a:spcPct val="0"/>
              </a:spcAft>
            </a:pPr>
            <a:endParaRPr lang="pt-BR" sz="1000" dirty="0">
              <a:solidFill>
                <a:schemeClr val="tx1">
                  <a:lumMod val="65000"/>
                  <a:lumOff val="35000"/>
                </a:schemeClr>
              </a:solidFill>
              <a:latin typeface="Montserrat"/>
            </a:endParaRPr>
          </a:p>
        </p:txBody>
      </p:sp>
      <p:sp>
        <p:nvSpPr>
          <p:cNvPr id="2" name="Título 1"/>
          <p:cNvSpPr>
            <a:spLocks noGrp="1"/>
          </p:cNvSpPr>
          <p:nvPr>
            <p:ph type="title"/>
          </p:nvPr>
        </p:nvSpPr>
        <p:spPr/>
        <p:txBody>
          <a:bodyPr/>
          <a:lstStyle/>
          <a:p>
            <a:r>
              <a:rPr lang="pt-BR" b="1" dirty="0"/>
              <a:t>Bibliografia</a:t>
            </a:r>
          </a:p>
        </p:txBody>
      </p:sp>
      <p:sp>
        <p:nvSpPr>
          <p:cNvPr id="7" name="Retângulo 6"/>
          <p:cNvSpPr/>
          <p:nvPr/>
        </p:nvSpPr>
        <p:spPr>
          <a:xfrm>
            <a:off x="1002479" y="105900"/>
            <a:ext cx="2599707" cy="294632"/>
          </a:xfrm>
          <a:prstGeom prst="rect">
            <a:avLst/>
          </a:prstGeom>
        </p:spPr>
        <p:txBody>
          <a:bodyPr wrap="square">
            <a:spAutoFit/>
          </a:bodyPr>
          <a:lstStyle/>
          <a:p>
            <a:pPr>
              <a:lnSpc>
                <a:spcPct val="150000"/>
              </a:lnSpc>
            </a:pPr>
            <a:r>
              <a:rPr lang="pt-BR" sz="1000" dirty="0">
                <a:solidFill>
                  <a:srgbClr val="006BB6"/>
                </a:solidFill>
                <a:latin typeface="Montserrat"/>
              </a:rPr>
              <a:t>Anexos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5481638" cy="6300788"/>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218" name="Picture 2" descr="https://fotospublicas.com/wp-content/uploads/2014/02/visitacao-turistica-de-bicicletas-em-brasilia201402090005.jpg"/>
          <p:cNvPicPr>
            <a:picLocks noChangeAspect="1" noChangeArrowheads="1"/>
          </p:cNvPicPr>
          <p:nvPr/>
        </p:nvPicPr>
        <p:blipFill>
          <a:blip r:embed="rId3" cstate="print">
            <a:duotone>
              <a:prstClr val="black"/>
              <a:schemeClr val="accent5">
                <a:tint val="45000"/>
                <a:satMod val="400000"/>
              </a:schemeClr>
            </a:duotone>
          </a:blip>
          <a:srcRect l="28669" r="26115"/>
          <a:stretch>
            <a:fillRect/>
          </a:stretch>
        </p:blipFill>
        <p:spPr bwMode="auto">
          <a:xfrm>
            <a:off x="5484869" y="-3782"/>
            <a:ext cx="4235394" cy="6304570"/>
          </a:xfrm>
          <a:prstGeom prst="rect">
            <a:avLst/>
          </a:prstGeom>
          <a:noFill/>
        </p:spPr>
      </p:pic>
      <p:sp>
        <p:nvSpPr>
          <p:cNvPr id="10" name="Retângulo 9"/>
          <p:cNvSpPr/>
          <p:nvPr/>
        </p:nvSpPr>
        <p:spPr>
          <a:xfrm>
            <a:off x="539750" y="1350963"/>
            <a:ext cx="4140199" cy="2108269"/>
          </a:xfrm>
          <a:prstGeom prst="rect">
            <a:avLst/>
          </a:prstGeom>
        </p:spPr>
        <p:txBody>
          <a:bodyPr wrap="square" lIns="0" tIns="0" rIns="0" bIns="0" numCol="1" spcCol="398107">
            <a:spAutoFit/>
          </a:bodyPr>
          <a:lstStyle/>
          <a:p>
            <a:pPr indent="457200" algn="just">
              <a:spcBef>
                <a:spcPts val="600"/>
              </a:spcBef>
            </a:pPr>
            <a:r>
              <a:rPr lang="pt-BR" sz="1100" dirty="0">
                <a:solidFill>
                  <a:schemeClr val="bg1"/>
                </a:solidFill>
                <a:latin typeface="Montserrat" pitchFamily="50" charset="0"/>
              </a:rPr>
              <a:t>Este caderno apresentou o conceito/significado de Mobilidade Ativa, ressaltando sua importância e impacto no transporte urbano e sua presença nos instrumentos legais. Também exibiu um panorama da Mobilidade Ativa no DF, como: sua situação atual em termos de infraestrutura, o perfil de quem caminha e de quem pedala, além de estudos e programas de governo relacionados à segurança, seja pública ou viária. </a:t>
            </a:r>
          </a:p>
          <a:p>
            <a:pPr indent="457200" algn="just">
              <a:spcBef>
                <a:spcPts val="600"/>
              </a:spcBef>
            </a:pPr>
            <a:r>
              <a:rPr lang="pt-BR" sz="1100" dirty="0">
                <a:solidFill>
                  <a:schemeClr val="bg1"/>
                </a:solidFill>
                <a:latin typeface="Montserrat" pitchFamily="50" charset="0"/>
              </a:rPr>
              <a:t>Todas essas informações fundamentam as diretrizes que serão apresentadas no Caderno 2 e revelam a importância da elaboração deste Plano de Mobilidade Ativa para o Distrito  Federal.</a:t>
            </a:r>
          </a:p>
        </p:txBody>
      </p:sp>
      <p:sp>
        <p:nvSpPr>
          <p:cNvPr id="9" name="Retângulo 8"/>
          <p:cNvSpPr/>
          <p:nvPr/>
        </p:nvSpPr>
        <p:spPr>
          <a:xfrm>
            <a:off x="5040313" y="0"/>
            <a:ext cx="4679950" cy="6300788"/>
          </a:xfrm>
          <a:prstGeom prst="rect">
            <a:avLst/>
          </a:prstGeom>
          <a:solidFill>
            <a:srgbClr val="006BB6">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13" name="CaixaDeTexto 12"/>
          <p:cNvSpPr txBox="1"/>
          <p:nvPr/>
        </p:nvSpPr>
        <p:spPr>
          <a:xfrm>
            <a:off x="5749826" y="5753914"/>
            <a:ext cx="3430687" cy="276999"/>
          </a:xfrm>
          <a:prstGeom prst="rect">
            <a:avLst/>
          </a:prstGeom>
          <a:noFill/>
        </p:spPr>
        <p:txBody>
          <a:bodyPr wrap="square" lIns="0" tIns="0" rIns="0" bIns="0" rtlCol="0">
            <a:spAutoFit/>
          </a:bodyPr>
          <a:lstStyle/>
          <a:p>
            <a:pPr algn="r"/>
            <a:r>
              <a:rPr lang="pt-BR" sz="900" dirty="0">
                <a:solidFill>
                  <a:schemeClr val="bg1"/>
                </a:solidFill>
                <a:latin typeface="Montserrat"/>
              </a:rPr>
              <a:t>Catedral Metropolitana de Brasília</a:t>
            </a:r>
          </a:p>
          <a:p>
            <a:pPr algn="r"/>
            <a:r>
              <a:rPr lang="pt-BR" sz="900" dirty="0">
                <a:solidFill>
                  <a:schemeClr val="bg1"/>
                </a:solidFill>
                <a:latin typeface="Montserrat"/>
              </a:rPr>
              <a:t>Foto: Pedro Ventura</a:t>
            </a:r>
          </a:p>
        </p:txBody>
      </p:sp>
    </p:spTree>
    <p:extLst>
      <p:ext uri="{BB962C8B-B14F-4D97-AF65-F5344CB8AC3E}">
        <p14:creationId xmlns:p14="http://schemas.microsoft.com/office/powerpoint/2010/main" val="3279000316"/>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1" spcCol="398160" rtlCol="0">
        <a:spAutoFit/>
      </a:bodyPr>
      <a:lstStyle>
        <a:defPPr indent="450000" algn="just">
          <a:spcAft>
            <a:spcPts val="600"/>
          </a:spcAft>
          <a:defRPr sz="1000" dirty="0">
            <a:solidFill>
              <a:schemeClr val="tx1">
                <a:lumMod val="65000"/>
                <a:lumOff val="35000"/>
              </a:schemeClr>
            </a:solidFill>
            <a:latin typeface="Helvetica" panose="020B0504020202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58258</TotalTime>
  <Words>16486</Words>
  <Application>Microsoft Office PowerPoint</Application>
  <PresentationFormat>Personalizar</PresentationFormat>
  <Paragraphs>1013</Paragraphs>
  <Slides>92</Slides>
  <Notes>33</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92</vt:i4>
      </vt:variant>
    </vt:vector>
  </HeadingPairs>
  <TitlesOfParts>
    <vt:vector size="102" baseType="lpstr">
      <vt:lpstr>Arial</vt:lpstr>
      <vt:lpstr>Calibri</vt:lpstr>
      <vt:lpstr>Calibri Light</vt:lpstr>
      <vt:lpstr>Century Gothic</vt:lpstr>
      <vt:lpstr>Helvetica Neue</vt:lpstr>
      <vt:lpstr>HelveticaNeue</vt:lpstr>
      <vt:lpstr>Montserrat</vt:lpstr>
      <vt:lpstr>Montserrat ExtraBold</vt:lpstr>
      <vt:lpstr>Wingdings</vt:lpstr>
      <vt:lpstr>Tema do Office</vt:lpstr>
      <vt:lpstr>Plano de Mobilidade Ativa do Distrito Federal </vt:lpstr>
      <vt:lpstr>Plano de Mobilidade Ativa do Distrito Federal </vt:lpstr>
      <vt:lpstr>Apresentação do PowerPoint</vt:lpstr>
      <vt:lpstr>Apresentação do PowerPoint</vt:lpstr>
      <vt:lpstr>Apresentação do PowerPoint</vt:lpstr>
      <vt:lpstr>Apresentação do PowerPoint</vt:lpstr>
      <vt:lpstr>Apresentação</vt:lpstr>
      <vt:lpstr>Apresentação do PowerPoint</vt:lpstr>
      <vt:lpstr>Estrutura do PMA</vt:lpstr>
      <vt:lpstr>Apresentação do PowerPoint</vt:lpstr>
      <vt:lpstr>Apresentação do PowerPoint</vt:lpstr>
      <vt:lpstr>1.1 O que é Mobilidade Ativa?</vt:lpstr>
      <vt:lpstr>1.2 Por que falar de Mobilidade Ativa?</vt:lpstr>
      <vt:lpstr>1.2 Por que falar de Mobilidade Ativa?</vt:lpstr>
      <vt:lpstr>1.2 Por que falar de Mobilidade Ativa?</vt:lpstr>
      <vt:lpstr>1.3 Mobilidade Ativa no Estatuto da Cidade e PNMU</vt:lpstr>
      <vt:lpstr>1.4 Mobilidade Ativa no Plano Diretor de Ordenamento Territorial - PDOT</vt:lpstr>
      <vt:lpstr>1.5 Mobilidade Ativa no PDTU</vt:lpstr>
      <vt:lpstr>1.5 Mobilidade Ativa no PDTU</vt:lpstr>
      <vt:lpstr>1.6 Mobilidade Ativa no Distrito Federal</vt:lpstr>
      <vt:lpstr>1.6 Mobilidade Ativa no Distrito Federal</vt:lpstr>
      <vt:lpstr>1.7 Princípios e Diretrizes do PMA/DF</vt:lpstr>
      <vt:lpstr>1.8 Objetivos do PMA/DF</vt:lpstr>
      <vt:lpstr>1.9 Como funciona o PMA?</vt:lpstr>
      <vt:lpstr>Apresentação do PowerPoint</vt:lpstr>
      <vt:lpstr>2.1 Geografia do Distrito Federal</vt:lpstr>
      <vt:lpstr>2.1 Geografia do Distrito Federal</vt:lpstr>
      <vt:lpstr>2.1 Geografia do Distrito Federal</vt:lpstr>
      <vt:lpstr>2.1 Geografia do Distrito Federal</vt:lpstr>
      <vt:lpstr>2.1 Geografia do Distrito Federal</vt:lpstr>
      <vt:lpstr>Apresentação do PowerPoint</vt:lpstr>
      <vt:lpstr>Apresentação do PowerPoint</vt:lpstr>
      <vt:lpstr>2.1 Geografia do Distrito Federal</vt:lpstr>
      <vt:lpstr>Apresentação do PowerPoint</vt:lpstr>
      <vt:lpstr>2.2 Quem são os pedestres e ciclistas no DF</vt:lpstr>
      <vt:lpstr>Apresentação do PowerPoint</vt:lpstr>
      <vt:lpstr>2.2 Quem são os pedestres e ciclistas no DF</vt:lpstr>
      <vt:lpstr>2.2 Quem são os pedestres e ciclistas no DF</vt:lpstr>
      <vt:lpstr>2.2 Quem são os pedestres e ciclistas no DF</vt:lpstr>
      <vt:lpstr>2.2 Quem são os pedestres e ciclistas no DF</vt:lpstr>
      <vt:lpstr>2.2 Quem são os pedestres e ciclistas no DF</vt:lpstr>
      <vt:lpstr>2.2 Quem são os pedestres e ciclistas no DF</vt:lpstr>
      <vt:lpstr>2.2 Quem são os pedestres e ciclistas no DF</vt:lpstr>
      <vt:lpstr>2.2 Quem são os pedestres e ciclistas no DF</vt:lpstr>
      <vt:lpstr>2.2 Quem são os pedestres e ciclistas no DF</vt:lpstr>
      <vt:lpstr>2.2 Quem são os pedestres e ciclistas no DF</vt:lpstr>
      <vt:lpstr>2.2 Quem são os pedestres e ciclistas no DF</vt:lpstr>
      <vt:lpstr>Apresentação do PowerPoint</vt:lpstr>
      <vt:lpstr>3.1 Como a cidade afeta a Mobilidade Ativa </vt:lpstr>
      <vt:lpstr>Apresentação do PowerPoint</vt:lpstr>
      <vt:lpstr>3.1 Como a cidade afeta a Mobilidade Ativa</vt:lpstr>
      <vt:lpstr>Apresentação do PowerPoint</vt:lpstr>
      <vt:lpstr>3.1 Como a cidade afeta a mobilidade ativa</vt:lpstr>
      <vt:lpstr>3.1 Como a cidade afeta a mobilidade ativa</vt:lpstr>
      <vt:lpstr>Apresentação do PowerPoint</vt:lpstr>
      <vt:lpstr>Apresentação do PowerPoint</vt:lpstr>
      <vt:lpstr>3.2 Reequilíbrio na divisão dos modos de transportes </vt:lpstr>
      <vt:lpstr>3.2 Reequilíbrio na divisão dos modos de transportes</vt:lpstr>
      <vt:lpstr>3.2 Reequilíbrio na divisão dos modos de transportes</vt:lpstr>
      <vt:lpstr>3.2 Reequilíbrio na divisão dos modos de transportes</vt:lpstr>
      <vt:lpstr>3.2 Reequilíbrio na divisão dos modos de transportes</vt:lpstr>
      <vt:lpstr>3.2 Reequilíbrio na divisão dos modos de transportes</vt:lpstr>
      <vt:lpstr>3.2 Reequilíbrio na divisão dos modos de transportes</vt:lpstr>
      <vt:lpstr>Apresentação do PowerPoint</vt:lpstr>
      <vt:lpstr>Apresentação do PowerPoint</vt:lpstr>
      <vt:lpstr>3.3 Aumento a segurança das ruas e dos espaços públicos</vt:lpstr>
      <vt:lpstr>3.3 Aumento a segurança das ruas e dos espaços públicos</vt:lpstr>
      <vt:lpstr>3.3 Aumento a segurança das ruas e dos espaços públicos</vt:lpstr>
      <vt:lpstr>3.3 Aumento a segurança das ruas e dos espaços públicos</vt:lpstr>
      <vt:lpstr>3.3 Aumento a segurança das ruas e dos espaços públicos</vt:lpstr>
      <vt:lpstr>3.3 Aumento a segurança das ruas e dos espaços públicos</vt:lpstr>
      <vt:lpstr>3.3 Aumento a segurança das ruas e dos espaços públicos</vt:lpstr>
      <vt:lpstr>3.3 Aumento a segurança das ruas e dos espaços públicos</vt:lpstr>
      <vt:lpstr>3.3 Aumento a segurança das ruas e dos espaços públicos</vt:lpstr>
      <vt:lpstr>Apresentação do PowerPoint</vt:lpstr>
      <vt:lpstr>3.3 Aumento a segurança das ruas e dos espaços públicos</vt:lpstr>
      <vt:lpstr>3.3 Aumento a segurança das ruas e dos espaços públicos</vt:lpstr>
      <vt:lpstr>3.3 Aumento a segurança das ruas e dos espaços públicos</vt:lpstr>
      <vt:lpstr>Apresentação do PowerPoint</vt:lpstr>
      <vt:lpstr>3.3 Aumento a segurança das ruas e dos espaços públicos</vt:lpstr>
      <vt:lpstr>3.3 Aumento a segurança das ruas e dos espaços públicos</vt:lpstr>
      <vt:lpstr>Apresentação do PowerPoint</vt:lpstr>
      <vt:lpstr>Apresentação do PowerPoint</vt:lpstr>
      <vt:lpstr>3.4 Construindo ruas completas</vt:lpstr>
      <vt:lpstr>Apresentação do PowerPoint</vt:lpstr>
      <vt:lpstr>Apresentação do PowerPoint</vt:lpstr>
      <vt:lpstr>Termos e expressões</vt:lpstr>
      <vt:lpstr>Termos e expressões</vt:lpstr>
      <vt:lpstr>Termos e expressões</vt:lpstr>
      <vt:lpstr>Bibliografia</vt:lpstr>
      <vt:lpstr>Bibliografia</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Olga Chiode</cp:lastModifiedBy>
  <cp:revision>3252</cp:revision>
  <cp:lastPrinted>2020-04-15T20:18:54Z</cp:lastPrinted>
  <dcterms:created xsi:type="dcterms:W3CDTF">2017-10-15T15:53:37Z</dcterms:created>
  <dcterms:modified xsi:type="dcterms:W3CDTF">2020-07-30T20:18:40Z</dcterms:modified>
</cp:coreProperties>
</file>