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13.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notesSlides/notesSlide16.xml" ContentType="application/vnd.openxmlformats-officedocument.presentationml.notesSlide+xml"/>
  <Override PartName="/ppt/charts/chart27.xml" ContentType="application/vnd.openxmlformats-officedocument.drawingml.chart+xml"/>
  <Override PartName="/ppt/notesSlides/notesSlide17.xml" ContentType="application/vnd.openxmlformats-officedocument.presentationml.notesSlide+xml"/>
  <Override PartName="/ppt/charts/chart28.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9.xml" ContentType="application/vnd.openxmlformats-officedocument.drawingml.chart+xml"/>
  <Override PartName="/ppt/notesSlides/notesSlide24.xml" ContentType="application/vnd.openxmlformats-officedocument.presentationml.notesSlide+xml"/>
  <Override PartName="/ppt/charts/chart30.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60" r:id="rId2"/>
  </p:sldMasterIdLst>
  <p:notesMasterIdLst>
    <p:notesMasterId r:id="rId187"/>
  </p:notesMasterIdLst>
  <p:handoutMasterIdLst>
    <p:handoutMasterId r:id="rId188"/>
  </p:handoutMasterIdLst>
  <p:sldIdLst>
    <p:sldId id="654" r:id="rId3"/>
    <p:sldId id="813" r:id="rId4"/>
    <p:sldId id="773" r:id="rId5"/>
    <p:sldId id="771" r:id="rId6"/>
    <p:sldId id="738" r:id="rId7"/>
    <p:sldId id="814" r:id="rId8"/>
    <p:sldId id="815" r:id="rId9"/>
    <p:sldId id="566" r:id="rId10"/>
    <p:sldId id="739" r:id="rId11"/>
    <p:sldId id="601" r:id="rId12"/>
    <p:sldId id="389" r:id="rId13"/>
    <p:sldId id="659" r:id="rId14"/>
    <p:sldId id="660" r:id="rId15"/>
    <p:sldId id="661" r:id="rId16"/>
    <p:sldId id="662" r:id="rId17"/>
    <p:sldId id="665" r:id="rId18"/>
    <p:sldId id="664" r:id="rId19"/>
    <p:sldId id="663" r:id="rId20"/>
    <p:sldId id="667" r:id="rId21"/>
    <p:sldId id="666" r:id="rId22"/>
    <p:sldId id="668" r:id="rId23"/>
    <p:sldId id="669" r:id="rId24"/>
    <p:sldId id="670" r:id="rId25"/>
    <p:sldId id="672" r:id="rId26"/>
    <p:sldId id="673" r:id="rId27"/>
    <p:sldId id="674" r:id="rId28"/>
    <p:sldId id="675" r:id="rId29"/>
    <p:sldId id="677" r:id="rId30"/>
    <p:sldId id="676" r:id="rId31"/>
    <p:sldId id="740" r:id="rId32"/>
    <p:sldId id="678" r:id="rId33"/>
    <p:sldId id="679" r:id="rId34"/>
    <p:sldId id="680" r:id="rId35"/>
    <p:sldId id="681" r:id="rId36"/>
    <p:sldId id="741" r:id="rId37"/>
    <p:sldId id="685" r:id="rId38"/>
    <p:sldId id="686" r:id="rId39"/>
    <p:sldId id="683" r:id="rId40"/>
    <p:sldId id="684" r:id="rId41"/>
    <p:sldId id="687" r:id="rId42"/>
    <p:sldId id="688" r:id="rId43"/>
    <p:sldId id="689" r:id="rId44"/>
    <p:sldId id="690" r:id="rId45"/>
    <p:sldId id="691" r:id="rId46"/>
    <p:sldId id="692" r:id="rId47"/>
    <p:sldId id="693" r:id="rId48"/>
    <p:sldId id="694" r:id="rId49"/>
    <p:sldId id="695" r:id="rId50"/>
    <p:sldId id="696" r:id="rId51"/>
    <p:sldId id="697" r:id="rId52"/>
    <p:sldId id="698" r:id="rId53"/>
    <p:sldId id="700" r:id="rId54"/>
    <p:sldId id="715" r:id="rId55"/>
    <p:sldId id="710" r:id="rId56"/>
    <p:sldId id="716" r:id="rId57"/>
    <p:sldId id="717" r:id="rId58"/>
    <p:sldId id="770" r:id="rId59"/>
    <p:sldId id="711" r:id="rId60"/>
    <p:sldId id="714" r:id="rId61"/>
    <p:sldId id="712" r:id="rId62"/>
    <p:sldId id="713" r:id="rId63"/>
    <p:sldId id="701" r:id="rId64"/>
    <p:sldId id="709" r:id="rId65"/>
    <p:sldId id="704" r:id="rId66"/>
    <p:sldId id="705" r:id="rId67"/>
    <p:sldId id="703" r:id="rId68"/>
    <p:sldId id="706" r:id="rId69"/>
    <p:sldId id="707" r:id="rId70"/>
    <p:sldId id="708" r:id="rId71"/>
    <p:sldId id="702" r:id="rId72"/>
    <p:sldId id="742" r:id="rId73"/>
    <p:sldId id="783" r:id="rId74"/>
    <p:sldId id="722" r:id="rId75"/>
    <p:sldId id="780" r:id="rId76"/>
    <p:sldId id="789" r:id="rId77"/>
    <p:sldId id="810" r:id="rId78"/>
    <p:sldId id="614" r:id="rId79"/>
    <p:sldId id="790" r:id="rId80"/>
    <p:sldId id="786" r:id="rId81"/>
    <p:sldId id="430" r:id="rId82"/>
    <p:sldId id="431" r:id="rId83"/>
    <p:sldId id="788" r:id="rId84"/>
    <p:sldId id="434" r:id="rId85"/>
    <p:sldId id="435" r:id="rId86"/>
    <p:sldId id="437" r:id="rId87"/>
    <p:sldId id="436" r:id="rId88"/>
    <p:sldId id="438" r:id="rId89"/>
    <p:sldId id="439" r:id="rId90"/>
    <p:sldId id="440" r:id="rId91"/>
    <p:sldId id="441" r:id="rId92"/>
    <p:sldId id="442" r:id="rId93"/>
    <p:sldId id="443" r:id="rId94"/>
    <p:sldId id="792" r:id="rId95"/>
    <p:sldId id="445" r:id="rId96"/>
    <p:sldId id="446" r:id="rId97"/>
    <p:sldId id="799" r:id="rId98"/>
    <p:sldId id="800" r:id="rId99"/>
    <p:sldId id="447" r:id="rId100"/>
    <p:sldId id="448" r:id="rId101"/>
    <p:sldId id="794" r:id="rId102"/>
    <p:sldId id="571" r:id="rId103"/>
    <p:sldId id="782" r:id="rId104"/>
    <p:sldId id="743" r:id="rId105"/>
    <p:sldId id="758" r:id="rId106"/>
    <p:sldId id="653" r:id="rId107"/>
    <p:sldId id="784" r:id="rId108"/>
    <p:sldId id="816" r:id="rId109"/>
    <p:sldId id="744" r:id="rId110"/>
    <p:sldId id="746" r:id="rId111"/>
    <p:sldId id="749" r:id="rId112"/>
    <p:sldId id="748" r:id="rId113"/>
    <p:sldId id="747" r:id="rId114"/>
    <p:sldId id="750" r:id="rId115"/>
    <p:sldId id="612" r:id="rId116"/>
    <p:sldId id="545" r:id="rId117"/>
    <p:sldId id="405" r:id="rId118"/>
    <p:sldId id="616" r:id="rId119"/>
    <p:sldId id="617" r:id="rId120"/>
    <p:sldId id="546" r:id="rId121"/>
    <p:sldId id="757" r:id="rId122"/>
    <p:sldId id="745" r:id="rId123"/>
    <p:sldId id="756" r:id="rId124"/>
    <p:sldId id="755" r:id="rId125"/>
    <p:sldId id="751" r:id="rId126"/>
    <p:sldId id="753" r:id="rId127"/>
    <p:sldId id="719" r:id="rId128"/>
    <p:sldId id="720" r:id="rId129"/>
    <p:sldId id="725" r:id="rId130"/>
    <p:sldId id="728" r:id="rId131"/>
    <p:sldId id="726" r:id="rId132"/>
    <p:sldId id="727" r:id="rId133"/>
    <p:sldId id="729" r:id="rId134"/>
    <p:sldId id="730" r:id="rId135"/>
    <p:sldId id="731" r:id="rId136"/>
    <p:sldId id="732" r:id="rId137"/>
    <p:sldId id="468" r:id="rId138"/>
    <p:sldId id="797" r:id="rId139"/>
    <p:sldId id="633" r:id="rId140"/>
    <p:sldId id="634" r:id="rId141"/>
    <p:sldId id="635" r:id="rId142"/>
    <p:sldId id="777" r:id="rId143"/>
    <p:sldId id="801" r:id="rId144"/>
    <p:sldId id="804" r:id="rId145"/>
    <p:sldId id="802" r:id="rId146"/>
    <p:sldId id="778" r:id="rId147"/>
    <p:sldId id="803" r:id="rId148"/>
    <p:sldId id="808" r:id="rId149"/>
    <p:sldId id="807" r:id="rId150"/>
    <p:sldId id="805" r:id="rId151"/>
    <p:sldId id="806" r:id="rId152"/>
    <p:sldId id="779" r:id="rId153"/>
    <p:sldId id="641" r:id="rId154"/>
    <p:sldId id="768" r:id="rId155"/>
    <p:sldId id="648" r:id="rId156"/>
    <p:sldId id="486" r:id="rId157"/>
    <p:sldId id="643" r:id="rId158"/>
    <p:sldId id="644" r:id="rId159"/>
    <p:sldId id="645" r:id="rId160"/>
    <p:sldId id="646" r:id="rId161"/>
    <p:sldId id="647" r:id="rId162"/>
    <p:sldId id="637" r:id="rId163"/>
    <p:sldId id="650" r:id="rId164"/>
    <p:sldId id="651" r:id="rId165"/>
    <p:sldId id="618" r:id="rId166"/>
    <p:sldId id="467" r:id="rId167"/>
    <p:sldId id="812" r:id="rId168"/>
    <p:sldId id="628" r:id="rId169"/>
    <p:sldId id="795" r:id="rId170"/>
    <p:sldId id="765" r:id="rId171"/>
    <p:sldId id="600" r:id="rId172"/>
    <p:sldId id="603" r:id="rId173"/>
    <p:sldId id="604" r:id="rId174"/>
    <p:sldId id="605" r:id="rId175"/>
    <p:sldId id="606" r:id="rId176"/>
    <p:sldId id="607" r:id="rId177"/>
    <p:sldId id="767" r:id="rId178"/>
    <p:sldId id="608" r:id="rId179"/>
    <p:sldId id="609" r:id="rId180"/>
    <p:sldId id="734" r:id="rId181"/>
    <p:sldId id="735" r:id="rId182"/>
    <p:sldId id="736" r:id="rId183"/>
    <p:sldId id="737" r:id="rId184"/>
    <p:sldId id="466" r:id="rId185"/>
    <p:sldId id="652" r:id="rId186"/>
  </p:sldIdLst>
  <p:sldSz cx="9720263" cy="6300788"/>
  <p:notesSz cx="9258300" cy="5838825"/>
  <p:defaultTextStyle>
    <a:defPPr>
      <a:defRPr lang="pt-BR"/>
    </a:defPPr>
    <a:lvl1pPr marL="0" algn="l" defTabSz="863410" rtl="0" eaLnBrk="1" latinLnBrk="0" hangingPunct="1">
      <a:defRPr sz="1600" kern="1200">
        <a:solidFill>
          <a:schemeClr val="tx1"/>
        </a:solidFill>
        <a:latin typeface="+mn-lt"/>
        <a:ea typeface="+mn-ea"/>
        <a:cs typeface="+mn-cs"/>
      </a:defRPr>
    </a:lvl1pPr>
    <a:lvl2pPr marL="431704" algn="l" defTabSz="863410" rtl="0" eaLnBrk="1" latinLnBrk="0" hangingPunct="1">
      <a:defRPr sz="1600" kern="1200">
        <a:solidFill>
          <a:schemeClr val="tx1"/>
        </a:solidFill>
        <a:latin typeface="+mn-lt"/>
        <a:ea typeface="+mn-ea"/>
        <a:cs typeface="+mn-cs"/>
      </a:defRPr>
    </a:lvl2pPr>
    <a:lvl3pPr marL="863410" algn="l" defTabSz="863410" rtl="0" eaLnBrk="1" latinLnBrk="0" hangingPunct="1">
      <a:defRPr sz="1600" kern="1200">
        <a:solidFill>
          <a:schemeClr val="tx1"/>
        </a:solidFill>
        <a:latin typeface="+mn-lt"/>
        <a:ea typeface="+mn-ea"/>
        <a:cs typeface="+mn-cs"/>
      </a:defRPr>
    </a:lvl3pPr>
    <a:lvl4pPr marL="1295112" algn="l" defTabSz="863410" rtl="0" eaLnBrk="1" latinLnBrk="0" hangingPunct="1">
      <a:defRPr sz="1600" kern="1200">
        <a:solidFill>
          <a:schemeClr val="tx1"/>
        </a:solidFill>
        <a:latin typeface="+mn-lt"/>
        <a:ea typeface="+mn-ea"/>
        <a:cs typeface="+mn-cs"/>
      </a:defRPr>
    </a:lvl4pPr>
    <a:lvl5pPr marL="1726818" algn="l" defTabSz="863410" rtl="0" eaLnBrk="1" latinLnBrk="0" hangingPunct="1">
      <a:defRPr sz="1600" kern="1200">
        <a:solidFill>
          <a:schemeClr val="tx1"/>
        </a:solidFill>
        <a:latin typeface="+mn-lt"/>
        <a:ea typeface="+mn-ea"/>
        <a:cs typeface="+mn-cs"/>
      </a:defRPr>
    </a:lvl5pPr>
    <a:lvl6pPr marL="2158522" algn="l" defTabSz="863410" rtl="0" eaLnBrk="1" latinLnBrk="0" hangingPunct="1">
      <a:defRPr sz="1600" kern="1200">
        <a:solidFill>
          <a:schemeClr val="tx1"/>
        </a:solidFill>
        <a:latin typeface="+mn-lt"/>
        <a:ea typeface="+mn-ea"/>
        <a:cs typeface="+mn-cs"/>
      </a:defRPr>
    </a:lvl6pPr>
    <a:lvl7pPr marL="2590226" algn="l" defTabSz="863410" rtl="0" eaLnBrk="1" latinLnBrk="0" hangingPunct="1">
      <a:defRPr sz="1600" kern="1200">
        <a:solidFill>
          <a:schemeClr val="tx1"/>
        </a:solidFill>
        <a:latin typeface="+mn-lt"/>
        <a:ea typeface="+mn-ea"/>
        <a:cs typeface="+mn-cs"/>
      </a:defRPr>
    </a:lvl7pPr>
    <a:lvl8pPr marL="3021931" algn="l" defTabSz="863410" rtl="0" eaLnBrk="1" latinLnBrk="0" hangingPunct="1">
      <a:defRPr sz="1600" kern="1200">
        <a:solidFill>
          <a:schemeClr val="tx1"/>
        </a:solidFill>
        <a:latin typeface="+mn-lt"/>
        <a:ea typeface="+mn-ea"/>
        <a:cs typeface="+mn-cs"/>
      </a:defRPr>
    </a:lvl8pPr>
    <a:lvl9pPr marL="3453634" algn="l" defTabSz="863410"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78" userDrawn="1">
          <p15:clr>
            <a:srgbClr val="A4A3A4"/>
          </p15:clr>
        </p15:guide>
        <p15:guide id="2" pos="2625" userDrawn="1">
          <p15:clr>
            <a:srgbClr val="A4A3A4"/>
          </p15:clr>
        </p15:guide>
        <p15:guide id="3" orient="horz" pos="1984" userDrawn="1">
          <p15:clr>
            <a:srgbClr val="A4A3A4"/>
          </p15:clr>
        </p15:guide>
        <p15:guide id="4" pos="3062" userDrawn="1">
          <p15:clr>
            <a:srgbClr val="A4A3A4"/>
          </p15:clr>
        </p15:guide>
        <p15:guide id="5" orient="horz" pos="850">
          <p15:clr>
            <a:srgbClr val="A4A3A4"/>
          </p15:clr>
        </p15:guide>
        <p15:guide id="6" orient="horz" pos="3798">
          <p15:clr>
            <a:srgbClr val="A4A3A4"/>
          </p15:clr>
        </p15:guide>
        <p15:guide id="7" pos="339">
          <p15:clr>
            <a:srgbClr val="A4A3A4"/>
          </p15:clr>
        </p15:guide>
        <p15:guide id="8" pos="5783">
          <p15:clr>
            <a:srgbClr val="A4A3A4"/>
          </p15:clr>
        </p15:guide>
        <p15:guide id="9" pos="2925">
          <p15:clr>
            <a:srgbClr val="A4A3A4"/>
          </p15:clr>
        </p15:guide>
        <p15:guide id="10" pos="3197">
          <p15:clr>
            <a:srgbClr val="A4A3A4"/>
          </p15:clr>
        </p15:guide>
      </p15:sldGuideLst>
    </p:ext>
    <p:ext uri="{2D200454-40CA-4A62-9FC3-DE9A4176ACB9}">
      <p15:notesGuideLst xmlns:p15="http://schemas.microsoft.com/office/powerpoint/2012/main">
        <p15:guide id="1" orient="horz" pos="1629" userDrawn="1">
          <p15:clr>
            <a:srgbClr val="A4A3A4"/>
          </p15:clr>
        </p15:guide>
        <p15:guide id="2" pos="3819" userDrawn="1">
          <p15:clr>
            <a:srgbClr val="A4A3A4"/>
          </p15:clr>
        </p15:guide>
        <p15:guide id="3" orient="horz" pos="2208" userDrawn="1">
          <p15:clr>
            <a:srgbClr val="A4A3A4"/>
          </p15:clr>
        </p15:guide>
        <p15:guide id="4" pos="2928" userDrawn="1">
          <p15:clr>
            <a:srgbClr val="A4A3A4"/>
          </p15:clr>
        </p15:guide>
        <p15:guide id="5" orient="horz" pos="1650">
          <p15:clr>
            <a:srgbClr val="A4A3A4"/>
          </p15:clr>
        </p15:guide>
        <p15:guide id="6" orient="horz" pos="2236">
          <p15:clr>
            <a:srgbClr val="A4A3A4"/>
          </p15:clr>
        </p15:guide>
        <p15:guide id="7" pos="4204">
          <p15:clr>
            <a:srgbClr val="A4A3A4"/>
          </p15:clr>
        </p15:guide>
        <p15:guide id="8" pos="3224">
          <p15:clr>
            <a:srgbClr val="A4A3A4"/>
          </p15:clr>
        </p15:guide>
        <p15:guide id="9" orient="horz" pos="1340">
          <p15:clr>
            <a:srgbClr val="A4A3A4"/>
          </p15:clr>
        </p15:guide>
        <p15:guide id="10" orient="horz" pos="1816">
          <p15:clr>
            <a:srgbClr val="A4A3A4"/>
          </p15:clr>
        </p15:guide>
        <p15:guide id="11" orient="horz" pos="1357">
          <p15:clr>
            <a:srgbClr val="A4A3A4"/>
          </p15:clr>
        </p15:guide>
        <p15:guide id="12" orient="horz" pos="1839">
          <p15:clr>
            <a:srgbClr val="A4A3A4"/>
          </p15:clr>
        </p15:guide>
        <p15:guide id="13" pos="3455">
          <p15:clr>
            <a:srgbClr val="A4A3A4"/>
          </p15:clr>
        </p15:guide>
        <p15:guide id="14" pos="2649">
          <p15:clr>
            <a:srgbClr val="A4A3A4"/>
          </p15:clr>
        </p15:guide>
        <p15:guide id="15" pos="3803">
          <p15:clr>
            <a:srgbClr val="A4A3A4"/>
          </p15:clr>
        </p15:guide>
        <p15:guide id="16" pos="291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ga Chiode Perpétuo Batista dos Santos" initials="OCPBdS" lastIdx="19" clrIdx="0">
    <p:extLst>
      <p:ext uri="{19B8F6BF-5375-455C-9EA6-DF929625EA0E}">
        <p15:presenceInfo xmlns:p15="http://schemas.microsoft.com/office/powerpoint/2012/main" userId="Olga Chiode Perpétuo Batista dos Sant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6F"/>
    <a:srgbClr val="0070C0"/>
    <a:srgbClr val="558ED5"/>
    <a:srgbClr val="8EB4E3"/>
    <a:srgbClr val="F9DD16"/>
    <a:srgbClr val="555557"/>
    <a:srgbClr val="4F81BD"/>
    <a:srgbClr val="FFFFFF"/>
    <a:srgbClr val="000000"/>
    <a:srgbClr val="FDE1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Estilo Claro 2 - Ênfas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77" autoAdjust="0"/>
    <p:restoredTop sz="90328" autoAdjust="0"/>
  </p:normalViewPr>
  <p:slideViewPr>
    <p:cSldViewPr>
      <p:cViewPr varScale="1">
        <p:scale>
          <a:sx n="99" d="100"/>
          <a:sy n="99" d="100"/>
        </p:scale>
        <p:origin x="1066" y="91"/>
      </p:cViewPr>
      <p:guideLst>
        <p:guide orient="horz" pos="1678"/>
        <p:guide pos="2625"/>
        <p:guide orient="horz" pos="1984"/>
        <p:guide pos="3062"/>
        <p:guide orient="horz" pos="850"/>
        <p:guide orient="horz" pos="3798"/>
        <p:guide pos="339"/>
        <p:guide pos="5783"/>
        <p:guide pos="2925"/>
        <p:guide pos="3197"/>
      </p:guideLst>
    </p:cSldViewPr>
  </p:slideViewPr>
  <p:outlineViewPr>
    <p:cViewPr>
      <p:scale>
        <a:sx n="33" d="100"/>
        <a:sy n="33" d="100"/>
      </p:scale>
      <p:origin x="0" y="0"/>
    </p:cViewPr>
  </p:outlineViewPr>
  <p:notesTextViewPr>
    <p:cViewPr>
      <p:scale>
        <a:sx n="1" d="1"/>
        <a:sy n="1" d="1"/>
      </p:scale>
      <p:origin x="0" y="0"/>
    </p:cViewPr>
  </p:notesTextViewPr>
  <p:sorterViewPr>
    <p:cViewPr>
      <p:scale>
        <a:sx n="160" d="100"/>
        <a:sy n="160" d="100"/>
      </p:scale>
      <p:origin x="0" y="-126582"/>
    </p:cViewPr>
  </p:sorterViewPr>
  <p:notesViewPr>
    <p:cSldViewPr showGuides="1">
      <p:cViewPr varScale="1">
        <p:scale>
          <a:sx n="71" d="100"/>
          <a:sy n="71" d="100"/>
        </p:scale>
        <p:origin x="-1962" y="-90"/>
      </p:cViewPr>
      <p:guideLst>
        <p:guide orient="horz" pos="1629"/>
        <p:guide pos="3819"/>
        <p:guide orient="horz" pos="2208"/>
        <p:guide pos="2928"/>
        <p:guide orient="horz" pos="1650"/>
        <p:guide orient="horz" pos="2236"/>
        <p:guide pos="4204"/>
        <p:guide pos="3224"/>
        <p:guide orient="horz" pos="1340"/>
        <p:guide orient="horz" pos="1816"/>
        <p:guide orient="horz" pos="1357"/>
        <p:guide orient="horz" pos="1839"/>
        <p:guide pos="3455"/>
        <p:guide pos="2649"/>
        <p:guide pos="3803"/>
        <p:guide pos="2916"/>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theme" Target="theme/theme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tableStyles" Target="tableStyle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commentAuthors" Target="commentAuthor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10.233.44.6\semob\SUPLAM\SUPLAM-SEMOB\00.%20SUPLAM\COMAT\01_MOBILIDADE%20ATIVA\00%20PLANO%20DE%20MOBILIDADE%20ATIVA\00_CADERNOS%20T&#201;CNICOS\Gr&#225;fico_Percep&#231;&#227;o%20do%20pedestre%20acerca%20do%20caminho%20ao%20transporte%20p&#250;blico.xlsx" TargetMode="Externa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priscila.morais\Downloads\&#211;bitos%20DF%20-%202016%20e%2017.xlsx" TargetMode="Externa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solidFill>
                  <a:schemeClr val="tx1"/>
                </a:solidFill>
                <a:effectLst/>
                <a:latin typeface="Helvetica Neue" panose="02000503000000020004" pitchFamily="2" charset="0"/>
              </a:defRPr>
            </a:pPr>
            <a:r>
              <a:rPr lang="pt-BR" sz="1000" dirty="0">
                <a:solidFill>
                  <a:schemeClr val="tx1"/>
                </a:solidFill>
                <a:effectLst/>
                <a:latin typeface="Montserrat" pitchFamily="50" charset="0"/>
              </a:rPr>
              <a:t>Óbitos em 2016 (Absoluto e Índice) / Região Administrativa</a:t>
            </a:r>
          </a:p>
        </c:rich>
      </c:tx>
      <c:layout>
        <c:manualLayout>
          <c:xMode val="edge"/>
          <c:yMode val="edge"/>
          <c:x val="0.26468462282311966"/>
          <c:y val="0.14039759455536707"/>
        </c:manualLayout>
      </c:layout>
      <c:overlay val="0"/>
      <c:spPr>
        <a:noFill/>
      </c:spPr>
    </c:title>
    <c:autoTitleDeleted val="0"/>
    <c:plotArea>
      <c:layout/>
      <c:barChart>
        <c:barDir val="col"/>
        <c:grouping val="clustered"/>
        <c:varyColors val="0"/>
        <c:ser>
          <c:idx val="0"/>
          <c:order val="0"/>
          <c:tx>
            <c:strRef>
              <c:f>Plan1!$B$1</c:f>
              <c:strCache>
                <c:ptCount val="1"/>
                <c:pt idx="0">
                  <c:v>Óbitos 2016</c:v>
                </c:pt>
              </c:strCache>
            </c:strRef>
          </c:tx>
          <c:spPr>
            <a:solidFill>
              <a:sysClr val="window" lastClr="FFFFFF">
                <a:lumMod val="65000"/>
              </a:sysClr>
            </a:solidFill>
          </c:spPr>
          <c:invertIfNegative val="0"/>
          <c:dLbls>
            <c:dLbl>
              <c:idx val="0"/>
              <c:layout>
                <c:manualLayout>
                  <c:x val="1.7428392532451579E-3"/>
                  <c:y val="8.781927510405757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0E-49DC-9A04-3A184BC995B4}"/>
                </c:ext>
              </c:extLst>
            </c:dLbl>
            <c:dLbl>
              <c:idx val="1"/>
              <c:layout>
                <c:manualLayout>
                  <c:x val="1.7428392532451579E-3"/>
                  <c:y val="1.33508486545208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0E-49DC-9A04-3A184BC995B4}"/>
                </c:ext>
              </c:extLst>
            </c:dLbl>
            <c:dLbl>
              <c:idx val="2"/>
              <c:layout>
                <c:manualLayout>
                  <c:x val="1.6460220507335118E-3"/>
                  <c:y val="1.10020807532882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98-4686-A869-8E77F8186942}"/>
                </c:ext>
              </c:extLst>
            </c:dLbl>
            <c:dLbl>
              <c:idx val="3"/>
              <c:layout>
                <c:manualLayout>
                  <c:x val="0"/>
                  <c:y val="2.043975427859445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0E-49DC-9A04-3A184BC995B4}"/>
                </c:ext>
              </c:extLst>
            </c:dLbl>
            <c:dLbl>
              <c:idx val="4"/>
              <c:layout>
                <c:manualLayout>
                  <c:x val="1.6460220507335118E-3"/>
                  <c:y val="-0.1369732629808455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98-4686-A869-8E77F8186942}"/>
                </c:ext>
              </c:extLst>
            </c:dLbl>
            <c:dLbl>
              <c:idx val="5"/>
              <c:layout>
                <c:manualLayout>
                  <c:x val="0"/>
                  <c:y val="-0.130124599831803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98-4686-A869-8E77F8186942}"/>
                </c:ext>
              </c:extLst>
            </c:dLbl>
            <c:dLbl>
              <c:idx val="6"/>
              <c:layout>
                <c:manualLayout>
                  <c:x val="1.6460220507335118E-3"/>
                  <c:y val="-0.1095786103846764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98-4686-A869-8E77F8186942}"/>
                </c:ext>
              </c:extLst>
            </c:dLbl>
            <c:dLbl>
              <c:idx val="7"/>
              <c:layout>
                <c:manualLayout>
                  <c:x val="0"/>
                  <c:y val="-9.588128408659185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98-4686-A869-8E77F8186942}"/>
                </c:ext>
              </c:extLst>
            </c:dLbl>
            <c:dLbl>
              <c:idx val="8"/>
              <c:layout>
                <c:manualLayout>
                  <c:x val="0"/>
                  <c:y val="-8.21839577885072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98-4686-A869-8E77F8186942}"/>
                </c:ext>
              </c:extLst>
            </c:dLbl>
            <c:dLbl>
              <c:idx val="9"/>
              <c:layout>
                <c:manualLayout>
                  <c:x val="0"/>
                  <c:y val="-7.53352946394651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98-4686-A869-8E77F8186942}"/>
                </c:ext>
              </c:extLst>
            </c:dLbl>
            <c:dLbl>
              <c:idx val="10"/>
              <c:layout>
                <c:manualLayout>
                  <c:x val="0"/>
                  <c:y val="-8.21839577885072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98-4686-A869-8E77F8186942}"/>
                </c:ext>
              </c:extLst>
            </c:dLbl>
            <c:dLbl>
              <c:idx val="11"/>
              <c:layout>
                <c:manualLayout>
                  <c:x val="0"/>
                  <c:y val="-6.163796834138051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98-4686-A869-8E77F8186942}"/>
                </c:ext>
              </c:extLst>
            </c:dLbl>
            <c:dLbl>
              <c:idx val="12"/>
              <c:layout>
                <c:manualLayout>
                  <c:x val="0"/>
                  <c:y val="-7.533529463946511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98-4686-A869-8E77F8186942}"/>
                </c:ext>
              </c:extLst>
            </c:dLbl>
            <c:dLbl>
              <c:idx val="13"/>
              <c:layout>
                <c:manualLayout>
                  <c:x val="1.6460220507335118E-3"/>
                  <c:y val="-5.47893051923382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A98-4686-A869-8E77F8186942}"/>
                </c:ext>
              </c:extLst>
            </c:dLbl>
            <c:dLbl>
              <c:idx val="14"/>
              <c:layout>
                <c:manualLayout>
                  <c:x val="1.6460220507335118E-3"/>
                  <c:y val="-4.451631046877488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A98-4686-A869-8E77F8186942}"/>
                </c:ext>
              </c:extLst>
            </c:dLbl>
            <c:dLbl>
              <c:idx val="15"/>
              <c:layout>
                <c:manualLayout>
                  <c:x val="0"/>
                  <c:y val="-2.739492222857658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A98-4686-A869-8E77F8186942}"/>
                </c:ext>
              </c:extLst>
            </c:dLbl>
            <c:dLbl>
              <c:idx val="16"/>
              <c:layout>
                <c:manualLayout>
                  <c:x val="-3.2920441014669612E-3"/>
                  <c:y val="-2.739492222857658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A98-4686-A869-8E77F8186942}"/>
                </c:ext>
              </c:extLst>
            </c:dLbl>
            <c:dLbl>
              <c:idx val="17"/>
              <c:layout>
                <c:manualLayout>
                  <c:x val="0"/>
                  <c:y val="-3.42433157452114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A98-4686-A869-8E77F8186942}"/>
                </c:ext>
              </c:extLst>
            </c:dLbl>
            <c:dLbl>
              <c:idx val="18"/>
              <c:layout>
                <c:manualLayout>
                  <c:x val="0"/>
                  <c:y val="-2.39703210216480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A98-4686-A869-8E77F8186942}"/>
                </c:ext>
              </c:extLst>
            </c:dLbl>
            <c:dLbl>
              <c:idx val="19"/>
              <c:layout>
                <c:manualLayout>
                  <c:x val="0"/>
                  <c:y val="-4.451631046877488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A98-4686-A869-8E77F8186942}"/>
                </c:ext>
              </c:extLst>
            </c:dLbl>
            <c:dLbl>
              <c:idx val="20"/>
              <c:layout>
                <c:manualLayout>
                  <c:x val="0"/>
                  <c:y val="-4.451631046877488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A98-4686-A869-8E77F8186942}"/>
                </c:ext>
              </c:extLst>
            </c:dLbl>
            <c:dLbl>
              <c:idx val="21"/>
              <c:layout>
                <c:manualLayout>
                  <c:x val="0"/>
                  <c:y val="-1.36973262980846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A98-4686-A869-8E77F8186942}"/>
                </c:ext>
              </c:extLst>
            </c:dLbl>
            <c:dLbl>
              <c:idx val="22"/>
              <c:layout>
                <c:manualLayout>
                  <c:x val="-9.8338587463790059E-17"/>
                  <c:y val="2.2037698473959019E-2"/>
                </c:manualLayout>
              </c:layout>
              <c:spPr>
                <a:noFill/>
                <a:ln>
                  <a:noFill/>
                </a:ln>
                <a:effectLst/>
              </c:spPr>
              <c:txPr>
                <a:bodyPr/>
                <a:lstStyle/>
                <a:p>
                  <a:pPr algn="ctr" rtl="0">
                    <a:defRPr>
                      <a:solidFill>
                        <a:schemeClr val="tx1"/>
                      </a:solidFill>
                    </a:defRPr>
                  </a:pPr>
                  <a:endParaRPr lang="pt-B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A98-4686-A869-8E77F8186942}"/>
                </c:ext>
              </c:extLst>
            </c:dLbl>
            <c:dLbl>
              <c:idx val="23"/>
              <c:layout>
                <c:manualLayout>
                  <c:x val="0"/>
                  <c:y val="3.4243315745210801E-3"/>
                </c:manualLayout>
              </c:layout>
              <c:spPr/>
              <c:txPr>
                <a:bodyPr/>
                <a:lstStyle/>
                <a:p>
                  <a:pPr>
                    <a:defRPr>
                      <a:solidFill>
                        <a:schemeClr val="tx1"/>
                      </a:solidFill>
                    </a:defRPr>
                  </a:pPr>
                  <a:endParaRPr lang="pt-B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A98-4686-A869-8E77F8186942}"/>
                </c:ext>
              </c:extLst>
            </c:dLbl>
            <c:dLbl>
              <c:idx val="24"/>
              <c:spPr/>
              <c:txPr>
                <a:bodyPr/>
                <a:lstStyle/>
                <a:p>
                  <a:pPr>
                    <a:defRPr>
                      <a:solidFill>
                        <a:schemeClr val="tx1"/>
                      </a:solidFill>
                    </a:defRPr>
                  </a:pPr>
                  <a:endParaRPr lang="pt-BR"/>
                </a:p>
              </c:txPr>
              <c:dLblPos val="ctr"/>
              <c:showLegendKey val="0"/>
              <c:showVal val="1"/>
              <c:showCatName val="0"/>
              <c:showSerName val="0"/>
              <c:showPercent val="0"/>
              <c:showBubbleSize val="0"/>
              <c:extLst>
                <c:ext xmlns:c16="http://schemas.microsoft.com/office/drawing/2014/chart" uri="{C3380CC4-5D6E-409C-BE32-E72D297353CC}">
                  <c16:uniqueId val="{00000015-7A98-4686-A869-8E77F8186942}"/>
                </c:ext>
              </c:extLst>
            </c:dLbl>
            <c:dLbl>
              <c:idx val="25"/>
              <c:layout>
                <c:manualLayout>
                  <c:x val="-1.7428392532451579E-3"/>
                  <c:y val="2.30295735520807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0E-49DC-9A04-3A184BC995B4}"/>
                </c:ext>
              </c:extLst>
            </c:dLbl>
            <c:dLbl>
              <c:idx val="26"/>
              <c:layout>
                <c:manualLayout>
                  <c:x val="-1.6460220507335118E-3"/>
                  <c:y val="3.4243315745210801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A98-4686-A869-8E77F8186942}"/>
                </c:ext>
              </c:extLst>
            </c:dLbl>
            <c:dLbl>
              <c:idx val="27"/>
              <c:layout>
                <c:manualLayout>
                  <c:x val="0"/>
                  <c:y val="-1.36973262980846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A98-4686-A869-8E77F8186942}"/>
                </c:ext>
              </c:extLst>
            </c:dLbl>
            <c:dLbl>
              <c:idx val="29"/>
              <c:spPr/>
              <c:txPr>
                <a:bodyPr/>
                <a:lstStyle/>
                <a:p>
                  <a:pPr>
                    <a:defRPr>
                      <a:solidFill>
                        <a:schemeClr val="tx1"/>
                      </a:solidFill>
                    </a:defRPr>
                  </a:pPr>
                  <a:endParaRPr lang="pt-BR"/>
                </a:p>
              </c:txPr>
              <c:dLblPos val="ctr"/>
              <c:showLegendKey val="0"/>
              <c:showVal val="1"/>
              <c:showCatName val="0"/>
              <c:showSerName val="0"/>
              <c:showPercent val="0"/>
              <c:showBubbleSize val="0"/>
              <c:extLst>
                <c:ext xmlns:c16="http://schemas.microsoft.com/office/drawing/2014/chart" uri="{C3380CC4-5D6E-409C-BE32-E72D297353CC}">
                  <c16:uniqueId val="{00000018-7A98-4686-A869-8E77F8186942}"/>
                </c:ext>
              </c:extLst>
            </c:dLbl>
            <c:dLbl>
              <c:idx val="30"/>
              <c:spPr/>
              <c:txPr>
                <a:bodyPr/>
                <a:lstStyle/>
                <a:p>
                  <a:pPr>
                    <a:defRPr>
                      <a:solidFill>
                        <a:schemeClr val="tx1"/>
                      </a:solidFill>
                    </a:defRPr>
                  </a:pPr>
                  <a:endParaRPr lang="pt-BR"/>
                </a:p>
              </c:txPr>
              <c:dLblPos val="ctr"/>
              <c:showLegendKey val="0"/>
              <c:showVal val="1"/>
              <c:showCatName val="0"/>
              <c:showSerName val="0"/>
              <c:showPercent val="0"/>
              <c:showBubbleSize val="0"/>
              <c:extLst>
                <c:ext xmlns:c16="http://schemas.microsoft.com/office/drawing/2014/chart" uri="{C3380CC4-5D6E-409C-BE32-E72D297353CC}">
                  <c16:uniqueId val="{00000019-7A98-4686-A869-8E77F8186942}"/>
                </c:ext>
              </c:extLst>
            </c:dLbl>
            <c:spPr>
              <a:noFill/>
              <a:ln>
                <a:noFill/>
              </a:ln>
              <a:effectLst/>
            </c:spPr>
            <c:txPr>
              <a:bodyPr/>
              <a:lstStyle/>
              <a:p>
                <a:pPr>
                  <a:defRPr>
                    <a:solidFill>
                      <a:schemeClr val="tx1"/>
                    </a:solidFill>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Plan1!$A$2:$A$32</c:f>
              <c:strCache>
                <c:ptCount val="31"/>
                <c:pt idx="0">
                  <c:v>Brasilia</c:v>
                </c:pt>
                <c:pt idx="1">
                  <c:v>Ceilandia</c:v>
                </c:pt>
                <c:pt idx="2">
                  <c:v>Planaltina</c:v>
                </c:pt>
                <c:pt idx="3">
                  <c:v>Santa Maria</c:v>
                </c:pt>
                <c:pt idx="4">
                  <c:v>Recanto das Emas</c:v>
                </c:pt>
                <c:pt idx="5">
                  <c:v>Taguatinga</c:v>
                </c:pt>
                <c:pt idx="6">
                  <c:v>Samambaia</c:v>
                </c:pt>
                <c:pt idx="7">
                  <c:v>Sao Sebastiao</c:v>
                </c:pt>
                <c:pt idx="8">
                  <c:v>Brazlandia</c:v>
                </c:pt>
                <c:pt idx="9">
                  <c:v>Gama</c:v>
                </c:pt>
                <c:pt idx="10">
                  <c:v>Sobradinho II</c:v>
                </c:pt>
                <c:pt idx="11">
                  <c:v>Paranoa</c:v>
                </c:pt>
                <c:pt idx="12">
                  <c:v>Sobradinho</c:v>
                </c:pt>
                <c:pt idx="13">
                  <c:v>SIA</c:v>
                </c:pt>
                <c:pt idx="14">
                  <c:v>Aguas Claras</c:v>
                </c:pt>
                <c:pt idx="15">
                  <c:v>Lago Sul</c:v>
                </c:pt>
                <c:pt idx="16">
                  <c:v>Riacho Fundo</c:v>
                </c:pt>
                <c:pt idx="17">
                  <c:v>Jardim Botanico</c:v>
                </c:pt>
                <c:pt idx="18">
                  <c:v>Park Way</c:v>
                </c:pt>
                <c:pt idx="19">
                  <c:v>Itapoa</c:v>
                </c:pt>
                <c:pt idx="20">
                  <c:v>Vicente Pires</c:v>
                </c:pt>
                <c:pt idx="21">
                  <c:v>Lago Norte</c:v>
                </c:pt>
                <c:pt idx="22">
                  <c:v>SCIA/Estrutural/Automovel</c:v>
                </c:pt>
                <c:pt idx="23">
                  <c:v>Nucleo Bandeirante</c:v>
                </c:pt>
                <c:pt idx="24">
                  <c:v>Guara</c:v>
                </c:pt>
                <c:pt idx="25">
                  <c:v>Candangolandia</c:v>
                </c:pt>
                <c:pt idx="26">
                  <c:v>Fercal</c:v>
                </c:pt>
                <c:pt idx="27">
                  <c:v>Cruzeiro</c:v>
                </c:pt>
                <c:pt idx="28">
                  <c:v>Varjao</c:v>
                </c:pt>
                <c:pt idx="29">
                  <c:v>Riacho Fundo II</c:v>
                </c:pt>
                <c:pt idx="30">
                  <c:v>Sudoeste / Octogonal</c:v>
                </c:pt>
              </c:strCache>
            </c:strRef>
          </c:cat>
          <c:val>
            <c:numRef>
              <c:f>Plan1!$B$2:$B$32</c:f>
              <c:numCache>
                <c:formatCode>General</c:formatCode>
                <c:ptCount val="31"/>
                <c:pt idx="0">
                  <c:v>50</c:v>
                </c:pt>
                <c:pt idx="1">
                  <c:v>48</c:v>
                </c:pt>
                <c:pt idx="2">
                  <c:v>37</c:v>
                </c:pt>
                <c:pt idx="3">
                  <c:v>32</c:v>
                </c:pt>
                <c:pt idx="4">
                  <c:v>31</c:v>
                </c:pt>
                <c:pt idx="5">
                  <c:v>26</c:v>
                </c:pt>
                <c:pt idx="6">
                  <c:v>19</c:v>
                </c:pt>
                <c:pt idx="7">
                  <c:v>17</c:v>
                </c:pt>
                <c:pt idx="8">
                  <c:v>16</c:v>
                </c:pt>
                <c:pt idx="9">
                  <c:v>15</c:v>
                </c:pt>
                <c:pt idx="10">
                  <c:v>13</c:v>
                </c:pt>
                <c:pt idx="11">
                  <c:v>11</c:v>
                </c:pt>
                <c:pt idx="12">
                  <c:v>10</c:v>
                </c:pt>
                <c:pt idx="13">
                  <c:v>10</c:v>
                </c:pt>
                <c:pt idx="14">
                  <c:v>7</c:v>
                </c:pt>
                <c:pt idx="15">
                  <c:v>6</c:v>
                </c:pt>
                <c:pt idx="16">
                  <c:v>6</c:v>
                </c:pt>
                <c:pt idx="17">
                  <c:v>6</c:v>
                </c:pt>
                <c:pt idx="18">
                  <c:v>5</c:v>
                </c:pt>
                <c:pt idx="19">
                  <c:v>5</c:v>
                </c:pt>
                <c:pt idx="20">
                  <c:v>5</c:v>
                </c:pt>
                <c:pt idx="21">
                  <c:v>4</c:v>
                </c:pt>
                <c:pt idx="22">
                  <c:v>3</c:v>
                </c:pt>
                <c:pt idx="23">
                  <c:v>2</c:v>
                </c:pt>
                <c:pt idx="24">
                  <c:v>2</c:v>
                </c:pt>
                <c:pt idx="25">
                  <c:v>2</c:v>
                </c:pt>
                <c:pt idx="26">
                  <c:v>1</c:v>
                </c:pt>
                <c:pt idx="27">
                  <c:v>1</c:v>
                </c:pt>
                <c:pt idx="28">
                  <c:v>0</c:v>
                </c:pt>
                <c:pt idx="29">
                  <c:v>0</c:v>
                </c:pt>
                <c:pt idx="30">
                  <c:v>0</c:v>
                </c:pt>
              </c:numCache>
            </c:numRef>
          </c:val>
          <c:extLst>
            <c:ext xmlns:c16="http://schemas.microsoft.com/office/drawing/2014/chart" uri="{C3380CC4-5D6E-409C-BE32-E72D297353CC}">
              <c16:uniqueId val="{0000000A-7A0E-49DC-9A04-3A184BC995B4}"/>
            </c:ext>
          </c:extLst>
        </c:ser>
        <c:dLbls>
          <c:showLegendKey val="0"/>
          <c:showVal val="0"/>
          <c:showCatName val="0"/>
          <c:showSerName val="0"/>
          <c:showPercent val="0"/>
          <c:showBubbleSize val="0"/>
        </c:dLbls>
        <c:gapWidth val="60"/>
        <c:axId val="99571968"/>
        <c:axId val="99946496"/>
      </c:barChart>
      <c:lineChart>
        <c:grouping val="standard"/>
        <c:varyColors val="0"/>
        <c:ser>
          <c:idx val="1"/>
          <c:order val="1"/>
          <c:tx>
            <c:strRef>
              <c:f>Plan1!$C$1</c:f>
              <c:strCache>
                <c:ptCount val="1"/>
                <c:pt idx="0">
                  <c:v>Indicador 2016</c:v>
                </c:pt>
              </c:strCache>
            </c:strRef>
          </c:tx>
          <c:spPr>
            <a:ln>
              <a:noFill/>
            </a:ln>
          </c:spPr>
          <c:marker>
            <c:spPr>
              <a:solidFill>
                <a:srgbClr val="0070C0"/>
              </a:solidFill>
              <a:ln>
                <a:noFill/>
              </a:ln>
            </c:spPr>
          </c:marker>
          <c:dLbls>
            <c:dLbl>
              <c:idx val="0"/>
              <c:layout>
                <c:manualLayout>
                  <c:x val="-4.9380661522005374E-3"/>
                  <c:y val="6.27786869748053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A98-4686-A869-8E77F8186942}"/>
                </c:ext>
              </c:extLst>
            </c:dLbl>
            <c:dLbl>
              <c:idx val="1"/>
              <c:layout>
                <c:manualLayout>
                  <c:x val="-3.29204410146702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A98-4686-A869-8E77F8186942}"/>
                </c:ext>
              </c:extLst>
            </c:dLbl>
            <c:dLbl>
              <c:idx val="2"/>
              <c:layout>
                <c:manualLayout>
                  <c:x val="-4.938066152200537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A98-4686-A869-8E77F8186942}"/>
                </c:ext>
              </c:extLst>
            </c:dLbl>
            <c:dLbl>
              <c:idx val="3"/>
              <c:layout>
                <c:manualLayout>
                  <c:x val="-8.2301102536675528E-3"/>
                  <c:y val="-3.4243315745211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A98-4686-A869-8E77F8186942}"/>
                </c:ext>
              </c:extLst>
            </c:dLbl>
            <c:dLbl>
              <c:idx val="4"/>
              <c:layout>
                <c:manualLayout>
                  <c:x val="-9.8761323044010731E-3"/>
                  <c:y val="-3.4243315745211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A98-4686-A869-8E77F8186942}"/>
                </c:ext>
              </c:extLst>
            </c:dLbl>
            <c:dLbl>
              <c:idx val="5"/>
              <c:layout>
                <c:manualLayout>
                  <c:x val="-3.29204410146702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7A98-4686-A869-8E77F8186942}"/>
                </c:ext>
              </c:extLst>
            </c:dLbl>
            <c:dLbl>
              <c:idx val="6"/>
              <c:layout>
                <c:manualLayout>
                  <c:x val="-4.9380661522005374E-3"/>
                  <c:y val="6.27786869748053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7A98-4686-A869-8E77F8186942}"/>
                </c:ext>
              </c:extLst>
            </c:dLbl>
            <c:dLbl>
              <c:idx val="7"/>
              <c:layout>
                <c:manualLayout>
                  <c:x val="-6.5840882029340438E-3"/>
                  <c:y val="-3.42433157452108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A98-4686-A869-8E77F8186942}"/>
                </c:ext>
              </c:extLst>
            </c:dLbl>
            <c:dLbl>
              <c:idx val="8"/>
              <c:layout>
                <c:manualLayout>
                  <c:x val="-6.584088202934043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A98-4686-A869-8E77F8186942}"/>
                </c:ext>
              </c:extLst>
            </c:dLbl>
            <c:dLbl>
              <c:idx val="9"/>
              <c:layout>
                <c:manualLayout>
                  <c:x val="-6.584088202934043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A98-4686-A869-8E77F8186942}"/>
                </c:ext>
              </c:extLst>
            </c:dLbl>
            <c:dLbl>
              <c:idx val="10"/>
              <c:layout>
                <c:manualLayout>
                  <c:x val="-4.9380661522005374E-3"/>
                  <c:y val="-3.4243315745211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7A98-4686-A869-8E77F8186942}"/>
                </c:ext>
              </c:extLst>
            </c:dLbl>
            <c:dLbl>
              <c:idx val="12"/>
              <c:layout>
                <c:manualLayout>
                  <c:x val="-8.2301102536675528E-3"/>
                  <c:y val="-3.4243315745211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7A98-4686-A869-8E77F8186942}"/>
                </c:ext>
              </c:extLst>
            </c:dLbl>
            <c:dLbl>
              <c:idx val="13"/>
              <c:layout>
                <c:manualLayout>
                  <c:x val="-4.9380661522005374E-3"/>
                  <c:y val="3.4243315745211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7A98-4686-A869-8E77F8186942}"/>
                </c:ext>
              </c:extLst>
            </c:dLbl>
            <c:dLbl>
              <c:idx val="15"/>
              <c:layout>
                <c:manualLayout>
                  <c:x val="-8.230110253667495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7A98-4686-A869-8E77F8186942}"/>
                </c:ext>
              </c:extLst>
            </c:dLbl>
            <c:dLbl>
              <c:idx val="16"/>
              <c:layout>
                <c:manualLayout>
                  <c:x val="-4.9380661522005374E-3"/>
                  <c:y val="-3.4246012069286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7A98-4686-A869-8E77F8186942}"/>
                </c:ext>
              </c:extLst>
            </c:dLbl>
            <c:dLbl>
              <c:idx val="17"/>
              <c:layout>
                <c:manualLayout>
                  <c:x val="-4.938066152200537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7A98-4686-A869-8E77F8186942}"/>
                </c:ext>
              </c:extLst>
            </c:dLbl>
            <c:dLbl>
              <c:idx val="18"/>
              <c:layout>
                <c:manualLayout>
                  <c:x val="-4.9380661522005374E-3"/>
                  <c:y val="-3.4243315745211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7A98-4686-A869-8E77F8186942}"/>
                </c:ext>
              </c:extLst>
            </c:dLbl>
            <c:dLbl>
              <c:idx val="19"/>
              <c:layout>
                <c:manualLayout>
                  <c:x val="-4.938066152200537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7A98-4686-A869-8E77F8186942}"/>
                </c:ext>
              </c:extLst>
            </c:dLbl>
            <c:dLbl>
              <c:idx val="20"/>
              <c:layout>
                <c:manualLayout>
                  <c:x val="-3.29204410146702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7A98-4686-A869-8E77F8186942}"/>
                </c:ext>
              </c:extLst>
            </c:dLbl>
            <c:dLbl>
              <c:idx val="21"/>
              <c:layout>
                <c:manualLayout>
                  <c:x val="-4.938066152200537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7A98-4686-A869-8E77F8186942}"/>
                </c:ext>
              </c:extLst>
            </c:dLbl>
            <c:dLbl>
              <c:idx val="22"/>
              <c:layout>
                <c:manualLayout>
                  <c:x val="-3.2920441014670219E-3"/>
                  <c:y val="-3.42433157452108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7A98-4686-A869-8E77F8186942}"/>
                </c:ext>
              </c:extLst>
            </c:dLbl>
            <c:dLbl>
              <c:idx val="25"/>
              <c:layout>
                <c:manualLayout>
                  <c:x val="-9.876132304401073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7A98-4686-A869-8E77F8186942}"/>
                </c:ext>
              </c:extLst>
            </c:dLbl>
            <c:dLbl>
              <c:idx val="27"/>
              <c:layout>
                <c:manualLayout>
                  <c:x val="-4.9380661522005374E-3"/>
                  <c:y val="-6.277868697480537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7A98-4686-A869-8E77F8186942}"/>
                </c:ext>
              </c:extLst>
            </c:dLbl>
            <c:dLbl>
              <c:idx val="28"/>
              <c:layout>
                <c:manualLayout>
                  <c:x val="-6.584088202934043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7A98-4686-A869-8E77F8186942}"/>
                </c:ext>
              </c:extLst>
            </c:dLbl>
            <c:dLbl>
              <c:idx val="29"/>
              <c:layout>
                <c:manualLayout>
                  <c:x val="-3.292044101467141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7A98-4686-A869-8E77F8186942}"/>
                </c:ext>
              </c:extLst>
            </c:dLbl>
            <c:numFmt formatCode="#,##0" sourceLinked="0"/>
            <c:spPr>
              <a:noFill/>
            </c:spPr>
            <c:txPr>
              <a:bodyPr/>
              <a:lstStyle/>
              <a:p>
                <a:pPr>
                  <a:defRPr>
                    <a:ln>
                      <a:noFill/>
                    </a:ln>
                    <a:solidFill>
                      <a:srgbClr val="555557"/>
                    </a:solidFill>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Plan1!$A$2:$A$32</c:f>
              <c:strCache>
                <c:ptCount val="31"/>
                <c:pt idx="0">
                  <c:v>Brasilia</c:v>
                </c:pt>
                <c:pt idx="1">
                  <c:v>Ceilandia</c:v>
                </c:pt>
                <c:pt idx="2">
                  <c:v>Planaltina</c:v>
                </c:pt>
                <c:pt idx="3">
                  <c:v>Santa Maria</c:v>
                </c:pt>
                <c:pt idx="4">
                  <c:v>Recanto das Emas</c:v>
                </c:pt>
                <c:pt idx="5">
                  <c:v>Taguatinga</c:v>
                </c:pt>
                <c:pt idx="6">
                  <c:v>Samambaia</c:v>
                </c:pt>
                <c:pt idx="7">
                  <c:v>Sao Sebastiao</c:v>
                </c:pt>
                <c:pt idx="8">
                  <c:v>Brazlandia</c:v>
                </c:pt>
                <c:pt idx="9">
                  <c:v>Gama</c:v>
                </c:pt>
                <c:pt idx="10">
                  <c:v>Sobradinho II</c:v>
                </c:pt>
                <c:pt idx="11">
                  <c:v>Paranoa</c:v>
                </c:pt>
                <c:pt idx="12">
                  <c:v>Sobradinho</c:v>
                </c:pt>
                <c:pt idx="13">
                  <c:v>SIA</c:v>
                </c:pt>
                <c:pt idx="14">
                  <c:v>Aguas Claras</c:v>
                </c:pt>
                <c:pt idx="15">
                  <c:v>Lago Sul</c:v>
                </c:pt>
                <c:pt idx="16">
                  <c:v>Riacho Fundo</c:v>
                </c:pt>
                <c:pt idx="17">
                  <c:v>Jardim Botanico</c:v>
                </c:pt>
                <c:pt idx="18">
                  <c:v>Park Way</c:v>
                </c:pt>
                <c:pt idx="19">
                  <c:v>Itapoa</c:v>
                </c:pt>
                <c:pt idx="20">
                  <c:v>Vicente Pires</c:v>
                </c:pt>
                <c:pt idx="21">
                  <c:v>Lago Norte</c:v>
                </c:pt>
                <c:pt idx="22">
                  <c:v>SCIA/Estrutural/Automovel</c:v>
                </c:pt>
                <c:pt idx="23">
                  <c:v>Nucleo Bandeirante</c:v>
                </c:pt>
                <c:pt idx="24">
                  <c:v>Guara</c:v>
                </c:pt>
                <c:pt idx="25">
                  <c:v>Candangolandia</c:v>
                </c:pt>
                <c:pt idx="26">
                  <c:v>Fercal</c:v>
                </c:pt>
                <c:pt idx="27">
                  <c:v>Cruzeiro</c:v>
                </c:pt>
                <c:pt idx="28">
                  <c:v>Varjao</c:v>
                </c:pt>
                <c:pt idx="29">
                  <c:v>Riacho Fundo II</c:v>
                </c:pt>
                <c:pt idx="30">
                  <c:v>Sudoeste / Octogonal</c:v>
                </c:pt>
              </c:strCache>
            </c:strRef>
          </c:cat>
          <c:val>
            <c:numRef>
              <c:f>Plan1!$C$2:$C$32</c:f>
              <c:numCache>
                <c:formatCode>0.0</c:formatCode>
                <c:ptCount val="31"/>
                <c:pt idx="0">
                  <c:v>6.0448221441464849</c:v>
                </c:pt>
                <c:pt idx="1">
                  <c:v>9.4231991409126916</c:v>
                </c:pt>
                <c:pt idx="2">
                  <c:v>19.252140968417887</c:v>
                </c:pt>
                <c:pt idx="3">
                  <c:v>24.594787729319791</c:v>
                </c:pt>
                <c:pt idx="4">
                  <c:v>20.03137774457873</c:v>
                </c:pt>
                <c:pt idx="5">
                  <c:v>8.4663193910966843</c:v>
                </c:pt>
                <c:pt idx="6">
                  <c:v>7.1081843787950278</c:v>
                </c:pt>
                <c:pt idx="7">
                  <c:v>16.464819106247926</c:v>
                </c:pt>
                <c:pt idx="8">
                  <c:v>27.912068262451946</c:v>
                </c:pt>
                <c:pt idx="9">
                  <c:v>9.7632774847630479</c:v>
                </c:pt>
                <c:pt idx="10">
                  <c:v>12.790644873538282</c:v>
                </c:pt>
                <c:pt idx="11">
                  <c:v>18.777398464845255</c:v>
                </c:pt>
                <c:pt idx="12">
                  <c:v>11.307971908170769</c:v>
                </c:pt>
                <c:pt idx="13">
                  <c:v>30.870291173896078</c:v>
                </c:pt>
                <c:pt idx="14">
                  <c:v>4.0443312646428691</c:v>
                </c:pt>
                <c:pt idx="15">
                  <c:v>10.842504075376524</c:v>
                </c:pt>
                <c:pt idx="16">
                  <c:v>12.646822788560391</c:v>
                </c:pt>
                <c:pt idx="17">
                  <c:v>20.762951541596554</c:v>
                </c:pt>
                <c:pt idx="18">
                  <c:v>22.390625500080628</c:v>
                </c:pt>
                <c:pt idx="19">
                  <c:v>7.2067506290397878</c:v>
                </c:pt>
                <c:pt idx="20">
                  <c:v>6.3440854195676355</c:v>
                </c:pt>
                <c:pt idx="21">
                  <c:v>8.581359012020414</c:v>
                </c:pt>
                <c:pt idx="22">
                  <c:v>6.5384123377469452</c:v>
                </c:pt>
                <c:pt idx="23">
                  <c:v>5.9092667487241437</c:v>
                </c:pt>
                <c:pt idx="24">
                  <c:v>1.3104801667475963</c:v>
                </c:pt>
                <c:pt idx="25">
                  <c:v>10.488600603408146</c:v>
                </c:pt>
                <c:pt idx="26">
                  <c:v>8.9564632947027576</c:v>
                </c:pt>
                <c:pt idx="27">
                  <c:v>2.2778172780399291</c:v>
                </c:pt>
                <c:pt idx="28">
                  <c:v>0</c:v>
                </c:pt>
                <c:pt idx="29">
                  <c:v>0</c:v>
                </c:pt>
                <c:pt idx="30">
                  <c:v>0</c:v>
                </c:pt>
              </c:numCache>
            </c:numRef>
          </c:val>
          <c:smooth val="0"/>
          <c:extLst>
            <c:ext xmlns:c16="http://schemas.microsoft.com/office/drawing/2014/chart" uri="{C3380CC4-5D6E-409C-BE32-E72D297353CC}">
              <c16:uniqueId val="{0000000B-7A0E-49DC-9A04-3A184BC995B4}"/>
            </c:ext>
          </c:extLst>
        </c:ser>
        <c:dLbls>
          <c:showLegendKey val="0"/>
          <c:showVal val="0"/>
          <c:showCatName val="0"/>
          <c:showSerName val="0"/>
          <c:showPercent val="0"/>
          <c:showBubbleSize val="0"/>
        </c:dLbls>
        <c:marker val="1"/>
        <c:smooth val="0"/>
        <c:axId val="99571968"/>
        <c:axId val="99946496"/>
      </c:lineChart>
      <c:catAx>
        <c:axId val="99571968"/>
        <c:scaling>
          <c:orientation val="minMax"/>
        </c:scaling>
        <c:delete val="0"/>
        <c:axPos val="b"/>
        <c:numFmt formatCode="General" sourceLinked="0"/>
        <c:majorTickMark val="out"/>
        <c:minorTickMark val="none"/>
        <c:tickLblPos val="nextTo"/>
        <c:spPr>
          <a:noFill/>
        </c:spPr>
        <c:txPr>
          <a:bodyPr/>
          <a:lstStyle/>
          <a:p>
            <a:pPr>
              <a:defRPr sz="800">
                <a:solidFill>
                  <a:schemeClr val="tx1"/>
                </a:solidFill>
                <a:latin typeface="Helvetica Neue" panose="02000503000000020004" pitchFamily="2" charset="0"/>
              </a:defRPr>
            </a:pPr>
            <a:endParaRPr lang="pt-BR"/>
          </a:p>
        </c:txPr>
        <c:crossAx val="99946496"/>
        <c:crosses val="autoZero"/>
        <c:auto val="1"/>
        <c:lblAlgn val="ctr"/>
        <c:lblOffset val="100"/>
        <c:noMultiLvlLbl val="0"/>
      </c:catAx>
      <c:valAx>
        <c:axId val="99946496"/>
        <c:scaling>
          <c:orientation val="minMax"/>
        </c:scaling>
        <c:delete val="1"/>
        <c:axPos val="l"/>
        <c:numFmt formatCode="General" sourceLinked="1"/>
        <c:majorTickMark val="out"/>
        <c:minorTickMark val="none"/>
        <c:tickLblPos val="none"/>
        <c:crossAx val="99571968"/>
        <c:crosses val="autoZero"/>
        <c:crossBetween val="between"/>
      </c:valAx>
      <c:spPr>
        <a:noFill/>
      </c:spPr>
    </c:plotArea>
    <c:legend>
      <c:legendPos val="b"/>
      <c:layout>
        <c:manualLayout>
          <c:xMode val="edge"/>
          <c:yMode val="edge"/>
          <c:x val="0.29477876718984547"/>
          <c:y val="0.91599851956655165"/>
          <c:w val="0.41044237673058342"/>
          <c:h val="4.5922483380260573E-2"/>
        </c:manualLayout>
      </c:layout>
      <c:overlay val="0"/>
      <c:txPr>
        <a:bodyPr/>
        <a:lstStyle/>
        <a:p>
          <a:pPr>
            <a:defRPr sz="800">
              <a:latin typeface="Helvetica Neue" panose="02000503000000020004" pitchFamily="2" charset="0"/>
            </a:defRPr>
          </a:pPr>
          <a:endParaRPr lang="pt-BR"/>
        </a:p>
      </c:txPr>
    </c:legend>
    <c:plotVisOnly val="1"/>
    <c:dispBlanksAs val="gap"/>
    <c:showDLblsOverMax val="0"/>
  </c:chart>
  <c:spPr>
    <a:noFill/>
  </c:spPr>
  <c:txPr>
    <a:bodyPr/>
    <a:lstStyle/>
    <a:p>
      <a:pPr>
        <a:defRPr sz="900"/>
      </a:pPr>
      <a:endParaRPr lang="pt-B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indent="457200">
              <a:defRPr sz="1000">
                <a:latin typeface="Helvetica Neue" panose="02000503000000020004" pitchFamily="2" charset="0"/>
              </a:defRPr>
            </a:pPr>
            <a:r>
              <a:rPr lang="pt-BR" sz="1000" b="1" dirty="0">
                <a:effectLst/>
                <a:latin typeface="Montserrat" pitchFamily="50" charset="0"/>
              </a:rPr>
              <a:t>Óbitos por via</a:t>
            </a:r>
            <a:endParaRPr lang="pt-BR" sz="1000" dirty="0">
              <a:effectLst/>
              <a:latin typeface="Montserrat" pitchFamily="50" charset="0"/>
            </a:endParaRPr>
          </a:p>
        </c:rich>
      </c:tx>
      <c:layout>
        <c:manualLayout>
          <c:xMode val="edge"/>
          <c:yMode val="edge"/>
          <c:x val="9.0681354029864547E-4"/>
          <c:y val="2.7572984447728848E-3"/>
        </c:manualLayout>
      </c:layout>
      <c:overlay val="0"/>
    </c:title>
    <c:autoTitleDeleted val="0"/>
    <c:plotArea>
      <c:layout>
        <c:manualLayout>
          <c:layoutTarget val="inner"/>
          <c:xMode val="edge"/>
          <c:yMode val="edge"/>
          <c:x val="0.18809698750918452"/>
          <c:y val="0.17540503636509225"/>
          <c:w val="0.61351947097722259"/>
          <c:h val="0.54949482708999231"/>
        </c:manualLayout>
      </c:layout>
      <c:barChart>
        <c:barDir val="col"/>
        <c:grouping val="clustered"/>
        <c:varyColors val="0"/>
        <c:ser>
          <c:idx val="0"/>
          <c:order val="0"/>
          <c:tx>
            <c:strRef>
              <c:f>Plan1!$B$1</c:f>
              <c:strCache>
                <c:ptCount val="1"/>
                <c:pt idx="0">
                  <c:v>Via</c:v>
                </c:pt>
              </c:strCache>
            </c:strRef>
          </c:tx>
          <c:spPr>
            <a:solidFill>
              <a:srgbClr val="0070C0"/>
            </a:solidFill>
          </c:spPr>
          <c:invertIfNegative val="0"/>
          <c:dLbls>
            <c:spPr>
              <a:noFill/>
              <a:ln>
                <a:noFill/>
              </a:ln>
              <a:effectLst/>
            </c:spPr>
            <c:txPr>
              <a:bodyPr/>
              <a:lstStyle/>
              <a:p>
                <a:pPr algn="ctr">
                  <a:defRPr>
                    <a:solidFill>
                      <a:schemeClr val="tx1">
                        <a:lumMod val="65000"/>
                        <a:lumOff val="35000"/>
                      </a:schemeClr>
                    </a:solidFill>
                    <a:latin typeface="Helvetica Neue" panose="02000503000000020004" pitchFamily="2"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Plan1!$A$2:$A$12</c:f>
              <c:strCache>
                <c:ptCount val="11"/>
                <c:pt idx="0">
                  <c:v>DF 001 (EPCT)</c:v>
                </c:pt>
                <c:pt idx="1">
                  <c:v>W3 NORTE</c:v>
                </c:pt>
                <c:pt idx="2">
                  <c:v>BR 020</c:v>
                </c:pt>
                <c:pt idx="3">
                  <c:v>DF 003 (EPIA)</c:v>
                </c:pt>
                <c:pt idx="4">
                  <c:v>DF 002 (EIXÃO)</c:v>
                </c:pt>
                <c:pt idx="5">
                  <c:v>BR 060</c:v>
                </c:pt>
                <c:pt idx="6">
                  <c:v>AV. COMERCIAL NORTE</c:v>
                </c:pt>
                <c:pt idx="7">
                  <c:v>DF 095 (EPCL)</c:v>
                </c:pt>
                <c:pt idx="8">
                  <c:v>BR 040</c:v>
                </c:pt>
                <c:pt idx="9">
                  <c:v>DF 290</c:v>
                </c:pt>
                <c:pt idx="10">
                  <c:v>BR 070</c:v>
                </c:pt>
              </c:strCache>
            </c:strRef>
          </c:cat>
          <c:val>
            <c:numRef>
              <c:f>Plan1!$B$2:$B$12</c:f>
              <c:numCache>
                <c:formatCode>0%</c:formatCode>
                <c:ptCount val="11"/>
                <c:pt idx="0">
                  <c:v>9.7560975609756226E-2</c:v>
                </c:pt>
                <c:pt idx="1">
                  <c:v>5.6910569105691054E-2</c:v>
                </c:pt>
                <c:pt idx="2">
                  <c:v>4.065040650406504E-2</c:v>
                </c:pt>
                <c:pt idx="3">
                  <c:v>4.065040650406504E-2</c:v>
                </c:pt>
                <c:pt idx="4">
                  <c:v>3.2520325203252036E-2</c:v>
                </c:pt>
                <c:pt idx="5">
                  <c:v>3.2520325203252036E-2</c:v>
                </c:pt>
                <c:pt idx="6">
                  <c:v>2.4390243902439025E-2</c:v>
                </c:pt>
                <c:pt idx="7">
                  <c:v>2.4390243902439025E-2</c:v>
                </c:pt>
                <c:pt idx="8">
                  <c:v>2.4390243902439025E-2</c:v>
                </c:pt>
                <c:pt idx="9">
                  <c:v>2.4390243902439025E-2</c:v>
                </c:pt>
                <c:pt idx="10">
                  <c:v>2.4390243902439025E-2</c:v>
                </c:pt>
              </c:numCache>
            </c:numRef>
          </c:val>
          <c:extLst>
            <c:ext xmlns:c16="http://schemas.microsoft.com/office/drawing/2014/chart" uri="{C3380CC4-5D6E-409C-BE32-E72D297353CC}">
              <c16:uniqueId val="{00000000-1FFB-40D0-B811-15318021D403}"/>
            </c:ext>
          </c:extLst>
        </c:ser>
        <c:dLbls>
          <c:showLegendKey val="0"/>
          <c:showVal val="0"/>
          <c:showCatName val="0"/>
          <c:showSerName val="0"/>
          <c:showPercent val="0"/>
          <c:showBubbleSize val="0"/>
        </c:dLbls>
        <c:gapWidth val="150"/>
        <c:axId val="112383104"/>
        <c:axId val="100705024"/>
      </c:barChart>
      <c:catAx>
        <c:axId val="112383104"/>
        <c:scaling>
          <c:orientation val="minMax"/>
        </c:scaling>
        <c:delete val="0"/>
        <c:axPos val="b"/>
        <c:numFmt formatCode="General" sourceLinked="0"/>
        <c:majorTickMark val="out"/>
        <c:minorTickMark val="none"/>
        <c:tickLblPos val="nextTo"/>
        <c:txPr>
          <a:bodyPr/>
          <a:lstStyle/>
          <a:p>
            <a:pPr algn="ctr">
              <a:defRPr sz="800">
                <a:solidFill>
                  <a:schemeClr val="tx1">
                    <a:lumMod val="65000"/>
                    <a:lumOff val="35000"/>
                  </a:schemeClr>
                </a:solidFill>
                <a:latin typeface="Helvetica Neue" panose="02000503000000020004" pitchFamily="2" charset="0"/>
              </a:defRPr>
            </a:pPr>
            <a:endParaRPr lang="pt-BR"/>
          </a:p>
        </c:txPr>
        <c:crossAx val="100705024"/>
        <c:crosses val="autoZero"/>
        <c:auto val="1"/>
        <c:lblAlgn val="ctr"/>
        <c:lblOffset val="100"/>
        <c:noMultiLvlLbl val="0"/>
      </c:catAx>
      <c:valAx>
        <c:axId val="100705024"/>
        <c:scaling>
          <c:orientation val="minMax"/>
        </c:scaling>
        <c:delete val="1"/>
        <c:axPos val="l"/>
        <c:numFmt formatCode="0%" sourceLinked="1"/>
        <c:majorTickMark val="out"/>
        <c:minorTickMark val="none"/>
        <c:tickLblPos val="none"/>
        <c:crossAx val="112383104"/>
        <c:crosses val="autoZero"/>
        <c:crossBetween val="between"/>
      </c:valAx>
    </c:plotArea>
    <c:plotVisOnly val="1"/>
    <c:dispBlanksAs val="gap"/>
    <c:showDLblsOverMax val="0"/>
  </c:chart>
  <c:txPr>
    <a:bodyPr/>
    <a:lstStyle/>
    <a:p>
      <a:pPr>
        <a:defRPr sz="1000">
          <a:latin typeface="Century Gothic" pitchFamily="34" charset="0"/>
        </a:defRPr>
      </a:pPr>
      <a:endParaRPr lang="pt-B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000" b="0">
                <a:solidFill>
                  <a:schemeClr val="tx1">
                    <a:lumMod val="65000"/>
                    <a:lumOff val="35000"/>
                  </a:schemeClr>
                </a:solidFill>
                <a:latin typeface="Helvetica Neue" panose="02000503000000020004" pitchFamily="2" charset="0"/>
              </a:defRPr>
            </a:pPr>
            <a:r>
              <a:rPr lang="pt-BR" dirty="0">
                <a:latin typeface="Montserrat" pitchFamily="50" charset="0"/>
              </a:rPr>
              <a:t>Sexo</a:t>
            </a:r>
          </a:p>
        </c:rich>
      </c:tx>
      <c:layout>
        <c:manualLayout>
          <c:xMode val="edge"/>
          <c:yMode val="edge"/>
          <c:x val="0.38452324741695382"/>
          <c:y val="0.11050908873373044"/>
        </c:manualLayout>
      </c:layout>
      <c:overlay val="0"/>
    </c:title>
    <c:autoTitleDeleted val="0"/>
    <c:plotArea>
      <c:layout>
        <c:manualLayout>
          <c:layoutTarget val="inner"/>
          <c:xMode val="edge"/>
          <c:yMode val="edge"/>
          <c:x val="0.20492754039053473"/>
          <c:y val="0.20010040858502492"/>
          <c:w val="0.65513508025132161"/>
          <c:h val="0.5256061814145836"/>
        </c:manualLayout>
      </c:layout>
      <c:pieChart>
        <c:varyColors val="1"/>
        <c:ser>
          <c:idx val="0"/>
          <c:order val="0"/>
          <c:tx>
            <c:strRef>
              <c:f>Plan1!$B$1</c:f>
              <c:strCache>
                <c:ptCount val="1"/>
                <c:pt idx="0">
                  <c:v>Sexo</c:v>
                </c:pt>
              </c:strCache>
            </c:strRef>
          </c:tx>
          <c:dPt>
            <c:idx val="0"/>
            <c:bubble3D val="0"/>
            <c:spPr>
              <a:solidFill>
                <a:srgbClr val="0070C0"/>
              </a:solidFill>
              <a:ln>
                <a:noFill/>
              </a:ln>
            </c:spPr>
            <c:extLst>
              <c:ext xmlns:c16="http://schemas.microsoft.com/office/drawing/2014/chart" uri="{C3380CC4-5D6E-409C-BE32-E72D297353CC}">
                <c16:uniqueId val="{00000000-F9BB-4E32-8784-68DC030BD129}"/>
              </c:ext>
            </c:extLst>
          </c:dPt>
          <c:dPt>
            <c:idx val="1"/>
            <c:bubble3D val="0"/>
            <c:spPr>
              <a:solidFill>
                <a:srgbClr val="7F7F7F"/>
              </a:solidFill>
              <a:ln>
                <a:noFill/>
              </a:ln>
            </c:spPr>
            <c:extLst>
              <c:ext xmlns:c16="http://schemas.microsoft.com/office/drawing/2014/chart" uri="{C3380CC4-5D6E-409C-BE32-E72D297353CC}">
                <c16:uniqueId val="{00000001-F9BB-4E32-8784-68DC030BD129}"/>
              </c:ext>
            </c:extLst>
          </c:dPt>
          <c:dLbls>
            <c:dLbl>
              <c:idx val="0"/>
              <c:layout>
                <c:manualLayout>
                  <c:x val="-0.25025757035191876"/>
                  <c:y val="-0.16322918062144301"/>
                </c:manualLayout>
              </c:layout>
              <c:tx>
                <c:rich>
                  <a:bodyPr rot="0" vert="horz"/>
                  <a:lstStyle/>
                  <a:p>
                    <a:pPr>
                      <a:defRPr sz="800">
                        <a:latin typeface="Helvetica Neue" panose="02000503000000020004" pitchFamily="2" charset="0"/>
                      </a:defRPr>
                    </a:pPr>
                    <a:r>
                      <a:rPr lang="en-US" sz="800" dirty="0">
                        <a:solidFill>
                          <a:schemeClr val="bg1"/>
                        </a:solidFill>
                        <a:latin typeface="Montserrat" pitchFamily="50" charset="0"/>
                      </a:rPr>
                      <a:t>75%</a:t>
                    </a:r>
                  </a:p>
                </c:rich>
              </c:tx>
              <c:spPr/>
              <c:dLblPos val="bestFit"/>
              <c:showLegendKey val="0"/>
              <c:showVal val="1"/>
              <c:showCatName val="0"/>
              <c:showSerName val="0"/>
              <c:showPercent val="0"/>
              <c:showBubbleSize val="0"/>
              <c:extLst>
                <c:ext xmlns:c15="http://schemas.microsoft.com/office/drawing/2012/chart" uri="{CE6537A1-D6FC-4f65-9D91-7224C49458BB}">
                  <c15:layout>
                    <c:manualLayout>
                      <c:w val="0.23517728204471894"/>
                      <c:h val="0.16872442801082951"/>
                    </c:manualLayout>
                  </c15:layout>
                  <c15:showDataLabelsRange val="0"/>
                </c:ext>
                <c:ext xmlns:c16="http://schemas.microsoft.com/office/drawing/2014/chart" uri="{C3380CC4-5D6E-409C-BE32-E72D297353CC}">
                  <c16:uniqueId val="{00000000-F9BB-4E32-8784-68DC030BD129}"/>
                </c:ext>
              </c:extLst>
            </c:dLbl>
            <c:dLbl>
              <c:idx val="1"/>
              <c:layout>
                <c:manualLayout>
                  <c:x val="0.29632733068230832"/>
                  <c:y val="0.12265641890749139"/>
                </c:manualLayout>
              </c:layout>
              <c:tx>
                <c:rich>
                  <a:bodyPr/>
                  <a:lstStyle/>
                  <a:p>
                    <a:r>
                      <a:rPr lang="en-US" sz="800" dirty="0">
                        <a:solidFill>
                          <a:schemeClr val="bg1"/>
                        </a:solidFill>
                        <a:latin typeface="Montserrat" pitchFamily="50" charset="0"/>
                      </a:rPr>
                      <a:t>25%</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9873870962437271"/>
                      <c:h val="0.17544919596662184"/>
                    </c:manualLayout>
                  </c15:layout>
                  <c15:showDataLabelsRange val="0"/>
                </c:ext>
                <c:ext xmlns:c16="http://schemas.microsoft.com/office/drawing/2014/chart" uri="{C3380CC4-5D6E-409C-BE32-E72D297353CC}">
                  <c16:uniqueId val="{00000001-F9BB-4E32-8784-68DC030BD129}"/>
                </c:ext>
              </c:extLst>
            </c:dLbl>
            <c:spPr>
              <a:noFill/>
              <a:ln>
                <a:noFill/>
              </a:ln>
              <a:effectLst/>
            </c:spPr>
            <c:txPr>
              <a:bodyPr rot="0" vert="horz"/>
              <a:lstStyle/>
              <a:p>
                <a:pPr>
                  <a:defRPr sz="800">
                    <a:latin typeface="Helvetica Neue" panose="02000503000000020004" pitchFamily="2" charset="0"/>
                  </a:defRPr>
                </a:pPr>
                <a:endParaRPr lang="pt-BR"/>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Plan1!$A$2:$A$3</c:f>
              <c:strCache>
                <c:ptCount val="2"/>
                <c:pt idx="0">
                  <c:v>Masculino</c:v>
                </c:pt>
                <c:pt idx="1">
                  <c:v>Feminino</c:v>
                </c:pt>
              </c:strCache>
            </c:strRef>
          </c:cat>
          <c:val>
            <c:numRef>
              <c:f>Plan1!$B$2:$B$3</c:f>
              <c:numCache>
                <c:formatCode>0%</c:formatCode>
                <c:ptCount val="2"/>
                <c:pt idx="0">
                  <c:v>0.75000000000000755</c:v>
                </c:pt>
                <c:pt idx="1">
                  <c:v>0.25</c:v>
                </c:pt>
              </c:numCache>
            </c:numRef>
          </c:val>
          <c:extLst>
            <c:ext xmlns:c16="http://schemas.microsoft.com/office/drawing/2014/chart" uri="{C3380CC4-5D6E-409C-BE32-E72D297353CC}">
              <c16:uniqueId val="{00000002-F9BB-4E32-8784-68DC030BD129}"/>
            </c:ext>
          </c:extLst>
        </c:ser>
        <c:dLbls>
          <c:showLegendKey val="0"/>
          <c:showVal val="1"/>
          <c:showCatName val="0"/>
          <c:showSerName val="0"/>
          <c:showPercent val="0"/>
          <c:showBubbleSize val="0"/>
          <c:showLeaderLines val="1"/>
        </c:dLbls>
        <c:firstSliceAng val="0"/>
      </c:pieChart>
    </c:plotArea>
    <c:legend>
      <c:legendPos val="b"/>
      <c:layout>
        <c:manualLayout>
          <c:xMode val="edge"/>
          <c:yMode val="edge"/>
          <c:x val="0.19425773622651032"/>
          <c:y val="0.74927523416224495"/>
          <c:w val="0.67762175730475727"/>
          <c:h val="0.16879534752549205"/>
        </c:manualLayout>
      </c:layout>
      <c:overlay val="0"/>
      <c:txPr>
        <a:bodyPr/>
        <a:lstStyle/>
        <a:p>
          <a:pPr>
            <a:defRPr sz="800">
              <a:solidFill>
                <a:schemeClr val="tx1">
                  <a:lumMod val="65000"/>
                  <a:lumOff val="35000"/>
                </a:schemeClr>
              </a:solidFill>
              <a:latin typeface="Helvetica Neue" panose="02000503000000020004" pitchFamily="2" charset="0"/>
            </a:defRPr>
          </a:pPr>
          <a:endParaRPr lang="pt-BR"/>
        </a:p>
      </c:txPr>
    </c:legend>
    <c:plotVisOnly val="1"/>
    <c:dispBlanksAs val="zero"/>
    <c:showDLblsOverMax val="0"/>
  </c:chart>
  <c:txPr>
    <a:bodyPr/>
    <a:lstStyle/>
    <a:p>
      <a:pPr>
        <a:defRPr sz="1800"/>
      </a:pPr>
      <a:endParaRPr lang="pt-B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0" dirty="0" err="1">
                <a:solidFill>
                  <a:schemeClr val="tx1">
                    <a:lumMod val="65000"/>
                    <a:lumOff val="35000"/>
                  </a:schemeClr>
                </a:solidFill>
                <a:latin typeface="Montserrat" pitchFamily="50" charset="0"/>
              </a:rPr>
              <a:t>Vias</a:t>
            </a:r>
            <a:endParaRPr lang="en-US" sz="1000" b="0" dirty="0">
              <a:solidFill>
                <a:schemeClr val="tx1">
                  <a:lumMod val="65000"/>
                  <a:lumOff val="35000"/>
                </a:schemeClr>
              </a:solidFill>
              <a:latin typeface="Montserrat" pitchFamily="50" charset="0"/>
            </a:endParaRPr>
          </a:p>
        </c:rich>
      </c:tx>
      <c:layout>
        <c:manualLayout>
          <c:xMode val="edge"/>
          <c:yMode val="edge"/>
          <c:x val="0.40792314814814812"/>
          <c:y val="0.12572649572649838"/>
        </c:manualLayout>
      </c:layout>
      <c:overlay val="0"/>
      <c:spPr>
        <a:noFill/>
        <a:ln>
          <a:noFill/>
        </a:ln>
        <a:effectLst/>
      </c:spPr>
    </c:title>
    <c:autoTitleDeleted val="0"/>
    <c:plotArea>
      <c:layout>
        <c:manualLayout>
          <c:layoutTarget val="inner"/>
          <c:xMode val="edge"/>
          <c:yMode val="edge"/>
          <c:x val="0.16360520729125638"/>
          <c:y val="0.20254377269763074"/>
          <c:w val="0.71062401576797063"/>
          <c:h val="0.5280163416300192"/>
        </c:manualLayout>
      </c:layout>
      <c:pieChart>
        <c:varyColors val="1"/>
        <c:ser>
          <c:idx val="0"/>
          <c:order val="0"/>
          <c:tx>
            <c:strRef>
              <c:f>Plan1!$B$1</c:f>
              <c:strCache>
                <c:ptCount val="1"/>
                <c:pt idx="0">
                  <c:v>Sexo</c:v>
                </c:pt>
              </c:strCache>
            </c:strRef>
          </c:tx>
          <c:spPr>
            <a:solidFill>
              <a:schemeClr val="tx2"/>
            </a:solidFill>
            <a:ln>
              <a:noFill/>
            </a:ln>
          </c:spPr>
          <c:dPt>
            <c:idx val="0"/>
            <c:bubble3D val="0"/>
            <c:spPr>
              <a:solidFill>
                <a:srgbClr val="7F7F7F"/>
              </a:solidFill>
              <a:ln w="19050">
                <a:noFill/>
              </a:ln>
              <a:effectLst/>
            </c:spPr>
            <c:extLst>
              <c:ext xmlns:c16="http://schemas.microsoft.com/office/drawing/2014/chart" uri="{C3380CC4-5D6E-409C-BE32-E72D297353CC}">
                <c16:uniqueId val="{00000000-0BC5-4D4A-90E0-66DB271EA51B}"/>
              </c:ext>
            </c:extLst>
          </c:dPt>
          <c:dPt>
            <c:idx val="1"/>
            <c:bubble3D val="0"/>
            <c:spPr>
              <a:solidFill>
                <a:srgbClr val="0070C0"/>
              </a:solidFill>
              <a:ln w="19050">
                <a:noFill/>
              </a:ln>
              <a:effectLst/>
            </c:spPr>
            <c:extLst>
              <c:ext xmlns:c16="http://schemas.microsoft.com/office/drawing/2014/chart" uri="{C3380CC4-5D6E-409C-BE32-E72D297353CC}">
                <c16:uniqueId val="{00000001-0BC5-4D4A-90E0-66DB271EA51B}"/>
              </c:ext>
            </c:extLst>
          </c:dPt>
          <c:dPt>
            <c:idx val="2"/>
            <c:bubble3D val="0"/>
            <c:spPr>
              <a:solidFill>
                <a:srgbClr val="595959"/>
              </a:solidFill>
              <a:ln>
                <a:noFill/>
              </a:ln>
            </c:spPr>
            <c:extLst>
              <c:ext xmlns:c16="http://schemas.microsoft.com/office/drawing/2014/chart" uri="{C3380CC4-5D6E-409C-BE32-E72D297353CC}">
                <c16:uniqueId val="{00000002-0BC5-4D4A-90E0-66DB271EA51B}"/>
              </c:ext>
            </c:extLst>
          </c:dPt>
          <c:dLbls>
            <c:dLbl>
              <c:idx val="0"/>
              <c:layout>
                <c:manualLayout>
                  <c:x val="-0.21444912155736584"/>
                  <c:y val="0.16033852564112352"/>
                </c:manualLayout>
              </c:layout>
              <c:tx>
                <c:rich>
                  <a:bodyPr/>
                  <a:lstStyle/>
                  <a:p>
                    <a:r>
                      <a:rPr lang="en-US" dirty="0">
                        <a:latin typeface="Montserrat" pitchFamily="50" charset="0"/>
                      </a:rPr>
                      <a:t>15%</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30005342264893"/>
                      <c:h val="0.14279635372844959"/>
                    </c:manualLayout>
                  </c15:layout>
                  <c15:showDataLabelsRange val="0"/>
                </c:ext>
                <c:ext xmlns:c16="http://schemas.microsoft.com/office/drawing/2014/chart" uri="{C3380CC4-5D6E-409C-BE32-E72D297353CC}">
                  <c16:uniqueId val="{00000000-0BC5-4D4A-90E0-66DB271EA51B}"/>
                </c:ext>
              </c:extLst>
            </c:dLbl>
            <c:dLbl>
              <c:idx val="1"/>
              <c:layout>
                <c:manualLayout>
                  <c:x val="-0.14680771256341571"/>
                  <c:y val="-0.18637794157393991"/>
                </c:manualLayout>
              </c:layout>
              <c:tx>
                <c:rich>
                  <a:bodyPr/>
                  <a:lstStyle/>
                  <a:p>
                    <a:r>
                      <a:rPr lang="en-US" dirty="0">
                        <a:latin typeface="Montserrat" pitchFamily="50" charset="0"/>
                      </a:rPr>
                      <a:t>52%</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3962899675296381"/>
                      <c:h val="0.14279635372844959"/>
                    </c:manualLayout>
                  </c15:layout>
                  <c15:showDataLabelsRange val="0"/>
                </c:ext>
                <c:ext xmlns:c16="http://schemas.microsoft.com/office/drawing/2014/chart" uri="{C3380CC4-5D6E-409C-BE32-E72D297353CC}">
                  <c16:uniqueId val="{00000001-0BC5-4D4A-90E0-66DB271EA51B}"/>
                </c:ext>
              </c:extLst>
            </c:dLbl>
            <c:dLbl>
              <c:idx val="2"/>
              <c:layout>
                <c:manualLayout>
                  <c:x val="0.21380463981389239"/>
                  <c:y val="0.16109235446548162"/>
                </c:manualLayout>
              </c:layout>
              <c:tx>
                <c:rich>
                  <a:bodyPr/>
                  <a:lstStyle/>
                  <a:p>
                    <a:r>
                      <a:rPr lang="en-US" dirty="0">
                        <a:latin typeface="Montserrat" pitchFamily="50" charset="0"/>
                      </a:rPr>
                      <a:t>22%</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781236147052471"/>
                      <c:h val="0.18158214469136028"/>
                    </c:manualLayout>
                  </c15:layout>
                  <c15:showDataLabelsRange val="0"/>
                </c:ext>
                <c:ext xmlns:c16="http://schemas.microsoft.com/office/drawing/2014/chart" uri="{C3380CC4-5D6E-409C-BE32-E72D297353CC}">
                  <c16:uniqueId val="{00000002-0BC5-4D4A-90E0-66DB271EA51B}"/>
                </c:ext>
              </c:extLst>
            </c:dLbl>
            <c:spPr>
              <a:noFill/>
              <a:ln>
                <a:noFill/>
              </a:ln>
              <a:effectLst/>
            </c:spPr>
            <c:txPr>
              <a:bodyPr/>
              <a:lstStyle/>
              <a:p>
                <a:pPr>
                  <a:defRPr sz="800">
                    <a:solidFill>
                      <a:schemeClr val="bg1"/>
                    </a:solidFill>
                    <a:latin typeface="Helvetica Neue" panose="02000503000000020004" pitchFamily="2" charset="0"/>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Plan1!$A$2:$A$4</c:f>
              <c:strCache>
                <c:ptCount val="3"/>
                <c:pt idx="0">
                  <c:v>Vias urbanas</c:v>
                </c:pt>
                <c:pt idx="1">
                  <c:v>BR</c:v>
                </c:pt>
                <c:pt idx="2">
                  <c:v>DF</c:v>
                </c:pt>
              </c:strCache>
            </c:strRef>
          </c:cat>
          <c:val>
            <c:numRef>
              <c:f>Plan1!$B$2:$B$4</c:f>
              <c:numCache>
                <c:formatCode>0%</c:formatCode>
                <c:ptCount val="3"/>
                <c:pt idx="0">
                  <c:v>0.15000000000000024</c:v>
                </c:pt>
                <c:pt idx="1">
                  <c:v>0.52</c:v>
                </c:pt>
                <c:pt idx="2">
                  <c:v>0.22</c:v>
                </c:pt>
              </c:numCache>
            </c:numRef>
          </c:val>
          <c:extLst>
            <c:ext xmlns:c16="http://schemas.microsoft.com/office/drawing/2014/chart" uri="{C3380CC4-5D6E-409C-BE32-E72D297353CC}">
              <c16:uniqueId val="{00000003-0BC5-4D4A-90E0-66DB271EA51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9.4342882473961193E-2"/>
          <c:y val="0.726510291723102"/>
          <c:w val="0.7642621663442245"/>
          <c:h val="0.23764948083561477"/>
        </c:manualLayout>
      </c:layout>
      <c:overlay val="0"/>
      <c:spPr>
        <a:noFill/>
        <a:ln>
          <a:noFill/>
        </a:ln>
        <a:effectLst/>
      </c:spPr>
      <c:txPr>
        <a:bodyPr rot="0" spcFirstLastPara="1" vertOverflow="ellipsis" vert="horz" wrap="square" anchor="ctr" anchorCtr="1"/>
        <a:lstStyle/>
        <a:p>
          <a:pPr>
            <a:defRPr lang="pt-B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zero"/>
    <c:showDLblsOverMax val="0"/>
  </c:chart>
  <c:spPr>
    <a:noFill/>
    <a:ln>
      <a:noFill/>
    </a:ln>
    <a:effectLst/>
  </c:spPr>
  <c:txPr>
    <a:bodyPr/>
    <a:lstStyle/>
    <a:p>
      <a:pPr>
        <a:defRPr/>
      </a:pPr>
      <a:endParaRPr lang="pt-B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0" dirty="0">
                <a:solidFill>
                  <a:schemeClr val="tx1">
                    <a:lumMod val="65000"/>
                    <a:lumOff val="35000"/>
                  </a:schemeClr>
                </a:solidFill>
                <a:latin typeface="Montserrat" pitchFamily="50" charset="0"/>
              </a:rPr>
              <a:t>Hora</a:t>
            </a:r>
          </a:p>
        </c:rich>
      </c:tx>
      <c:layout>
        <c:manualLayout>
          <c:xMode val="edge"/>
          <c:yMode val="edge"/>
          <c:x val="0.39416208656554891"/>
          <c:y val="2.9861735200885695E-4"/>
        </c:manualLayout>
      </c:layout>
      <c:overlay val="0"/>
      <c:spPr>
        <a:noFill/>
        <a:ln>
          <a:noFill/>
        </a:ln>
        <a:effectLst/>
      </c:spPr>
    </c:title>
    <c:autoTitleDeleted val="0"/>
    <c:plotArea>
      <c:layout>
        <c:manualLayout>
          <c:layoutTarget val="inner"/>
          <c:xMode val="edge"/>
          <c:yMode val="edge"/>
          <c:x val="7.3264157820401909E-2"/>
          <c:y val="0.26110102401793323"/>
          <c:w val="0.84897034033441265"/>
          <c:h val="0.46010327165520232"/>
        </c:manualLayout>
      </c:layout>
      <c:barChart>
        <c:barDir val="col"/>
        <c:grouping val="clustered"/>
        <c:varyColors val="0"/>
        <c:ser>
          <c:idx val="0"/>
          <c:order val="0"/>
          <c:tx>
            <c:strRef>
              <c:f>Plan1!$B$1</c:f>
              <c:strCache>
                <c:ptCount val="1"/>
                <c:pt idx="0">
                  <c:v>Sexo</c:v>
                </c:pt>
              </c:strCache>
            </c:strRef>
          </c:tx>
          <c:spPr>
            <a:solidFill>
              <a:schemeClr val="tx2"/>
            </a:solidFill>
            <a:ln w="19050">
              <a:noFill/>
            </a:ln>
            <a:effectLst/>
          </c:spPr>
          <c:invertIfNegative val="0"/>
          <c:dPt>
            <c:idx val="0"/>
            <c:invertIfNegative val="0"/>
            <c:bubble3D val="0"/>
            <c:spPr>
              <a:solidFill>
                <a:srgbClr val="0070C0"/>
              </a:solidFill>
              <a:ln w="19050">
                <a:noFill/>
              </a:ln>
              <a:effectLst/>
            </c:spPr>
            <c:extLst>
              <c:ext xmlns:c16="http://schemas.microsoft.com/office/drawing/2014/chart" uri="{C3380CC4-5D6E-409C-BE32-E72D297353CC}">
                <c16:uniqueId val="{00000000-7EA8-4FD8-97BC-50C9A525AED3}"/>
              </c:ext>
            </c:extLst>
          </c:dPt>
          <c:dPt>
            <c:idx val="1"/>
            <c:invertIfNegative val="0"/>
            <c:bubble3D val="0"/>
            <c:spPr>
              <a:solidFill>
                <a:srgbClr val="D9D9D9"/>
              </a:solidFill>
              <a:ln w="19050">
                <a:noFill/>
              </a:ln>
              <a:effectLst/>
            </c:spPr>
            <c:extLst>
              <c:ext xmlns:c16="http://schemas.microsoft.com/office/drawing/2014/chart" uri="{C3380CC4-5D6E-409C-BE32-E72D297353CC}">
                <c16:uniqueId val="{00000001-7EA8-4FD8-97BC-50C9A525AED3}"/>
              </c:ext>
            </c:extLst>
          </c:dPt>
          <c:dPt>
            <c:idx val="2"/>
            <c:invertIfNegative val="0"/>
            <c:bubble3D val="0"/>
            <c:spPr>
              <a:solidFill>
                <a:schemeClr val="tx1">
                  <a:lumMod val="65000"/>
                  <a:lumOff val="35000"/>
                </a:schemeClr>
              </a:solidFill>
              <a:ln w="19050">
                <a:noFill/>
              </a:ln>
              <a:effectLst/>
            </c:spPr>
            <c:extLst>
              <c:ext xmlns:c16="http://schemas.microsoft.com/office/drawing/2014/chart" uri="{C3380CC4-5D6E-409C-BE32-E72D297353CC}">
                <c16:uniqueId val="{00000002-7EA8-4FD8-97BC-50C9A525AED3}"/>
              </c:ext>
            </c:extLst>
          </c:dPt>
          <c:dPt>
            <c:idx val="3"/>
            <c:invertIfNegative val="0"/>
            <c:bubble3D val="0"/>
            <c:spPr>
              <a:solidFill>
                <a:srgbClr val="BFBFBF"/>
              </a:solidFill>
              <a:ln w="19050">
                <a:noFill/>
              </a:ln>
              <a:effectLst/>
            </c:spPr>
            <c:extLst>
              <c:ext xmlns:c16="http://schemas.microsoft.com/office/drawing/2014/chart" uri="{C3380CC4-5D6E-409C-BE32-E72D297353CC}">
                <c16:uniqueId val="{00000003-7EA8-4FD8-97BC-50C9A525AED3}"/>
              </c:ext>
            </c:extLst>
          </c:dPt>
          <c:dLbls>
            <c:spPr>
              <a:noFill/>
              <a:ln>
                <a:noFill/>
              </a:ln>
              <a:effectLst/>
            </c:spPr>
            <c:txPr>
              <a:bodyPr rot="0" spcFirstLastPara="1" vertOverflow="ellipsis" vert="horz" wrap="square" lIns="38100" tIns="19050" rIns="38100" bIns="19050" anchor="ctr" anchorCtr="0">
                <a:spAutoFit/>
              </a:bodyPr>
              <a:lstStyle/>
              <a:p>
                <a:pPr algn="ctr">
                  <a:defRPr lang="pt-BR" sz="800" b="0" i="0" u="none" strike="noStrike" kern="1200" baseline="0">
                    <a:solidFill>
                      <a:schemeClr val="tx1">
                        <a:lumMod val="75000"/>
                      </a:schemeClr>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Plan1!$A$2:$A$5</c:f>
              <c:strCache>
                <c:ptCount val="4"/>
                <c:pt idx="0">
                  <c:v>Madrug</c:v>
                </c:pt>
                <c:pt idx="1">
                  <c:v>Manhã</c:v>
                </c:pt>
                <c:pt idx="2">
                  <c:v>Tarde</c:v>
                </c:pt>
                <c:pt idx="3">
                  <c:v>Noite</c:v>
                </c:pt>
              </c:strCache>
            </c:strRef>
          </c:cat>
          <c:val>
            <c:numRef>
              <c:f>Plan1!$B$2:$B$5</c:f>
              <c:numCache>
                <c:formatCode>0%</c:formatCode>
                <c:ptCount val="4"/>
                <c:pt idx="0">
                  <c:v>0.13008130081300814</c:v>
                </c:pt>
                <c:pt idx="1">
                  <c:v>0.20325203252032897</c:v>
                </c:pt>
                <c:pt idx="2">
                  <c:v>0.21951219512195458</c:v>
                </c:pt>
                <c:pt idx="3">
                  <c:v>0.44715447154471588</c:v>
                </c:pt>
              </c:numCache>
            </c:numRef>
          </c:val>
          <c:extLst>
            <c:ext xmlns:c16="http://schemas.microsoft.com/office/drawing/2014/chart" uri="{C3380CC4-5D6E-409C-BE32-E72D297353CC}">
              <c16:uniqueId val="{00000004-7EA8-4FD8-97BC-50C9A525AED3}"/>
            </c:ext>
          </c:extLst>
        </c:ser>
        <c:dLbls>
          <c:showLegendKey val="0"/>
          <c:showVal val="1"/>
          <c:showCatName val="0"/>
          <c:showSerName val="0"/>
          <c:showPercent val="0"/>
          <c:showBubbleSize val="0"/>
        </c:dLbls>
        <c:gapWidth val="100"/>
        <c:axId val="111398912"/>
        <c:axId val="111400448"/>
      </c:barChart>
      <c:catAx>
        <c:axId val="111398912"/>
        <c:scaling>
          <c:orientation val="minMax"/>
        </c:scaling>
        <c:delete val="1"/>
        <c:axPos val="b"/>
        <c:numFmt formatCode="General" sourceLinked="1"/>
        <c:majorTickMark val="out"/>
        <c:minorTickMark val="none"/>
        <c:tickLblPos val="none"/>
        <c:crossAx val="111400448"/>
        <c:crosses val="autoZero"/>
        <c:auto val="1"/>
        <c:lblAlgn val="ctr"/>
        <c:lblOffset val="100"/>
        <c:noMultiLvlLbl val="0"/>
      </c:catAx>
      <c:valAx>
        <c:axId val="111400448"/>
        <c:scaling>
          <c:orientation val="minMax"/>
        </c:scaling>
        <c:delete val="1"/>
        <c:axPos val="l"/>
        <c:numFmt formatCode="0%" sourceLinked="1"/>
        <c:majorTickMark val="out"/>
        <c:minorTickMark val="none"/>
        <c:tickLblPos val="none"/>
        <c:crossAx val="111398912"/>
        <c:crosses val="autoZero"/>
        <c:crossBetween val="between"/>
      </c:valAx>
      <c:spPr>
        <a:noFill/>
        <a:ln>
          <a:noFill/>
        </a:ln>
        <a:effectLst/>
      </c:spPr>
    </c:plotArea>
    <c:legend>
      <c:legendPos val="b"/>
      <c:layout>
        <c:manualLayout>
          <c:xMode val="edge"/>
          <c:yMode val="edge"/>
          <c:x val="6.6209146696118659E-2"/>
          <c:y val="0.75500893369490363"/>
          <c:w val="0.8157083853428051"/>
          <c:h val="0.24499129726326929"/>
        </c:manualLayout>
      </c:layout>
      <c:overlay val="0"/>
      <c:txPr>
        <a:bodyPr/>
        <a:lstStyle/>
        <a:p>
          <a:pPr>
            <a:defRPr sz="800">
              <a:solidFill>
                <a:schemeClr val="tx1">
                  <a:lumMod val="65000"/>
                  <a:lumOff val="35000"/>
                </a:schemeClr>
              </a:solidFill>
              <a:latin typeface="Helvetica Neue" panose="02000503000000020004" pitchFamily="2" charset="0"/>
            </a:defRPr>
          </a:pPr>
          <a:endParaRPr lang="pt-BR"/>
        </a:p>
      </c:txPr>
    </c:legend>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0" dirty="0" err="1">
                <a:solidFill>
                  <a:schemeClr val="tx1">
                    <a:lumMod val="65000"/>
                    <a:lumOff val="35000"/>
                  </a:schemeClr>
                </a:solidFill>
                <a:latin typeface="Montserrat" pitchFamily="50" charset="0"/>
              </a:rPr>
              <a:t>Idade</a:t>
            </a:r>
            <a:endParaRPr lang="en-US" sz="1000" b="0" dirty="0">
              <a:solidFill>
                <a:schemeClr val="tx1">
                  <a:lumMod val="65000"/>
                  <a:lumOff val="35000"/>
                </a:schemeClr>
              </a:solidFill>
              <a:latin typeface="Montserrat" pitchFamily="50" charset="0"/>
            </a:endParaRPr>
          </a:p>
        </c:rich>
      </c:tx>
      <c:layout>
        <c:manualLayout>
          <c:xMode val="edge"/>
          <c:yMode val="edge"/>
          <c:x val="0.38215979913862996"/>
          <c:y val="7.8575925426275402E-3"/>
        </c:manualLayout>
      </c:layout>
      <c:overlay val="0"/>
      <c:spPr>
        <a:noFill/>
        <a:ln>
          <a:noFill/>
        </a:ln>
        <a:effectLst/>
      </c:spPr>
    </c:title>
    <c:autoTitleDeleted val="0"/>
    <c:plotArea>
      <c:layout>
        <c:manualLayout>
          <c:layoutTarget val="inner"/>
          <c:xMode val="edge"/>
          <c:yMode val="edge"/>
          <c:x val="3.9200737097324911E-2"/>
          <c:y val="0.32264400643230284"/>
          <c:w val="0.91375837838589613"/>
          <c:h val="0.33899081032578005"/>
        </c:manualLayout>
      </c:layout>
      <c:barChart>
        <c:barDir val="col"/>
        <c:grouping val="clustered"/>
        <c:varyColors val="0"/>
        <c:ser>
          <c:idx val="0"/>
          <c:order val="0"/>
          <c:tx>
            <c:strRef>
              <c:f>Plan1!$B$1</c:f>
              <c:strCache>
                <c:ptCount val="1"/>
                <c:pt idx="0">
                  <c:v>Idade</c:v>
                </c:pt>
              </c:strCache>
            </c:strRef>
          </c:tx>
          <c:spPr>
            <a:solidFill>
              <a:srgbClr val="0070C0"/>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schemeClr>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Plan1!$A$2:$A$9</c:f>
              <c:strCache>
                <c:ptCount val="8"/>
                <c:pt idx="0">
                  <c:v>00 A 09</c:v>
                </c:pt>
                <c:pt idx="1">
                  <c:v>10 A 17</c:v>
                </c:pt>
                <c:pt idx="2">
                  <c:v>18 A 19</c:v>
                </c:pt>
                <c:pt idx="3">
                  <c:v>20 A 29</c:v>
                </c:pt>
                <c:pt idx="4">
                  <c:v>30 A 39</c:v>
                </c:pt>
                <c:pt idx="5">
                  <c:v>40 A 49</c:v>
                </c:pt>
                <c:pt idx="6">
                  <c:v>50 A 59</c:v>
                </c:pt>
                <c:pt idx="7">
                  <c:v>60 +</c:v>
                </c:pt>
              </c:strCache>
            </c:strRef>
          </c:cat>
          <c:val>
            <c:numRef>
              <c:f>Plan1!$B$2:$B$9</c:f>
              <c:numCache>
                <c:formatCode>0%</c:formatCode>
                <c:ptCount val="8"/>
                <c:pt idx="0">
                  <c:v>3.0000000000000002E-2</c:v>
                </c:pt>
                <c:pt idx="1">
                  <c:v>4.0000000000000022E-2</c:v>
                </c:pt>
                <c:pt idx="2">
                  <c:v>1.0000000000000005E-2</c:v>
                </c:pt>
                <c:pt idx="3">
                  <c:v>8.0000000000000043E-2</c:v>
                </c:pt>
                <c:pt idx="4">
                  <c:v>0.2</c:v>
                </c:pt>
                <c:pt idx="5">
                  <c:v>0.19</c:v>
                </c:pt>
                <c:pt idx="6">
                  <c:v>0.18000000000000024</c:v>
                </c:pt>
                <c:pt idx="7">
                  <c:v>0.28000000000000008</c:v>
                </c:pt>
              </c:numCache>
            </c:numRef>
          </c:val>
          <c:extLst>
            <c:ext xmlns:c16="http://schemas.microsoft.com/office/drawing/2014/chart" uri="{C3380CC4-5D6E-409C-BE32-E72D297353CC}">
              <c16:uniqueId val="{00000000-B69D-4B6B-B5E1-7BC62EA76330}"/>
            </c:ext>
          </c:extLst>
        </c:ser>
        <c:dLbls>
          <c:showLegendKey val="0"/>
          <c:showVal val="0"/>
          <c:showCatName val="0"/>
          <c:showSerName val="0"/>
          <c:showPercent val="0"/>
          <c:showBubbleSize val="0"/>
        </c:dLbls>
        <c:gapWidth val="80"/>
        <c:axId val="112360448"/>
        <c:axId val="126624512"/>
      </c:barChart>
      <c:catAx>
        <c:axId val="1123604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26624512"/>
        <c:crosses val="autoZero"/>
        <c:auto val="1"/>
        <c:lblAlgn val="ctr"/>
        <c:lblOffset val="100"/>
        <c:noMultiLvlLbl val="0"/>
      </c:catAx>
      <c:valAx>
        <c:axId val="126624512"/>
        <c:scaling>
          <c:orientation val="minMax"/>
        </c:scaling>
        <c:delete val="1"/>
        <c:axPos val="l"/>
        <c:numFmt formatCode="0%" sourceLinked="1"/>
        <c:majorTickMark val="out"/>
        <c:minorTickMark val="none"/>
        <c:tickLblPos val="none"/>
        <c:crossAx val="112360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0" dirty="0" err="1">
                <a:solidFill>
                  <a:schemeClr val="tx1">
                    <a:lumMod val="65000"/>
                    <a:lumOff val="35000"/>
                  </a:schemeClr>
                </a:solidFill>
                <a:latin typeface="Montserrat" pitchFamily="50" charset="0"/>
              </a:rPr>
              <a:t>Dia</a:t>
            </a:r>
            <a:r>
              <a:rPr lang="en-US" sz="1000" b="0" dirty="0">
                <a:solidFill>
                  <a:schemeClr val="tx1">
                    <a:lumMod val="65000"/>
                    <a:lumOff val="35000"/>
                  </a:schemeClr>
                </a:solidFill>
                <a:latin typeface="Montserrat" pitchFamily="50" charset="0"/>
              </a:rPr>
              <a:t> da </a:t>
            </a:r>
            <a:r>
              <a:rPr lang="en-US" sz="1000" b="0" dirty="0" err="1">
                <a:solidFill>
                  <a:schemeClr val="tx1">
                    <a:lumMod val="65000"/>
                    <a:lumOff val="35000"/>
                  </a:schemeClr>
                </a:solidFill>
                <a:latin typeface="Montserrat" pitchFamily="50" charset="0"/>
              </a:rPr>
              <a:t>semana</a:t>
            </a:r>
            <a:endParaRPr lang="en-US" sz="1000" b="0" dirty="0">
              <a:solidFill>
                <a:schemeClr val="tx1">
                  <a:lumMod val="65000"/>
                  <a:lumOff val="35000"/>
                </a:schemeClr>
              </a:solidFill>
              <a:latin typeface="Montserrat" pitchFamily="50" charset="0"/>
            </a:endParaRPr>
          </a:p>
        </c:rich>
      </c:tx>
      <c:layout>
        <c:manualLayout>
          <c:xMode val="edge"/>
          <c:yMode val="edge"/>
          <c:x val="0.22838095238095238"/>
          <c:y val="4.1455026455026502E-2"/>
        </c:manualLayout>
      </c:layout>
      <c:overlay val="0"/>
      <c:spPr>
        <a:noFill/>
        <a:ln>
          <a:noFill/>
        </a:ln>
        <a:effectLst/>
      </c:spPr>
    </c:title>
    <c:autoTitleDeleted val="0"/>
    <c:plotArea>
      <c:layout>
        <c:manualLayout>
          <c:layoutTarget val="inner"/>
          <c:xMode val="edge"/>
          <c:yMode val="edge"/>
          <c:x val="8.0704958841947547E-2"/>
          <c:y val="0.32826656619906197"/>
          <c:w val="0.91375837838589613"/>
          <c:h val="0.39815833333333722"/>
        </c:manualLayout>
      </c:layout>
      <c:barChart>
        <c:barDir val="col"/>
        <c:grouping val="clustered"/>
        <c:varyColors val="0"/>
        <c:ser>
          <c:idx val="0"/>
          <c:order val="0"/>
          <c:tx>
            <c:strRef>
              <c:f>Plan1!$B$1</c:f>
              <c:strCache>
                <c:ptCount val="1"/>
                <c:pt idx="0">
                  <c:v>Dia da Semana</c:v>
                </c:pt>
              </c:strCache>
            </c:strRef>
          </c:tx>
          <c:spPr>
            <a:solidFill>
              <a:srgbClr val="0070C0"/>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schemeClr>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Plan1!$A$2:$A$8</c:f>
              <c:strCache>
                <c:ptCount val="7"/>
                <c:pt idx="0">
                  <c:v>SEG</c:v>
                </c:pt>
                <c:pt idx="1">
                  <c:v>TER</c:v>
                </c:pt>
                <c:pt idx="2">
                  <c:v>QUA</c:v>
                </c:pt>
                <c:pt idx="3">
                  <c:v>QUI</c:v>
                </c:pt>
                <c:pt idx="4">
                  <c:v>SEX</c:v>
                </c:pt>
                <c:pt idx="5">
                  <c:v>SAB</c:v>
                </c:pt>
                <c:pt idx="6">
                  <c:v>DOM</c:v>
                </c:pt>
              </c:strCache>
            </c:strRef>
          </c:cat>
          <c:val>
            <c:numRef>
              <c:f>Plan1!$B$2:$B$8</c:f>
              <c:numCache>
                <c:formatCode>0%</c:formatCode>
                <c:ptCount val="7"/>
                <c:pt idx="0">
                  <c:v>0.19</c:v>
                </c:pt>
                <c:pt idx="1">
                  <c:v>0.11</c:v>
                </c:pt>
                <c:pt idx="2">
                  <c:v>0.11</c:v>
                </c:pt>
                <c:pt idx="3">
                  <c:v>0.1</c:v>
                </c:pt>
                <c:pt idx="4">
                  <c:v>0.16</c:v>
                </c:pt>
                <c:pt idx="5">
                  <c:v>0.2</c:v>
                </c:pt>
                <c:pt idx="6">
                  <c:v>0.13</c:v>
                </c:pt>
              </c:numCache>
            </c:numRef>
          </c:val>
          <c:extLst>
            <c:ext xmlns:c16="http://schemas.microsoft.com/office/drawing/2014/chart" uri="{C3380CC4-5D6E-409C-BE32-E72D297353CC}">
              <c16:uniqueId val="{00000000-5B75-4B90-8ACB-5603532726B0}"/>
            </c:ext>
          </c:extLst>
        </c:ser>
        <c:dLbls>
          <c:showLegendKey val="0"/>
          <c:showVal val="0"/>
          <c:showCatName val="0"/>
          <c:showSerName val="0"/>
          <c:showPercent val="0"/>
          <c:showBubbleSize val="0"/>
        </c:dLbls>
        <c:gapWidth val="80"/>
        <c:axId val="126678144"/>
        <c:axId val="126679680"/>
      </c:barChart>
      <c:catAx>
        <c:axId val="1266781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26679680"/>
        <c:crosses val="autoZero"/>
        <c:auto val="1"/>
        <c:lblAlgn val="ctr"/>
        <c:lblOffset val="100"/>
        <c:noMultiLvlLbl val="0"/>
      </c:catAx>
      <c:valAx>
        <c:axId val="126679680"/>
        <c:scaling>
          <c:orientation val="minMax"/>
        </c:scaling>
        <c:delete val="1"/>
        <c:axPos val="l"/>
        <c:numFmt formatCode="0%" sourceLinked="1"/>
        <c:majorTickMark val="out"/>
        <c:minorTickMark val="none"/>
        <c:tickLblPos val="none"/>
        <c:crossAx val="126678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42163492317545"/>
          <c:y val="0"/>
          <c:w val="0.49300326104353392"/>
          <c:h val="1"/>
        </c:manualLayout>
      </c:layout>
      <c:pieChart>
        <c:varyColors val="1"/>
        <c:dLbls>
          <c:showLegendKey val="0"/>
          <c:showVal val="1"/>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pt-B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0" dirty="0" err="1">
                <a:solidFill>
                  <a:schemeClr val="tx1">
                    <a:lumMod val="65000"/>
                    <a:lumOff val="35000"/>
                  </a:schemeClr>
                </a:solidFill>
                <a:latin typeface="Montserrat" pitchFamily="50" charset="0"/>
              </a:rPr>
              <a:t>Sexo</a:t>
            </a:r>
            <a:endParaRPr lang="en-US" sz="1000" b="0" dirty="0">
              <a:solidFill>
                <a:schemeClr val="tx1">
                  <a:lumMod val="65000"/>
                  <a:lumOff val="35000"/>
                </a:schemeClr>
              </a:solidFill>
              <a:latin typeface="Montserrat" pitchFamily="50" charset="0"/>
            </a:endParaRPr>
          </a:p>
        </c:rich>
      </c:tx>
      <c:layout>
        <c:manualLayout>
          <c:xMode val="edge"/>
          <c:yMode val="edge"/>
          <c:x val="0.36492569677463343"/>
          <c:y val="3.7219885649239406E-2"/>
        </c:manualLayout>
      </c:layout>
      <c:overlay val="0"/>
      <c:spPr>
        <a:noFill/>
        <a:ln>
          <a:noFill/>
        </a:ln>
        <a:effectLst/>
      </c:spPr>
    </c:title>
    <c:autoTitleDeleted val="0"/>
    <c:plotArea>
      <c:layout>
        <c:manualLayout>
          <c:layoutTarget val="inner"/>
          <c:xMode val="edge"/>
          <c:yMode val="edge"/>
          <c:x val="0.17369337079305688"/>
          <c:y val="0.20050958169469446"/>
          <c:w val="0.65513508025132161"/>
          <c:h val="0.5256061814145836"/>
        </c:manualLayout>
      </c:layout>
      <c:pieChart>
        <c:varyColors val="1"/>
        <c:ser>
          <c:idx val="0"/>
          <c:order val="0"/>
          <c:tx>
            <c:strRef>
              <c:f>Plan1!$B$1</c:f>
              <c:strCache>
                <c:ptCount val="1"/>
                <c:pt idx="0">
                  <c:v>Sexo</c:v>
                </c:pt>
              </c:strCache>
            </c:strRef>
          </c:tx>
          <c:spPr>
            <a:solidFill>
              <a:srgbClr val="0070C0"/>
            </a:solidFill>
            <a:ln w="3175">
              <a:solidFill>
                <a:schemeClr val="tx1">
                  <a:lumMod val="65000"/>
                  <a:lumOff val="35000"/>
                </a:schemeClr>
              </a:solidFill>
            </a:ln>
          </c:spPr>
          <c:dPt>
            <c:idx val="0"/>
            <c:bubble3D val="0"/>
            <c:spPr>
              <a:solidFill>
                <a:srgbClr val="0070C0"/>
              </a:solidFill>
              <a:ln w="3175">
                <a:solidFill>
                  <a:schemeClr val="tx1">
                    <a:lumMod val="65000"/>
                    <a:lumOff val="35000"/>
                  </a:schemeClr>
                </a:solidFill>
              </a:ln>
              <a:effectLst/>
            </c:spPr>
            <c:extLst>
              <c:ext xmlns:c16="http://schemas.microsoft.com/office/drawing/2014/chart" uri="{C3380CC4-5D6E-409C-BE32-E72D297353CC}">
                <c16:uniqueId val="{00000000-268B-41FD-9366-179D2FD0E170}"/>
              </c:ext>
            </c:extLst>
          </c:dPt>
          <c:dPt>
            <c:idx val="1"/>
            <c:bubble3D val="0"/>
            <c:spPr>
              <a:solidFill>
                <a:srgbClr val="0070C0"/>
              </a:solidFill>
              <a:ln w="3175">
                <a:solidFill>
                  <a:schemeClr val="tx1">
                    <a:lumMod val="65000"/>
                    <a:lumOff val="35000"/>
                  </a:schemeClr>
                </a:solidFill>
              </a:ln>
              <a:effectLst/>
            </c:spPr>
            <c:extLst>
              <c:ext xmlns:c16="http://schemas.microsoft.com/office/drawing/2014/chart" uri="{C3380CC4-5D6E-409C-BE32-E72D297353CC}">
                <c16:uniqueId val="{00000001-268B-41FD-9366-179D2FD0E170}"/>
              </c:ext>
            </c:extLst>
          </c:dPt>
          <c:dLbls>
            <c:dLbl>
              <c:idx val="0"/>
              <c:delete val="1"/>
              <c:extLst>
                <c:ext xmlns:c15="http://schemas.microsoft.com/office/drawing/2012/chart" uri="{CE6537A1-D6FC-4f65-9D91-7224C49458BB}"/>
                <c:ext xmlns:c16="http://schemas.microsoft.com/office/drawing/2014/chart" uri="{C3380CC4-5D6E-409C-BE32-E72D297353CC}">
                  <c16:uniqueId val="{00000000-268B-41FD-9366-179D2FD0E170}"/>
                </c:ext>
              </c:extLst>
            </c:dLbl>
            <c:spPr>
              <a:noFill/>
              <a:ln>
                <a:noFill/>
              </a:ln>
              <a:effectLst/>
            </c:spPr>
            <c:txPr>
              <a:bodyPr rot="0" spcFirstLastPara="1" vertOverflow="ellipsis" vert="horz" wrap="square" lIns="38100" tIns="19050" rIns="38100" bIns="19050" anchor="ctr" anchorCtr="0">
                <a:spAutoFit/>
              </a:bodyPr>
              <a:lstStyle/>
              <a:p>
                <a:pPr algn="ctr">
                  <a:defRPr lang="pt-BR" sz="800" b="1" i="0" u="none" strike="noStrike" kern="1200" baseline="0">
                    <a:solidFill>
                      <a:schemeClr val="bg1"/>
                    </a:solidFill>
                    <a:latin typeface="+mn-lt"/>
                    <a:ea typeface="+mn-ea"/>
                    <a:cs typeface="+mn-cs"/>
                  </a:defRPr>
                </a:pPr>
                <a:endParaRPr lang="pt-BR"/>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Plan1!$A$2:$A$3</c:f>
              <c:strCache>
                <c:ptCount val="2"/>
                <c:pt idx="0">
                  <c:v>Masculino</c:v>
                </c:pt>
                <c:pt idx="1">
                  <c:v>Feminino</c:v>
                </c:pt>
              </c:strCache>
            </c:strRef>
          </c:cat>
          <c:val>
            <c:numRef>
              <c:f>Plan1!$B$2:$B$3</c:f>
              <c:numCache>
                <c:formatCode>0%</c:formatCode>
                <c:ptCount val="2"/>
                <c:pt idx="0">
                  <c:v>1</c:v>
                </c:pt>
                <c:pt idx="1">
                  <c:v>0</c:v>
                </c:pt>
              </c:numCache>
            </c:numRef>
          </c:val>
          <c:extLst>
            <c:ext xmlns:c16="http://schemas.microsoft.com/office/drawing/2014/chart" uri="{C3380CC4-5D6E-409C-BE32-E72D297353CC}">
              <c16:uniqueId val="{00000002-268B-41FD-9366-179D2FD0E170}"/>
            </c:ext>
          </c:extLst>
        </c:ser>
        <c:dLbls>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7.2048755573664067E-2"/>
          <c:y val="0.76224757308243762"/>
          <c:w val="0.8159020451588197"/>
          <c:h val="0.19377440209742719"/>
        </c:manualLayout>
      </c:layout>
      <c:overlay val="0"/>
      <c:spPr>
        <a:noFill/>
        <a:ln>
          <a:noFill/>
        </a:ln>
        <a:effectLst/>
      </c:spPr>
      <c:txPr>
        <a:bodyPr rot="0" spcFirstLastPara="1" vertOverflow="ellipsis" vert="horz" wrap="square" anchor="ctr" anchorCtr="1"/>
        <a:lstStyle/>
        <a:p>
          <a:pPr>
            <a:defRPr lang="pt-B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zero"/>
    <c:showDLblsOverMax val="0"/>
  </c:chart>
  <c:spPr>
    <a:noFill/>
    <a:ln>
      <a:noFill/>
    </a:ln>
    <a:effectLst/>
  </c:spPr>
  <c:txPr>
    <a:bodyPr/>
    <a:lstStyle/>
    <a:p>
      <a:pPr>
        <a:defRPr/>
      </a:pPr>
      <a:endParaRPr lang="pt-B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0" dirty="0" err="1">
                <a:solidFill>
                  <a:schemeClr val="tx1">
                    <a:lumMod val="65000"/>
                    <a:lumOff val="35000"/>
                  </a:schemeClr>
                </a:solidFill>
                <a:latin typeface="Montserrat" pitchFamily="50" charset="0"/>
              </a:rPr>
              <a:t>Idade</a:t>
            </a:r>
            <a:endParaRPr lang="en-US" sz="1000" b="0" dirty="0">
              <a:solidFill>
                <a:schemeClr val="tx1">
                  <a:lumMod val="65000"/>
                  <a:lumOff val="35000"/>
                </a:schemeClr>
              </a:solidFill>
              <a:latin typeface="Montserrat" pitchFamily="50" charset="0"/>
            </a:endParaRPr>
          </a:p>
        </c:rich>
      </c:tx>
      <c:layout>
        <c:manualLayout>
          <c:xMode val="edge"/>
          <c:yMode val="edge"/>
          <c:x val="0.43010960264491982"/>
          <c:y val="1.6255817990125487E-2"/>
        </c:manualLayout>
      </c:layout>
      <c:overlay val="0"/>
      <c:spPr>
        <a:noFill/>
        <a:ln>
          <a:noFill/>
        </a:ln>
        <a:effectLst/>
      </c:spPr>
    </c:title>
    <c:autoTitleDeleted val="0"/>
    <c:plotArea>
      <c:layout>
        <c:manualLayout>
          <c:layoutTarget val="inner"/>
          <c:xMode val="edge"/>
          <c:yMode val="edge"/>
          <c:x val="3.9200737097324898E-2"/>
          <c:y val="0.32264400643230284"/>
          <c:w val="0.91375837838589591"/>
          <c:h val="0.33899081032577988"/>
        </c:manualLayout>
      </c:layout>
      <c:barChart>
        <c:barDir val="col"/>
        <c:grouping val="clustered"/>
        <c:varyColors val="0"/>
        <c:ser>
          <c:idx val="0"/>
          <c:order val="0"/>
          <c:tx>
            <c:strRef>
              <c:f>Plan1!$B$1</c:f>
              <c:strCache>
                <c:ptCount val="1"/>
                <c:pt idx="0">
                  <c:v>Idade</c:v>
                </c:pt>
              </c:strCache>
            </c:strRef>
          </c:tx>
          <c:spPr>
            <a:solidFill>
              <a:srgbClr val="0070C0"/>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Plan1!$A$2:$A$9</c:f>
              <c:strCache>
                <c:ptCount val="8"/>
                <c:pt idx="0">
                  <c:v>00 A 09</c:v>
                </c:pt>
                <c:pt idx="1">
                  <c:v>10 A 17</c:v>
                </c:pt>
                <c:pt idx="2">
                  <c:v>18 A 19</c:v>
                </c:pt>
                <c:pt idx="3">
                  <c:v>20 A 29</c:v>
                </c:pt>
                <c:pt idx="4">
                  <c:v>30 A 39</c:v>
                </c:pt>
                <c:pt idx="5">
                  <c:v>40 A 49</c:v>
                </c:pt>
                <c:pt idx="6">
                  <c:v>50 A 59</c:v>
                </c:pt>
                <c:pt idx="7">
                  <c:v>60 +</c:v>
                </c:pt>
              </c:strCache>
            </c:strRef>
          </c:cat>
          <c:val>
            <c:numRef>
              <c:f>Plan1!$B$2:$B$9</c:f>
              <c:numCache>
                <c:formatCode>0%</c:formatCode>
                <c:ptCount val="8"/>
                <c:pt idx="1">
                  <c:v>5.5555555555555455E-2</c:v>
                </c:pt>
                <c:pt idx="2">
                  <c:v>5.5555555555555455E-2</c:v>
                </c:pt>
                <c:pt idx="3">
                  <c:v>0.16666666666666666</c:v>
                </c:pt>
                <c:pt idx="4">
                  <c:v>0.27777777777778206</c:v>
                </c:pt>
                <c:pt idx="5">
                  <c:v>5.5555555555555455E-2</c:v>
                </c:pt>
                <c:pt idx="6">
                  <c:v>0.16666666666666666</c:v>
                </c:pt>
                <c:pt idx="7">
                  <c:v>0.22222222222222221</c:v>
                </c:pt>
              </c:numCache>
            </c:numRef>
          </c:val>
          <c:extLst>
            <c:ext xmlns:c16="http://schemas.microsoft.com/office/drawing/2014/chart" uri="{C3380CC4-5D6E-409C-BE32-E72D297353CC}">
              <c16:uniqueId val="{00000000-1A7A-4478-8D54-4ABAAF557585}"/>
            </c:ext>
          </c:extLst>
        </c:ser>
        <c:dLbls>
          <c:showLegendKey val="0"/>
          <c:showVal val="0"/>
          <c:showCatName val="0"/>
          <c:showSerName val="0"/>
          <c:showPercent val="0"/>
          <c:showBubbleSize val="0"/>
        </c:dLbls>
        <c:gapWidth val="80"/>
        <c:axId val="128124032"/>
        <c:axId val="128125568"/>
      </c:barChart>
      <c:catAx>
        <c:axId val="128124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28125568"/>
        <c:crosses val="autoZero"/>
        <c:auto val="1"/>
        <c:lblAlgn val="ctr"/>
        <c:lblOffset val="100"/>
        <c:noMultiLvlLbl val="0"/>
      </c:catAx>
      <c:valAx>
        <c:axId val="128125568"/>
        <c:scaling>
          <c:orientation val="minMax"/>
        </c:scaling>
        <c:delete val="1"/>
        <c:axPos val="l"/>
        <c:numFmt formatCode="0%" sourceLinked="1"/>
        <c:majorTickMark val="out"/>
        <c:minorTickMark val="none"/>
        <c:tickLblPos val="none"/>
        <c:crossAx val="128124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0" dirty="0" err="1">
                <a:solidFill>
                  <a:schemeClr val="tx1">
                    <a:lumMod val="65000"/>
                    <a:lumOff val="35000"/>
                  </a:schemeClr>
                </a:solidFill>
                <a:latin typeface="Montserrat" pitchFamily="50" charset="0"/>
              </a:rPr>
              <a:t>Vias</a:t>
            </a:r>
            <a:endParaRPr lang="en-US" sz="1000" b="0" dirty="0">
              <a:solidFill>
                <a:schemeClr val="tx1">
                  <a:lumMod val="65000"/>
                  <a:lumOff val="35000"/>
                </a:schemeClr>
              </a:solidFill>
              <a:latin typeface="Montserrat" pitchFamily="50" charset="0"/>
            </a:endParaRPr>
          </a:p>
        </c:rich>
      </c:tx>
      <c:layout>
        <c:manualLayout>
          <c:xMode val="edge"/>
          <c:yMode val="edge"/>
          <c:x val="0.40792265031782105"/>
          <c:y val="2.6025314072753779E-2"/>
        </c:manualLayout>
      </c:layout>
      <c:overlay val="0"/>
      <c:spPr>
        <a:noFill/>
        <a:ln>
          <a:noFill/>
        </a:ln>
        <a:effectLst/>
      </c:spPr>
    </c:title>
    <c:autoTitleDeleted val="0"/>
    <c:plotArea>
      <c:layout>
        <c:manualLayout>
          <c:layoutTarget val="inner"/>
          <c:xMode val="edge"/>
          <c:yMode val="edge"/>
          <c:x val="0.16360520729125638"/>
          <c:y val="0.20254377269763074"/>
          <c:w val="0.71062401576797063"/>
          <c:h val="0.52801634163001943"/>
        </c:manualLayout>
      </c:layout>
      <c:pieChart>
        <c:varyColors val="1"/>
        <c:ser>
          <c:idx val="0"/>
          <c:order val="0"/>
          <c:tx>
            <c:strRef>
              <c:f>Plan1!$B$1</c:f>
              <c:strCache>
                <c:ptCount val="1"/>
                <c:pt idx="0">
                  <c:v>Sexo</c:v>
                </c:pt>
              </c:strCache>
            </c:strRef>
          </c:tx>
          <c:spPr>
            <a:solidFill>
              <a:schemeClr val="tx2"/>
            </a:solidFill>
            <a:ln>
              <a:noFill/>
            </a:ln>
          </c:spPr>
          <c:dPt>
            <c:idx val="0"/>
            <c:bubble3D val="0"/>
            <c:spPr>
              <a:solidFill>
                <a:schemeClr val="bg1">
                  <a:lumMod val="75000"/>
                </a:schemeClr>
              </a:solidFill>
              <a:ln w="19050">
                <a:noFill/>
              </a:ln>
              <a:effectLst/>
            </c:spPr>
            <c:extLst>
              <c:ext xmlns:c16="http://schemas.microsoft.com/office/drawing/2014/chart" uri="{C3380CC4-5D6E-409C-BE32-E72D297353CC}">
                <c16:uniqueId val="{00000000-BD31-4305-B104-D34BB8F410A5}"/>
              </c:ext>
            </c:extLst>
          </c:dPt>
          <c:dPt>
            <c:idx val="1"/>
            <c:bubble3D val="0"/>
            <c:spPr>
              <a:solidFill>
                <a:srgbClr val="0070C0"/>
              </a:solidFill>
              <a:ln w="19050">
                <a:noFill/>
              </a:ln>
              <a:effectLst/>
            </c:spPr>
            <c:extLst>
              <c:ext xmlns:c16="http://schemas.microsoft.com/office/drawing/2014/chart" uri="{C3380CC4-5D6E-409C-BE32-E72D297353CC}">
                <c16:uniqueId val="{00000001-BD31-4305-B104-D34BB8F410A5}"/>
              </c:ext>
            </c:extLst>
          </c:dPt>
          <c:dPt>
            <c:idx val="2"/>
            <c:bubble3D val="0"/>
            <c:spPr>
              <a:solidFill>
                <a:srgbClr val="595959"/>
              </a:solidFill>
              <a:ln>
                <a:noFill/>
              </a:ln>
            </c:spPr>
            <c:extLst>
              <c:ext xmlns:c16="http://schemas.microsoft.com/office/drawing/2014/chart" uri="{C3380CC4-5D6E-409C-BE32-E72D297353CC}">
                <c16:uniqueId val="{00000002-BD31-4305-B104-D34BB8F410A5}"/>
              </c:ext>
            </c:extLst>
          </c:dPt>
          <c:dLbls>
            <c:dLbl>
              <c:idx val="0"/>
              <c:layout>
                <c:manualLayout>
                  <c:x val="-0.22245097766914768"/>
                  <c:y val="6.8878710446314051E-2"/>
                </c:manualLayout>
              </c:layout>
              <c:tx>
                <c:rich>
                  <a:bodyPr/>
                  <a:lstStyle/>
                  <a:p>
                    <a:r>
                      <a:rPr lang="en-US" dirty="0">
                        <a:latin typeface="Montserrat" pitchFamily="50" charset="0"/>
                      </a:rPr>
                      <a:t>42%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D31-4305-B104-D34BB8F410A5}"/>
                </c:ext>
              </c:extLst>
            </c:dLbl>
            <c:dLbl>
              <c:idx val="1"/>
              <c:layout>
                <c:manualLayout>
                  <c:x val="-6.4492834129543028E-2"/>
                  <c:y val="-0.14048817808122624"/>
                </c:manualLayout>
              </c:layout>
              <c:tx>
                <c:rich>
                  <a:bodyPr/>
                  <a:lstStyle/>
                  <a:p>
                    <a:r>
                      <a:rPr lang="en-US" dirty="0">
                        <a:latin typeface="Montserrat" pitchFamily="50" charset="0"/>
                      </a:rPr>
                      <a:t>11%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D31-4305-B104-D34BB8F410A5}"/>
                </c:ext>
              </c:extLst>
            </c:dLbl>
            <c:dLbl>
              <c:idx val="2"/>
              <c:layout>
                <c:manualLayout>
                  <c:x val="0.25657079768915103"/>
                  <c:y val="2.2143372958560763E-2"/>
                </c:manualLayout>
              </c:layout>
              <c:tx>
                <c:rich>
                  <a:bodyPr/>
                  <a:lstStyle/>
                  <a:p>
                    <a:r>
                      <a:rPr lang="en-US" dirty="0">
                        <a:latin typeface="Montserrat" pitchFamily="50" charset="0"/>
                      </a:rPr>
                      <a:t>47%</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D31-4305-B104-D34BB8F410A5}"/>
                </c:ext>
              </c:extLst>
            </c:dLbl>
            <c:spPr>
              <a:noFill/>
              <a:ln>
                <a:noFill/>
              </a:ln>
              <a:effectLst/>
            </c:spPr>
            <c:txPr>
              <a:bodyPr/>
              <a:lstStyle/>
              <a:p>
                <a:pPr>
                  <a:defRPr sz="800">
                    <a:solidFill>
                      <a:schemeClr val="bg1"/>
                    </a:solidFill>
                    <a:latin typeface="Helvetica Neue" panose="02000503000000020004" pitchFamily="2" charset="0"/>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Plan1!$A$2:$A$4</c:f>
              <c:strCache>
                <c:ptCount val="3"/>
                <c:pt idx="0">
                  <c:v>Vias urbanas</c:v>
                </c:pt>
                <c:pt idx="1">
                  <c:v>BR</c:v>
                </c:pt>
                <c:pt idx="2">
                  <c:v>DF</c:v>
                </c:pt>
              </c:strCache>
            </c:strRef>
          </c:cat>
          <c:val>
            <c:numRef>
              <c:f>Plan1!$B$2:$B$4</c:f>
              <c:numCache>
                <c:formatCode>0%</c:formatCode>
                <c:ptCount val="3"/>
                <c:pt idx="0">
                  <c:v>0.42000000000000032</c:v>
                </c:pt>
                <c:pt idx="1">
                  <c:v>0.11</c:v>
                </c:pt>
                <c:pt idx="2">
                  <c:v>0.47000000000000008</c:v>
                </c:pt>
              </c:numCache>
            </c:numRef>
          </c:val>
          <c:extLst>
            <c:ext xmlns:c16="http://schemas.microsoft.com/office/drawing/2014/chart" uri="{C3380CC4-5D6E-409C-BE32-E72D297353CC}">
              <c16:uniqueId val="{00000003-BD31-4305-B104-D34BB8F410A5}"/>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8841656482613431"/>
          <c:y val="0.76235026916201232"/>
          <c:w val="0.7642621663442245"/>
          <c:h val="0.23764948083561468"/>
        </c:manualLayout>
      </c:layout>
      <c:overlay val="0"/>
      <c:spPr>
        <a:noFill/>
        <a:ln>
          <a:noFill/>
        </a:ln>
        <a:effectLst/>
      </c:spPr>
      <c:txPr>
        <a:bodyPr rot="0" spcFirstLastPara="1" vertOverflow="ellipsis" vert="horz" wrap="square" anchor="ctr" anchorCtr="1"/>
        <a:lstStyle/>
        <a:p>
          <a:pPr>
            <a:defRPr lang="pt-B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zero"/>
    <c:showDLblsOverMax val="0"/>
  </c:chart>
  <c:spPr>
    <a:noFill/>
    <a:ln>
      <a:noFill/>
    </a:ln>
    <a:effectLst/>
  </c:spPr>
  <c:txPr>
    <a:bodyPr/>
    <a:lstStyle/>
    <a:p>
      <a:pPr>
        <a:defRPr/>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solidFill>
                  <a:schemeClr val="tx1">
                    <a:lumMod val="65000"/>
                    <a:lumOff val="35000"/>
                  </a:schemeClr>
                </a:solidFill>
                <a:latin typeface="Helvetica Neue" panose="02000503000000020004" pitchFamily="2" charset="0"/>
              </a:defRPr>
            </a:pPr>
            <a:r>
              <a:rPr lang="pt-BR" sz="1000" dirty="0">
                <a:solidFill>
                  <a:schemeClr val="tx1">
                    <a:lumMod val="65000"/>
                    <a:lumOff val="35000"/>
                  </a:schemeClr>
                </a:solidFill>
                <a:latin typeface="Helvetica Neue" panose="02000503000000020004" pitchFamily="2" charset="0"/>
              </a:rPr>
              <a:t>Número</a:t>
            </a:r>
            <a:r>
              <a:rPr lang="pt-BR" sz="1000" baseline="0" dirty="0">
                <a:solidFill>
                  <a:schemeClr val="tx1">
                    <a:lumMod val="65000"/>
                    <a:lumOff val="35000"/>
                  </a:schemeClr>
                </a:solidFill>
                <a:latin typeface="Helvetica Neue" panose="02000503000000020004" pitchFamily="2" charset="0"/>
              </a:rPr>
              <a:t> de Mortes no Trânsito –</a:t>
            </a:r>
            <a:r>
              <a:rPr lang="pt-BR" sz="1000" dirty="0">
                <a:solidFill>
                  <a:schemeClr val="tx1">
                    <a:lumMod val="65000"/>
                    <a:lumOff val="35000"/>
                  </a:schemeClr>
                </a:solidFill>
                <a:latin typeface="Helvetica Neue" panose="02000503000000020004" pitchFamily="2" charset="0"/>
              </a:rPr>
              <a:t> Distrito Federal </a:t>
            </a:r>
          </a:p>
          <a:p>
            <a:pPr>
              <a:defRPr sz="1000">
                <a:solidFill>
                  <a:schemeClr val="tx1">
                    <a:lumMod val="65000"/>
                    <a:lumOff val="35000"/>
                  </a:schemeClr>
                </a:solidFill>
                <a:latin typeface="Helvetica Neue" panose="02000503000000020004" pitchFamily="2" charset="0"/>
              </a:defRPr>
            </a:pPr>
            <a:r>
              <a:rPr lang="pt-BR" sz="1000" dirty="0">
                <a:solidFill>
                  <a:schemeClr val="tx1">
                    <a:lumMod val="65000"/>
                    <a:lumOff val="35000"/>
                  </a:schemeClr>
                </a:solidFill>
                <a:latin typeface="Helvetica Neue" panose="02000503000000020004" pitchFamily="2" charset="0"/>
              </a:rPr>
              <a:t>1995 a 2016</a:t>
            </a:r>
          </a:p>
        </c:rich>
      </c:tx>
      <c:layout>
        <c:manualLayout>
          <c:xMode val="edge"/>
          <c:yMode val="edge"/>
          <c:x val="0.2812338921741806"/>
          <c:y val="0.55051730548279443"/>
        </c:manualLayout>
      </c:layout>
      <c:overlay val="0"/>
      <c:spPr>
        <a:noFill/>
      </c:spPr>
    </c:title>
    <c:autoTitleDeleted val="0"/>
    <c:plotArea>
      <c:layout/>
      <c:lineChart>
        <c:grouping val="standard"/>
        <c:varyColors val="0"/>
        <c:ser>
          <c:idx val="0"/>
          <c:order val="0"/>
          <c:tx>
            <c:strRef>
              <c:f>Plan1!$B$1</c:f>
              <c:strCache>
                <c:ptCount val="1"/>
                <c:pt idx="0">
                  <c:v>Óbitos</c:v>
                </c:pt>
              </c:strCache>
            </c:strRef>
          </c:tx>
          <c:marker>
            <c:symbol val="none"/>
          </c:marker>
          <c:dLbls>
            <c:dLbl>
              <c:idx val="2"/>
              <c:layout>
                <c:manualLayout>
                  <c:x val="8.9786128029081726E-3"/>
                  <c:y val="-1.9752948166397565E-2"/>
                </c:manualLayout>
              </c:layout>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2D-45F6-BA53-D3F417251E00}"/>
                </c:ext>
              </c:extLst>
            </c:dLbl>
            <c:dLbl>
              <c:idx val="3"/>
              <c:layout>
                <c:manualLayout>
                  <c:x val="5.387167681744953E-3"/>
                  <c:y val="-6.5843160554658704E-3"/>
                </c:manualLayout>
              </c:layout>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2D-45F6-BA53-D3F417251E00}"/>
                </c:ext>
              </c:extLst>
            </c:dLbl>
            <c:dLbl>
              <c:idx val="6"/>
              <c:spPr>
                <a:solidFill>
                  <a:schemeClr val="bg1"/>
                </a:solidFill>
                <a:ln>
                  <a:noFill/>
                </a:ln>
                <a:effectLst/>
              </c:spPr>
              <c:txPr>
                <a:bodyPr/>
                <a:lstStyle/>
                <a:p>
                  <a:pPr>
                    <a:defRPr sz="800">
                      <a:latin typeface="Helvetica Neue" panose="02000503000000020004" pitchFamily="2" charset="0"/>
                    </a:defRPr>
                  </a:pPr>
                  <a:endParaRPr lang="pt-BR"/>
                </a:p>
              </c:txPr>
              <c:dLblPos val="t"/>
              <c:showLegendKey val="0"/>
              <c:showVal val="1"/>
              <c:showCatName val="0"/>
              <c:showSerName val="0"/>
              <c:showPercent val="0"/>
              <c:showBubbleSize val="0"/>
              <c:extLst>
                <c:ext xmlns:c16="http://schemas.microsoft.com/office/drawing/2014/chart" uri="{C3380CC4-5D6E-409C-BE32-E72D297353CC}">
                  <c16:uniqueId val="{00000000-030F-4A52-9CE4-9A6515FC48CB}"/>
                </c:ext>
              </c:extLst>
            </c:dLbl>
            <c:dLbl>
              <c:idx val="13"/>
              <c:spPr>
                <a:solidFill>
                  <a:schemeClr val="bg1"/>
                </a:solidFill>
                <a:ln>
                  <a:noFill/>
                </a:ln>
                <a:effectLst/>
              </c:spPr>
              <c:txPr>
                <a:bodyPr/>
                <a:lstStyle/>
                <a:p>
                  <a:pPr>
                    <a:defRPr sz="800">
                      <a:latin typeface="Helvetica Neue" panose="02000503000000020004" pitchFamily="2" charset="0"/>
                    </a:defRPr>
                  </a:pPr>
                  <a:endParaRPr lang="pt-BR"/>
                </a:p>
              </c:txPr>
              <c:dLblPos val="t"/>
              <c:showLegendKey val="0"/>
              <c:showVal val="1"/>
              <c:showCatName val="0"/>
              <c:showSerName val="0"/>
              <c:showPercent val="0"/>
              <c:showBubbleSize val="0"/>
              <c:extLst>
                <c:ext xmlns:c16="http://schemas.microsoft.com/office/drawing/2014/chart" uri="{C3380CC4-5D6E-409C-BE32-E72D297353CC}">
                  <c16:uniqueId val="{00000001-030F-4A52-9CE4-9A6515FC48CB}"/>
                </c:ext>
              </c:extLst>
            </c:dLbl>
            <c:dLbl>
              <c:idx val="19"/>
              <c:spPr>
                <a:solidFill>
                  <a:schemeClr val="bg1"/>
                </a:solidFill>
                <a:ln>
                  <a:noFill/>
                </a:ln>
                <a:effectLst/>
              </c:spPr>
              <c:txPr>
                <a:bodyPr/>
                <a:lstStyle/>
                <a:p>
                  <a:pPr>
                    <a:defRPr sz="800">
                      <a:latin typeface="Helvetica Neue" panose="02000503000000020004" pitchFamily="2" charset="0"/>
                    </a:defRPr>
                  </a:pPr>
                  <a:endParaRPr lang="pt-BR"/>
                </a:p>
              </c:txPr>
              <c:dLblPos val="t"/>
              <c:showLegendKey val="0"/>
              <c:showVal val="1"/>
              <c:showCatName val="0"/>
              <c:showSerName val="0"/>
              <c:showPercent val="0"/>
              <c:showBubbleSize val="0"/>
              <c:extLst>
                <c:ext xmlns:c16="http://schemas.microsoft.com/office/drawing/2014/chart" uri="{C3380CC4-5D6E-409C-BE32-E72D297353CC}">
                  <c16:uniqueId val="{00000002-030F-4A52-9CE4-9A6515FC48CB}"/>
                </c:ext>
              </c:extLst>
            </c:dLbl>
            <c:dLbl>
              <c:idx val="20"/>
              <c:layout>
                <c:manualLayout>
                  <c:x val="-3.5914451211631927E-3"/>
                  <c:y val="-1.9752948166397589E-2"/>
                </c:manualLayout>
              </c:layout>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2D-45F6-BA53-D3F417251E00}"/>
                </c:ext>
              </c:extLst>
            </c:dLbl>
            <c:dLbl>
              <c:idx val="21"/>
              <c:layout>
                <c:manualLayout>
                  <c:x val="-5.387167681744953E-3"/>
                  <c:y val="-6.5843808617262476E-3"/>
                </c:manualLayout>
              </c:layout>
              <c:spPr>
                <a:solidFill>
                  <a:schemeClr val="bg1"/>
                </a:solidFill>
                <a:ln>
                  <a:noFill/>
                </a:ln>
                <a:effectLst/>
              </c:spPr>
              <c:txPr>
                <a:bodyPr/>
                <a:lstStyle/>
                <a:p>
                  <a:pPr>
                    <a:defRPr sz="800">
                      <a:latin typeface="Helvetica Neue" panose="02000503000000020004" pitchFamily="2" charset="0"/>
                    </a:defRPr>
                  </a:pPr>
                  <a:endParaRPr lang="pt-BR"/>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0F-4A52-9CE4-9A6515FC48CB}"/>
                </c:ext>
              </c:extLst>
            </c:dLbl>
            <c:dLbl>
              <c:idx val="22"/>
              <c:layout>
                <c:manualLayout>
                  <c:x val="-1.2852026364230901E-2"/>
                  <c:y val="2.72314456001196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A2D-45F6-BA53-D3F417251E00}"/>
                </c:ext>
              </c:extLst>
            </c:dLbl>
            <c:spPr>
              <a:noFill/>
              <a:ln>
                <a:noFill/>
              </a:ln>
              <a:effectLst/>
            </c:spPr>
            <c:txPr>
              <a:bodyPr/>
              <a:lstStyle/>
              <a:p>
                <a:pPr>
                  <a:defRPr sz="800">
                    <a:latin typeface="Helvetica Neue" panose="02000503000000020004" pitchFamily="2" charset="0"/>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Plan1!$A$2:$A$23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Plan1!$B$2:$B$23</c:f>
              <c:numCache>
                <c:formatCode>General</c:formatCode>
                <c:ptCount val="22"/>
                <c:pt idx="0">
                  <c:v>652</c:v>
                </c:pt>
                <c:pt idx="1">
                  <c:v>610</c:v>
                </c:pt>
                <c:pt idx="2">
                  <c:v>465</c:v>
                </c:pt>
                <c:pt idx="3">
                  <c:v>430</c:v>
                </c:pt>
                <c:pt idx="4">
                  <c:v>475</c:v>
                </c:pt>
                <c:pt idx="5">
                  <c:v>432</c:v>
                </c:pt>
                <c:pt idx="6">
                  <c:v>421</c:v>
                </c:pt>
                <c:pt idx="7">
                  <c:v>444</c:v>
                </c:pt>
                <c:pt idx="8">
                  <c:v>512</c:v>
                </c:pt>
                <c:pt idx="9">
                  <c:v>423</c:v>
                </c:pt>
                <c:pt idx="10">
                  <c:v>442</c:v>
                </c:pt>
                <c:pt idx="11">
                  <c:v>414</c:v>
                </c:pt>
                <c:pt idx="12">
                  <c:v>467</c:v>
                </c:pt>
                <c:pt idx="13">
                  <c:v>456</c:v>
                </c:pt>
                <c:pt idx="14">
                  <c:v>424</c:v>
                </c:pt>
                <c:pt idx="15">
                  <c:v>461</c:v>
                </c:pt>
                <c:pt idx="16">
                  <c:v>465</c:v>
                </c:pt>
                <c:pt idx="17">
                  <c:v>418</c:v>
                </c:pt>
                <c:pt idx="18">
                  <c:v>384</c:v>
                </c:pt>
                <c:pt idx="19">
                  <c:v>406</c:v>
                </c:pt>
                <c:pt idx="20">
                  <c:v>354</c:v>
                </c:pt>
                <c:pt idx="21">
                  <c:v>390</c:v>
                </c:pt>
              </c:numCache>
            </c:numRef>
          </c:val>
          <c:smooth val="0"/>
          <c:extLst>
            <c:ext xmlns:c16="http://schemas.microsoft.com/office/drawing/2014/chart" uri="{C3380CC4-5D6E-409C-BE32-E72D297353CC}">
              <c16:uniqueId val="{00000008-BA2D-45F6-BA53-D3F417251E00}"/>
            </c:ext>
          </c:extLst>
        </c:ser>
        <c:ser>
          <c:idx val="1"/>
          <c:order val="1"/>
          <c:tx>
            <c:strRef>
              <c:f>Plan1!$C$1</c:f>
              <c:strCache>
                <c:ptCount val="1"/>
                <c:pt idx="0">
                  <c:v>Patamar 400</c:v>
                </c:pt>
              </c:strCache>
            </c:strRef>
          </c:tx>
          <c:marker>
            <c:symbol val="none"/>
          </c:marker>
          <c:cat>
            <c:numRef>
              <c:f>Plan1!$A$2:$A$23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Plan1!$C$2:$C$23</c:f>
              <c:numCache>
                <c:formatCode>General</c:formatCode>
                <c:ptCount val="22"/>
                <c:pt idx="0">
                  <c:v>400</c:v>
                </c:pt>
                <c:pt idx="1">
                  <c:v>400</c:v>
                </c:pt>
                <c:pt idx="2">
                  <c:v>400</c:v>
                </c:pt>
                <c:pt idx="3">
                  <c:v>400</c:v>
                </c:pt>
                <c:pt idx="4">
                  <c:v>400</c:v>
                </c:pt>
                <c:pt idx="5">
                  <c:v>400</c:v>
                </c:pt>
                <c:pt idx="6">
                  <c:v>400</c:v>
                </c:pt>
                <c:pt idx="7">
                  <c:v>400</c:v>
                </c:pt>
                <c:pt idx="8">
                  <c:v>400</c:v>
                </c:pt>
                <c:pt idx="9">
                  <c:v>400</c:v>
                </c:pt>
                <c:pt idx="10">
                  <c:v>400</c:v>
                </c:pt>
                <c:pt idx="11">
                  <c:v>400</c:v>
                </c:pt>
                <c:pt idx="12">
                  <c:v>400</c:v>
                </c:pt>
                <c:pt idx="13">
                  <c:v>400</c:v>
                </c:pt>
                <c:pt idx="14">
                  <c:v>400</c:v>
                </c:pt>
                <c:pt idx="15">
                  <c:v>400</c:v>
                </c:pt>
                <c:pt idx="16">
                  <c:v>400</c:v>
                </c:pt>
                <c:pt idx="17">
                  <c:v>400</c:v>
                </c:pt>
                <c:pt idx="18">
                  <c:v>400</c:v>
                </c:pt>
                <c:pt idx="19">
                  <c:v>400</c:v>
                </c:pt>
                <c:pt idx="20">
                  <c:v>400</c:v>
                </c:pt>
                <c:pt idx="21">
                  <c:v>400</c:v>
                </c:pt>
              </c:numCache>
            </c:numRef>
          </c:val>
          <c:smooth val="0"/>
          <c:extLst>
            <c:ext xmlns:c16="http://schemas.microsoft.com/office/drawing/2014/chart" uri="{C3380CC4-5D6E-409C-BE32-E72D297353CC}">
              <c16:uniqueId val="{00000009-BA2D-45F6-BA53-D3F417251E00}"/>
            </c:ext>
          </c:extLst>
        </c:ser>
        <c:dLbls>
          <c:showLegendKey val="0"/>
          <c:showVal val="0"/>
          <c:showCatName val="0"/>
          <c:showSerName val="0"/>
          <c:showPercent val="0"/>
          <c:showBubbleSize val="0"/>
        </c:dLbls>
        <c:smooth val="0"/>
        <c:axId val="99991936"/>
        <c:axId val="99993472"/>
      </c:lineChart>
      <c:catAx>
        <c:axId val="99991936"/>
        <c:scaling>
          <c:orientation val="minMax"/>
        </c:scaling>
        <c:delete val="0"/>
        <c:axPos val="b"/>
        <c:numFmt formatCode="General" sourceLinked="1"/>
        <c:majorTickMark val="out"/>
        <c:minorTickMark val="none"/>
        <c:tickLblPos val="nextTo"/>
        <c:txPr>
          <a:bodyPr/>
          <a:lstStyle/>
          <a:p>
            <a:pPr>
              <a:defRPr sz="800">
                <a:latin typeface="Helvetica Neue" panose="02000503000000020004" pitchFamily="2" charset="0"/>
              </a:defRPr>
            </a:pPr>
            <a:endParaRPr lang="pt-BR"/>
          </a:p>
        </c:txPr>
        <c:crossAx val="99993472"/>
        <c:crosses val="autoZero"/>
        <c:auto val="1"/>
        <c:lblAlgn val="ctr"/>
        <c:lblOffset val="100"/>
        <c:noMultiLvlLbl val="0"/>
      </c:catAx>
      <c:valAx>
        <c:axId val="99993472"/>
        <c:scaling>
          <c:orientation val="minMax"/>
        </c:scaling>
        <c:delete val="0"/>
        <c:axPos val="l"/>
        <c:numFmt formatCode="General" sourceLinked="1"/>
        <c:majorTickMark val="out"/>
        <c:minorTickMark val="none"/>
        <c:tickLblPos val="nextTo"/>
        <c:txPr>
          <a:bodyPr/>
          <a:lstStyle/>
          <a:p>
            <a:pPr>
              <a:defRPr sz="1000">
                <a:latin typeface="Helvetica Neue" panose="02000503000000020004" pitchFamily="2" charset="0"/>
              </a:defRPr>
            </a:pPr>
            <a:endParaRPr lang="pt-BR"/>
          </a:p>
        </c:txPr>
        <c:crossAx val="99991936"/>
        <c:crosses val="autoZero"/>
        <c:crossBetween val="between"/>
      </c:valAx>
    </c:plotArea>
    <c:legend>
      <c:legendPos val="b"/>
      <c:layout>
        <c:manualLayout>
          <c:xMode val="edge"/>
          <c:yMode val="edge"/>
          <c:x val="0.38034919436076864"/>
          <c:y val="0.93601019229586069"/>
          <c:w val="0.28958189640179616"/>
          <c:h val="6.3524392557960108E-2"/>
        </c:manualLayout>
      </c:layout>
      <c:overlay val="0"/>
      <c:txPr>
        <a:bodyPr/>
        <a:lstStyle/>
        <a:p>
          <a:pPr>
            <a:defRPr sz="1000">
              <a:latin typeface="Helvetica Neue" panose="02000503000000020004" pitchFamily="2" charset="0"/>
            </a:defRPr>
          </a:pPr>
          <a:endParaRPr lang="pt-BR"/>
        </a:p>
      </c:txPr>
    </c:legend>
    <c:plotVisOnly val="1"/>
    <c:dispBlanksAs val="gap"/>
    <c:showDLblsOverMax val="0"/>
  </c:chart>
  <c:txPr>
    <a:bodyPr/>
    <a:lstStyle/>
    <a:p>
      <a:pPr>
        <a:defRPr sz="1050">
          <a:latin typeface="+mj-lt"/>
        </a:defRPr>
      </a:pPr>
      <a:endParaRPr lang="pt-B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0" dirty="0" err="1">
                <a:solidFill>
                  <a:schemeClr val="tx1">
                    <a:lumMod val="65000"/>
                    <a:lumOff val="35000"/>
                  </a:schemeClr>
                </a:solidFill>
                <a:latin typeface="Montserrat" pitchFamily="50" charset="0"/>
              </a:rPr>
              <a:t>Dia</a:t>
            </a:r>
            <a:r>
              <a:rPr lang="en-US" sz="1000" b="0" dirty="0">
                <a:solidFill>
                  <a:schemeClr val="tx1">
                    <a:lumMod val="65000"/>
                    <a:lumOff val="35000"/>
                  </a:schemeClr>
                </a:solidFill>
                <a:latin typeface="Montserrat" pitchFamily="50" charset="0"/>
              </a:rPr>
              <a:t> da </a:t>
            </a:r>
            <a:r>
              <a:rPr lang="en-US" sz="1000" b="0" dirty="0" err="1">
                <a:solidFill>
                  <a:schemeClr val="tx1">
                    <a:lumMod val="65000"/>
                    <a:lumOff val="35000"/>
                  </a:schemeClr>
                </a:solidFill>
                <a:latin typeface="Montserrat" pitchFamily="50" charset="0"/>
              </a:rPr>
              <a:t>semana</a:t>
            </a:r>
            <a:endParaRPr lang="en-US" sz="1000" b="0" dirty="0">
              <a:solidFill>
                <a:schemeClr val="tx1">
                  <a:lumMod val="65000"/>
                  <a:lumOff val="35000"/>
                </a:schemeClr>
              </a:solidFill>
              <a:latin typeface="Montserrat" pitchFamily="50" charset="0"/>
            </a:endParaRPr>
          </a:p>
        </c:rich>
      </c:tx>
      <c:layout>
        <c:manualLayout>
          <c:xMode val="edge"/>
          <c:yMode val="edge"/>
          <c:x val="0.23724835526110394"/>
          <c:y val="2.1972400130917235E-2"/>
        </c:manualLayout>
      </c:layout>
      <c:overlay val="0"/>
      <c:spPr>
        <a:noFill/>
        <a:ln>
          <a:noFill/>
        </a:ln>
        <a:effectLst/>
      </c:spPr>
    </c:title>
    <c:autoTitleDeleted val="0"/>
    <c:plotArea>
      <c:layout>
        <c:manualLayout>
          <c:layoutTarget val="inner"/>
          <c:xMode val="edge"/>
          <c:yMode val="edge"/>
          <c:x val="8.0704958841947547E-2"/>
          <c:y val="0.32826656619906169"/>
          <c:w val="0.91375837838589591"/>
          <c:h val="0.39815833333333711"/>
        </c:manualLayout>
      </c:layout>
      <c:barChart>
        <c:barDir val="col"/>
        <c:grouping val="clustered"/>
        <c:varyColors val="0"/>
        <c:ser>
          <c:idx val="0"/>
          <c:order val="0"/>
          <c:tx>
            <c:strRef>
              <c:f>Plan1!$B$1</c:f>
              <c:strCache>
                <c:ptCount val="1"/>
                <c:pt idx="0">
                  <c:v>Dia da Semana</c:v>
                </c:pt>
              </c:strCache>
            </c:strRef>
          </c:tx>
          <c:spPr>
            <a:solidFill>
              <a:srgbClr val="0070C0"/>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Plan1!$A$2:$A$8</c:f>
              <c:strCache>
                <c:ptCount val="7"/>
                <c:pt idx="0">
                  <c:v>SEG</c:v>
                </c:pt>
                <c:pt idx="1">
                  <c:v>TER</c:v>
                </c:pt>
                <c:pt idx="2">
                  <c:v>QUA</c:v>
                </c:pt>
                <c:pt idx="3">
                  <c:v>QUI</c:v>
                </c:pt>
                <c:pt idx="4">
                  <c:v>SEX</c:v>
                </c:pt>
                <c:pt idx="5">
                  <c:v>SAB</c:v>
                </c:pt>
                <c:pt idx="6">
                  <c:v>DOM</c:v>
                </c:pt>
              </c:strCache>
            </c:strRef>
          </c:cat>
          <c:val>
            <c:numRef>
              <c:f>Plan1!$B$2:$B$8</c:f>
              <c:numCache>
                <c:formatCode>0%</c:formatCode>
                <c:ptCount val="7"/>
                <c:pt idx="0">
                  <c:v>0.42000000000000032</c:v>
                </c:pt>
                <c:pt idx="1">
                  <c:v>0.16</c:v>
                </c:pt>
                <c:pt idx="3">
                  <c:v>0.11</c:v>
                </c:pt>
                <c:pt idx="4">
                  <c:v>0.05</c:v>
                </c:pt>
                <c:pt idx="5">
                  <c:v>0.1</c:v>
                </c:pt>
                <c:pt idx="6">
                  <c:v>0.16</c:v>
                </c:pt>
              </c:numCache>
            </c:numRef>
          </c:val>
          <c:extLst>
            <c:ext xmlns:c16="http://schemas.microsoft.com/office/drawing/2014/chart" uri="{C3380CC4-5D6E-409C-BE32-E72D297353CC}">
              <c16:uniqueId val="{00000000-53AB-405C-AB7B-7626594CA639}"/>
            </c:ext>
          </c:extLst>
        </c:ser>
        <c:dLbls>
          <c:showLegendKey val="0"/>
          <c:showVal val="0"/>
          <c:showCatName val="0"/>
          <c:showSerName val="0"/>
          <c:showPercent val="0"/>
          <c:showBubbleSize val="0"/>
        </c:dLbls>
        <c:gapWidth val="80"/>
        <c:axId val="109789184"/>
        <c:axId val="109792256"/>
      </c:barChart>
      <c:catAx>
        <c:axId val="1097891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09792256"/>
        <c:crosses val="autoZero"/>
        <c:auto val="1"/>
        <c:lblAlgn val="ctr"/>
        <c:lblOffset val="100"/>
        <c:noMultiLvlLbl val="0"/>
      </c:catAx>
      <c:valAx>
        <c:axId val="109792256"/>
        <c:scaling>
          <c:orientation val="minMax"/>
        </c:scaling>
        <c:delete val="1"/>
        <c:axPos val="l"/>
        <c:numFmt formatCode="0%" sourceLinked="1"/>
        <c:majorTickMark val="out"/>
        <c:minorTickMark val="none"/>
        <c:tickLblPos val="none"/>
        <c:crossAx val="109789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0" dirty="0">
                <a:solidFill>
                  <a:schemeClr val="tx1">
                    <a:lumMod val="65000"/>
                    <a:lumOff val="35000"/>
                  </a:schemeClr>
                </a:solidFill>
                <a:latin typeface="Montserrat" pitchFamily="50" charset="0"/>
              </a:rPr>
              <a:t>Hora</a:t>
            </a:r>
          </a:p>
        </c:rich>
      </c:tx>
      <c:layout>
        <c:manualLayout>
          <c:xMode val="edge"/>
          <c:yMode val="edge"/>
          <c:x val="0.39416748366013082"/>
          <c:y val="4.8500000000000001E-2"/>
        </c:manualLayout>
      </c:layout>
      <c:overlay val="0"/>
      <c:spPr>
        <a:noFill/>
        <a:ln>
          <a:noFill/>
        </a:ln>
        <a:effectLst/>
      </c:spPr>
    </c:title>
    <c:autoTitleDeleted val="0"/>
    <c:plotArea>
      <c:layout>
        <c:manualLayout>
          <c:layoutTarget val="inner"/>
          <c:xMode val="edge"/>
          <c:yMode val="edge"/>
          <c:x val="7.3264157820401909E-2"/>
          <c:y val="0.26110102401793323"/>
          <c:w val="0.84897034033441265"/>
          <c:h val="0.46010327165520232"/>
        </c:manualLayout>
      </c:layout>
      <c:barChart>
        <c:barDir val="col"/>
        <c:grouping val="clustered"/>
        <c:varyColors val="0"/>
        <c:ser>
          <c:idx val="0"/>
          <c:order val="0"/>
          <c:tx>
            <c:strRef>
              <c:f>Plan1!$B$1</c:f>
              <c:strCache>
                <c:ptCount val="1"/>
                <c:pt idx="0">
                  <c:v>Sexo</c:v>
                </c:pt>
              </c:strCache>
            </c:strRef>
          </c:tx>
          <c:spPr>
            <a:solidFill>
              <a:schemeClr val="tx2"/>
            </a:solidFill>
            <a:ln w="19050">
              <a:noFill/>
            </a:ln>
            <a:effectLst/>
          </c:spPr>
          <c:invertIfNegative val="0"/>
          <c:dPt>
            <c:idx val="0"/>
            <c:invertIfNegative val="0"/>
            <c:bubble3D val="0"/>
            <c:spPr>
              <a:solidFill>
                <a:srgbClr val="0070C0"/>
              </a:solidFill>
              <a:ln w="19050">
                <a:noFill/>
              </a:ln>
              <a:effectLst/>
            </c:spPr>
            <c:extLst>
              <c:ext xmlns:c16="http://schemas.microsoft.com/office/drawing/2014/chart" uri="{C3380CC4-5D6E-409C-BE32-E72D297353CC}">
                <c16:uniqueId val="{00000000-0E9F-43EB-BE46-643DD3618EA4}"/>
              </c:ext>
            </c:extLst>
          </c:dPt>
          <c:dPt>
            <c:idx val="1"/>
            <c:invertIfNegative val="0"/>
            <c:bubble3D val="0"/>
            <c:spPr>
              <a:solidFill>
                <a:srgbClr val="D9D9D9"/>
              </a:solidFill>
              <a:ln w="19050">
                <a:noFill/>
              </a:ln>
              <a:effectLst/>
            </c:spPr>
            <c:extLst>
              <c:ext xmlns:c16="http://schemas.microsoft.com/office/drawing/2014/chart" uri="{C3380CC4-5D6E-409C-BE32-E72D297353CC}">
                <c16:uniqueId val="{00000001-0E9F-43EB-BE46-643DD3618EA4}"/>
              </c:ext>
            </c:extLst>
          </c:dPt>
          <c:dPt>
            <c:idx val="2"/>
            <c:invertIfNegative val="0"/>
            <c:bubble3D val="0"/>
            <c:spPr>
              <a:solidFill>
                <a:srgbClr val="595959"/>
              </a:solidFill>
              <a:ln w="19050">
                <a:noFill/>
              </a:ln>
              <a:effectLst/>
            </c:spPr>
            <c:extLst>
              <c:ext xmlns:c16="http://schemas.microsoft.com/office/drawing/2014/chart" uri="{C3380CC4-5D6E-409C-BE32-E72D297353CC}">
                <c16:uniqueId val="{00000002-0E9F-43EB-BE46-643DD3618EA4}"/>
              </c:ext>
            </c:extLst>
          </c:dPt>
          <c:dPt>
            <c:idx val="3"/>
            <c:invertIfNegative val="0"/>
            <c:bubble3D val="0"/>
            <c:spPr>
              <a:solidFill>
                <a:srgbClr val="BFBFBF"/>
              </a:solidFill>
              <a:ln w="19050">
                <a:noFill/>
              </a:ln>
              <a:effectLst/>
            </c:spPr>
            <c:extLst>
              <c:ext xmlns:c16="http://schemas.microsoft.com/office/drawing/2014/chart" uri="{C3380CC4-5D6E-409C-BE32-E72D297353CC}">
                <c16:uniqueId val="{00000003-0E9F-43EB-BE46-643DD3618EA4}"/>
              </c:ext>
            </c:extLst>
          </c:dPt>
          <c:dLbls>
            <c:dLbl>
              <c:idx val="1"/>
              <c:layout>
                <c:manualLayout>
                  <c:x val="-8.7581808415052708E-3"/>
                  <c:y val="0"/>
                </c:manualLayout>
              </c:layout>
              <c:tx>
                <c:rich>
                  <a:bodyPr/>
                  <a:lstStyle/>
                  <a:p>
                    <a:r>
                      <a:rPr lang="pt-BR">
                        <a:latin typeface="Montserrat" pitchFamily="50" charset="0"/>
                      </a:rPr>
                      <a:t>26</a:t>
                    </a:r>
                    <a:r>
                      <a:rPr lang="pt-BR">
                        <a:solidFill>
                          <a:schemeClr val="tx1"/>
                        </a:solidFill>
                        <a:latin typeface="Montserrat" pitchFamily="50" charset="0"/>
                      </a:rPr>
                      <a:t>%</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2681902402931484"/>
                      <c:h val="0.17408303946456416"/>
                    </c:manualLayout>
                  </c15:layout>
                  <c15:showDataLabelsRange val="0"/>
                </c:ext>
                <c:ext xmlns:c16="http://schemas.microsoft.com/office/drawing/2014/chart" uri="{C3380CC4-5D6E-409C-BE32-E72D297353CC}">
                  <c16:uniqueId val="{00000001-0E9F-43EB-BE46-643DD3618EA4}"/>
                </c:ext>
              </c:extLst>
            </c:dLbl>
            <c:dLbl>
              <c:idx val="2"/>
              <c:layout>
                <c:manualLayout>
                  <c:x val="0"/>
                  <c:y val="3.1522506014407238E-2"/>
                </c:manualLayout>
              </c:layout>
              <c:tx>
                <c:rich>
                  <a:bodyPr/>
                  <a:lstStyle/>
                  <a:p>
                    <a:r>
                      <a:rPr lang="pt-BR">
                        <a:latin typeface="Montserrat" pitchFamily="50" charset="0"/>
                      </a:rPr>
                      <a:t>37</a:t>
                    </a:r>
                    <a:r>
                      <a:rPr lang="pt-BR">
                        <a:solidFill>
                          <a:schemeClr val="tx1"/>
                        </a:solidFill>
                        <a:latin typeface="Montserrat" pitchFamily="50" charset="0"/>
                      </a:rPr>
                      <a:t>%</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2681902402931484"/>
                      <c:h val="0.17408303946456416"/>
                    </c:manualLayout>
                  </c15:layout>
                  <c15:showDataLabelsRange val="0"/>
                </c:ext>
                <c:ext xmlns:c16="http://schemas.microsoft.com/office/drawing/2014/chart" uri="{C3380CC4-5D6E-409C-BE32-E72D297353CC}">
                  <c16:uniqueId val="{00000002-0E9F-43EB-BE46-643DD3618EA4}"/>
                </c:ext>
              </c:extLst>
            </c:dLbl>
            <c:dLbl>
              <c:idx val="3"/>
              <c:layout>
                <c:manualLayout>
                  <c:x val="8.0276076000498665E-17"/>
                  <c:y val="2.3641879510805472E-2"/>
                </c:manualLayout>
              </c:layout>
              <c:tx>
                <c:rich>
                  <a:bodyPr/>
                  <a:lstStyle/>
                  <a:p>
                    <a:r>
                      <a:rPr lang="pt-BR">
                        <a:latin typeface="Montserrat" pitchFamily="50" charset="0"/>
                      </a:rPr>
                      <a:t>32</a:t>
                    </a:r>
                    <a:r>
                      <a:rPr lang="pt-BR">
                        <a:solidFill>
                          <a:schemeClr val="tx1"/>
                        </a:solidFill>
                        <a:latin typeface="Montserrat" pitchFamily="50" charset="0"/>
                      </a:rPr>
                      <a:t>%</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0930404147878859"/>
                      <c:h val="0.17408303946456416"/>
                    </c:manualLayout>
                  </c15:layout>
                  <c15:showDataLabelsRange val="0"/>
                </c:ext>
                <c:ext xmlns:c16="http://schemas.microsoft.com/office/drawing/2014/chart" uri="{C3380CC4-5D6E-409C-BE32-E72D297353CC}">
                  <c16:uniqueId val="{00000003-0E9F-43EB-BE46-643DD3618EA4}"/>
                </c:ext>
              </c:extLst>
            </c:dLbl>
            <c:spPr>
              <a:noFill/>
              <a:ln>
                <a:noFill/>
              </a:ln>
              <a:effectLst/>
            </c:spPr>
            <c:txPr>
              <a:bodyPr rot="0" spcFirstLastPara="1" vertOverflow="ellipsis" vert="horz" wrap="square" lIns="38100" tIns="19050" rIns="38100" bIns="19050" anchor="ctr" anchorCtr="0">
                <a:spAutoFit/>
              </a:bodyPr>
              <a:lstStyle/>
              <a:p>
                <a:pPr algn="ctr">
                  <a:defRPr lang="pt-B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Plan1!$A$2:$A$5</c:f>
              <c:strCache>
                <c:ptCount val="4"/>
                <c:pt idx="0">
                  <c:v>Madrug</c:v>
                </c:pt>
                <c:pt idx="1">
                  <c:v>Manhã</c:v>
                </c:pt>
                <c:pt idx="2">
                  <c:v>Tarde</c:v>
                </c:pt>
                <c:pt idx="3">
                  <c:v>Noite</c:v>
                </c:pt>
              </c:strCache>
            </c:strRef>
          </c:cat>
          <c:val>
            <c:numRef>
              <c:f>Plan1!$B$2:$B$5</c:f>
              <c:numCache>
                <c:formatCode>0%</c:formatCode>
                <c:ptCount val="4"/>
                <c:pt idx="0">
                  <c:v>5.2631578947368432E-2</c:v>
                </c:pt>
                <c:pt idx="1">
                  <c:v>0.26315789473684231</c:v>
                </c:pt>
                <c:pt idx="2">
                  <c:v>0.36842105263157893</c:v>
                </c:pt>
                <c:pt idx="3">
                  <c:v>0.31578947368421889</c:v>
                </c:pt>
              </c:numCache>
            </c:numRef>
          </c:val>
          <c:extLst>
            <c:ext xmlns:c16="http://schemas.microsoft.com/office/drawing/2014/chart" uri="{C3380CC4-5D6E-409C-BE32-E72D297353CC}">
              <c16:uniqueId val="{00000004-0E9F-43EB-BE46-643DD3618EA4}"/>
            </c:ext>
          </c:extLst>
        </c:ser>
        <c:dLbls>
          <c:showLegendKey val="0"/>
          <c:showVal val="1"/>
          <c:showCatName val="0"/>
          <c:showSerName val="0"/>
          <c:showPercent val="0"/>
          <c:showBubbleSize val="0"/>
        </c:dLbls>
        <c:gapWidth val="100"/>
        <c:axId val="128132224"/>
        <c:axId val="128192512"/>
      </c:barChart>
      <c:catAx>
        <c:axId val="128132224"/>
        <c:scaling>
          <c:orientation val="minMax"/>
        </c:scaling>
        <c:delete val="1"/>
        <c:axPos val="b"/>
        <c:numFmt formatCode="General" sourceLinked="1"/>
        <c:majorTickMark val="out"/>
        <c:minorTickMark val="none"/>
        <c:tickLblPos val="none"/>
        <c:crossAx val="128192512"/>
        <c:crosses val="autoZero"/>
        <c:auto val="1"/>
        <c:lblAlgn val="ctr"/>
        <c:lblOffset val="100"/>
        <c:noMultiLvlLbl val="0"/>
      </c:catAx>
      <c:valAx>
        <c:axId val="128192512"/>
        <c:scaling>
          <c:orientation val="minMax"/>
        </c:scaling>
        <c:delete val="1"/>
        <c:axPos val="l"/>
        <c:numFmt formatCode="0%" sourceLinked="1"/>
        <c:majorTickMark val="out"/>
        <c:minorTickMark val="none"/>
        <c:tickLblPos val="none"/>
        <c:crossAx val="128132224"/>
        <c:crosses val="autoZero"/>
        <c:crossBetween val="between"/>
      </c:valAx>
      <c:spPr>
        <a:noFill/>
        <a:ln>
          <a:noFill/>
        </a:ln>
        <a:effectLst/>
      </c:spPr>
    </c:plotArea>
    <c:legend>
      <c:legendPos val="b"/>
      <c:layout>
        <c:manualLayout>
          <c:xMode val="edge"/>
          <c:yMode val="edge"/>
          <c:x val="9.4024784728233723E-2"/>
          <c:y val="0.7447261994223271"/>
          <c:w val="0.85358900177684638"/>
          <c:h val="0.2124727956118249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Via</c:v>
                </c:pt>
              </c:strCache>
            </c:strRef>
          </c:tx>
          <c:spPr>
            <a:solidFill>
              <a:srgbClr val="0070C0"/>
            </a:solidFill>
          </c:spPr>
          <c:invertIfNegative val="0"/>
          <c:dLbls>
            <c:spPr>
              <a:noFill/>
              <a:ln>
                <a:noFill/>
              </a:ln>
              <a:effectLst/>
            </c:spPr>
            <c:txPr>
              <a:bodyPr/>
              <a:lstStyle/>
              <a:p>
                <a:pPr>
                  <a:defRPr sz="800">
                    <a:solidFill>
                      <a:schemeClr val="tx1">
                        <a:lumMod val="65000"/>
                        <a:lumOff val="35000"/>
                      </a:schemeClr>
                    </a:solidFill>
                    <a:latin typeface="Helvetica Neue" panose="02000503000000020004" pitchFamily="2"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Plan1!$A$2:$A$16</c:f>
              <c:strCache>
                <c:ptCount val="15"/>
                <c:pt idx="0">
                  <c:v>DF 290</c:v>
                </c:pt>
                <c:pt idx="1">
                  <c:v>AV. SANTA MARIA</c:v>
                </c:pt>
                <c:pt idx="2">
                  <c:v>BR 060</c:v>
                </c:pt>
                <c:pt idx="3">
                  <c:v>DF 130</c:v>
                </c:pt>
                <c:pt idx="4">
                  <c:v>DF 075 (EPNB)</c:v>
                </c:pt>
                <c:pt idx="5">
                  <c:v>AV. ELMO SEREJO</c:v>
                </c:pt>
                <c:pt idx="6">
                  <c:v>BELA VISTA - RUA 1</c:v>
                </c:pt>
                <c:pt idx="7">
                  <c:v>DF 085 (EPTG)</c:v>
                </c:pt>
                <c:pt idx="8">
                  <c:v>TERCEIRA AV.</c:v>
                </c:pt>
                <c:pt idx="9">
                  <c:v>AV. GOIAS</c:v>
                </c:pt>
                <c:pt idx="10">
                  <c:v>VC 533</c:v>
                </c:pt>
                <c:pt idx="11">
                  <c:v>AC 404</c:v>
                </c:pt>
                <c:pt idx="12">
                  <c:v>VIA INTERNA ADE CONJ. 08</c:v>
                </c:pt>
                <c:pt idx="13">
                  <c:v>DF 009 (EPPN)</c:v>
                </c:pt>
                <c:pt idx="14">
                  <c:v>DF 025 (EPDB)</c:v>
                </c:pt>
              </c:strCache>
            </c:strRef>
          </c:cat>
          <c:val>
            <c:numRef>
              <c:f>Plan1!$B$2:$B$16</c:f>
              <c:numCache>
                <c:formatCode>0%</c:formatCode>
                <c:ptCount val="15"/>
                <c:pt idx="0">
                  <c:v>0.15789473684210892</c:v>
                </c:pt>
                <c:pt idx="1">
                  <c:v>0.10526315789473686</c:v>
                </c:pt>
                <c:pt idx="2">
                  <c:v>0.10526315789473686</c:v>
                </c:pt>
                <c:pt idx="3">
                  <c:v>5.2631578947368432E-2</c:v>
                </c:pt>
                <c:pt idx="4">
                  <c:v>5.2631578947368432E-2</c:v>
                </c:pt>
                <c:pt idx="5">
                  <c:v>5.2631578947368432E-2</c:v>
                </c:pt>
                <c:pt idx="6">
                  <c:v>5.2631578947368432E-2</c:v>
                </c:pt>
                <c:pt idx="7">
                  <c:v>5.2631578947368432E-2</c:v>
                </c:pt>
                <c:pt idx="8">
                  <c:v>5.2631578947368432E-2</c:v>
                </c:pt>
                <c:pt idx="9">
                  <c:v>5.2631578947368432E-2</c:v>
                </c:pt>
                <c:pt idx="10">
                  <c:v>5.2631578947368432E-2</c:v>
                </c:pt>
                <c:pt idx="11">
                  <c:v>5.2631578947368432E-2</c:v>
                </c:pt>
                <c:pt idx="12">
                  <c:v>5.2631578947368432E-2</c:v>
                </c:pt>
                <c:pt idx="13">
                  <c:v>5.2631578947368432E-2</c:v>
                </c:pt>
                <c:pt idx="14">
                  <c:v>5.2631578947368432E-2</c:v>
                </c:pt>
              </c:numCache>
            </c:numRef>
          </c:val>
          <c:extLst>
            <c:ext xmlns:c16="http://schemas.microsoft.com/office/drawing/2014/chart" uri="{C3380CC4-5D6E-409C-BE32-E72D297353CC}">
              <c16:uniqueId val="{00000000-D2F2-4C9A-BED8-6A02F69BD3A2}"/>
            </c:ext>
          </c:extLst>
        </c:ser>
        <c:dLbls>
          <c:showLegendKey val="0"/>
          <c:showVal val="0"/>
          <c:showCatName val="0"/>
          <c:showSerName val="0"/>
          <c:showPercent val="0"/>
          <c:showBubbleSize val="0"/>
        </c:dLbls>
        <c:gapWidth val="150"/>
        <c:axId val="127849216"/>
        <c:axId val="127850752"/>
      </c:barChart>
      <c:catAx>
        <c:axId val="127849216"/>
        <c:scaling>
          <c:orientation val="minMax"/>
        </c:scaling>
        <c:delete val="0"/>
        <c:axPos val="b"/>
        <c:numFmt formatCode="General" sourceLinked="0"/>
        <c:majorTickMark val="out"/>
        <c:minorTickMark val="none"/>
        <c:tickLblPos val="nextTo"/>
        <c:txPr>
          <a:bodyPr/>
          <a:lstStyle/>
          <a:p>
            <a:pPr>
              <a:defRPr sz="800">
                <a:solidFill>
                  <a:schemeClr val="tx1">
                    <a:lumMod val="65000"/>
                    <a:lumOff val="35000"/>
                  </a:schemeClr>
                </a:solidFill>
                <a:latin typeface="Helvetica Neue" panose="02000503000000020004" pitchFamily="2" charset="0"/>
              </a:defRPr>
            </a:pPr>
            <a:endParaRPr lang="pt-BR"/>
          </a:p>
        </c:txPr>
        <c:crossAx val="127850752"/>
        <c:crosses val="autoZero"/>
        <c:auto val="1"/>
        <c:lblAlgn val="ctr"/>
        <c:lblOffset val="100"/>
        <c:noMultiLvlLbl val="0"/>
      </c:catAx>
      <c:valAx>
        <c:axId val="127850752"/>
        <c:scaling>
          <c:orientation val="minMax"/>
        </c:scaling>
        <c:delete val="1"/>
        <c:axPos val="l"/>
        <c:numFmt formatCode="0%" sourceLinked="1"/>
        <c:majorTickMark val="out"/>
        <c:minorTickMark val="none"/>
        <c:tickLblPos val="none"/>
        <c:crossAx val="127849216"/>
        <c:crosses val="autoZero"/>
        <c:crossBetween val="between"/>
      </c:valAx>
    </c:plotArea>
    <c:plotVisOnly val="1"/>
    <c:dispBlanksAs val="gap"/>
    <c:showDLblsOverMax val="0"/>
  </c:chart>
  <c:txPr>
    <a:bodyPr/>
    <a:lstStyle/>
    <a:p>
      <a:pPr>
        <a:defRPr sz="1800"/>
      </a:pPr>
      <a:endParaRPr lang="pt-B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000">
                <a:latin typeface="Helvetica Neue" panose="02000503000000020004" pitchFamily="2" charset="0"/>
              </a:defRPr>
            </a:pPr>
            <a:r>
              <a:rPr lang="pt-BR" sz="1000" dirty="0">
                <a:latin typeface="Montserrat" pitchFamily="50" charset="0"/>
              </a:rPr>
              <a:t>Roubo a transeunte - taxa 100 mil hab.</a:t>
            </a:r>
          </a:p>
        </c:rich>
      </c:tx>
      <c:overlay val="0"/>
    </c:title>
    <c:autoTitleDeleted val="0"/>
    <c:plotArea>
      <c:layout>
        <c:manualLayout>
          <c:layoutTarget val="inner"/>
          <c:xMode val="edge"/>
          <c:yMode val="edge"/>
          <c:x val="8.7869266478210944E-2"/>
          <c:y val="6.9447569053868313E-2"/>
          <c:w val="0.88152042803991459"/>
          <c:h val="0.43757377550028548"/>
        </c:manualLayout>
      </c:layout>
      <c:barChart>
        <c:barDir val="col"/>
        <c:grouping val="clustered"/>
        <c:varyColors val="0"/>
        <c:ser>
          <c:idx val="0"/>
          <c:order val="0"/>
          <c:tx>
            <c:strRef>
              <c:f>Plan1!$B$1</c:f>
              <c:strCache>
                <c:ptCount val="1"/>
                <c:pt idx="0">
                  <c:v>Roubo a transeunte taxa 100 mil hab.</c:v>
                </c:pt>
              </c:strCache>
            </c:strRef>
          </c:tx>
          <c:spPr>
            <a:solidFill>
              <a:srgbClr val="D29B00"/>
            </a:solidFill>
          </c:spPr>
          <c:invertIfNegative val="0"/>
          <c:dPt>
            <c:idx val="0"/>
            <c:invertIfNegative val="0"/>
            <c:bubble3D val="0"/>
            <c:spPr>
              <a:solidFill>
                <a:srgbClr val="4F81BD"/>
              </a:solidFill>
            </c:spPr>
            <c:extLst>
              <c:ext xmlns:c16="http://schemas.microsoft.com/office/drawing/2014/chart" uri="{C3380CC4-5D6E-409C-BE32-E72D297353CC}">
                <c16:uniqueId val="{00000000-C643-417B-AA9C-E796B3D5E30D}"/>
              </c:ext>
            </c:extLst>
          </c:dPt>
          <c:dPt>
            <c:idx val="1"/>
            <c:invertIfNegative val="0"/>
            <c:bubble3D val="0"/>
            <c:spPr>
              <a:solidFill>
                <a:srgbClr val="4F81BD"/>
              </a:solidFill>
            </c:spPr>
            <c:extLst>
              <c:ext xmlns:c16="http://schemas.microsoft.com/office/drawing/2014/chart" uri="{C3380CC4-5D6E-409C-BE32-E72D297353CC}">
                <c16:uniqueId val="{00000001-C643-417B-AA9C-E796B3D5E30D}"/>
              </c:ext>
            </c:extLst>
          </c:dPt>
          <c:dPt>
            <c:idx val="2"/>
            <c:invertIfNegative val="0"/>
            <c:bubble3D val="0"/>
            <c:spPr>
              <a:solidFill>
                <a:srgbClr val="4F81BD"/>
              </a:solidFill>
            </c:spPr>
            <c:extLst>
              <c:ext xmlns:c16="http://schemas.microsoft.com/office/drawing/2014/chart" uri="{C3380CC4-5D6E-409C-BE32-E72D297353CC}">
                <c16:uniqueId val="{00000002-C643-417B-AA9C-E796B3D5E30D}"/>
              </c:ext>
            </c:extLst>
          </c:dPt>
          <c:dPt>
            <c:idx val="3"/>
            <c:invertIfNegative val="0"/>
            <c:bubble3D val="0"/>
            <c:spPr>
              <a:solidFill>
                <a:srgbClr val="4F81BD"/>
              </a:solidFill>
            </c:spPr>
            <c:extLst>
              <c:ext xmlns:c16="http://schemas.microsoft.com/office/drawing/2014/chart" uri="{C3380CC4-5D6E-409C-BE32-E72D297353CC}">
                <c16:uniqueId val="{00000003-C643-417B-AA9C-E796B3D5E30D}"/>
              </c:ext>
            </c:extLst>
          </c:dPt>
          <c:dPt>
            <c:idx val="4"/>
            <c:invertIfNegative val="0"/>
            <c:bubble3D val="0"/>
            <c:spPr>
              <a:solidFill>
                <a:srgbClr val="4F81BD"/>
              </a:solidFill>
            </c:spPr>
            <c:extLst>
              <c:ext xmlns:c16="http://schemas.microsoft.com/office/drawing/2014/chart" uri="{C3380CC4-5D6E-409C-BE32-E72D297353CC}">
                <c16:uniqueId val="{00000004-C643-417B-AA9C-E796B3D5E30D}"/>
              </c:ext>
            </c:extLst>
          </c:dPt>
          <c:dPt>
            <c:idx val="5"/>
            <c:invertIfNegative val="0"/>
            <c:bubble3D val="0"/>
            <c:spPr>
              <a:solidFill>
                <a:srgbClr val="4F81BD"/>
              </a:solidFill>
            </c:spPr>
            <c:extLst>
              <c:ext xmlns:c16="http://schemas.microsoft.com/office/drawing/2014/chart" uri="{C3380CC4-5D6E-409C-BE32-E72D297353CC}">
                <c16:uniqueId val="{00000005-C643-417B-AA9C-E796B3D5E30D}"/>
              </c:ext>
            </c:extLst>
          </c:dPt>
          <c:dPt>
            <c:idx val="6"/>
            <c:invertIfNegative val="0"/>
            <c:bubble3D val="0"/>
            <c:spPr>
              <a:solidFill>
                <a:srgbClr val="4F81BD"/>
              </a:solidFill>
            </c:spPr>
            <c:extLst>
              <c:ext xmlns:c16="http://schemas.microsoft.com/office/drawing/2014/chart" uri="{C3380CC4-5D6E-409C-BE32-E72D297353CC}">
                <c16:uniqueId val="{00000006-C643-417B-AA9C-E796B3D5E30D}"/>
              </c:ext>
            </c:extLst>
          </c:dPt>
          <c:dPt>
            <c:idx val="7"/>
            <c:invertIfNegative val="0"/>
            <c:bubble3D val="0"/>
            <c:spPr>
              <a:solidFill>
                <a:srgbClr val="4F81BD"/>
              </a:solidFill>
            </c:spPr>
            <c:extLst>
              <c:ext xmlns:c16="http://schemas.microsoft.com/office/drawing/2014/chart" uri="{C3380CC4-5D6E-409C-BE32-E72D297353CC}">
                <c16:uniqueId val="{00000007-C643-417B-AA9C-E796B3D5E30D}"/>
              </c:ext>
            </c:extLst>
          </c:dPt>
          <c:dPt>
            <c:idx val="8"/>
            <c:invertIfNegative val="0"/>
            <c:bubble3D val="0"/>
            <c:spPr>
              <a:solidFill>
                <a:srgbClr val="4F81BD"/>
              </a:solidFill>
            </c:spPr>
            <c:extLst>
              <c:ext xmlns:c16="http://schemas.microsoft.com/office/drawing/2014/chart" uri="{C3380CC4-5D6E-409C-BE32-E72D297353CC}">
                <c16:uniqueId val="{00000008-C643-417B-AA9C-E796B3D5E30D}"/>
              </c:ext>
            </c:extLst>
          </c:dPt>
          <c:dPt>
            <c:idx val="9"/>
            <c:invertIfNegative val="0"/>
            <c:bubble3D val="0"/>
            <c:spPr>
              <a:solidFill>
                <a:srgbClr val="4F81BD"/>
              </a:solidFill>
            </c:spPr>
            <c:extLst>
              <c:ext xmlns:c16="http://schemas.microsoft.com/office/drawing/2014/chart" uri="{C3380CC4-5D6E-409C-BE32-E72D297353CC}">
                <c16:uniqueId val="{00000009-C643-417B-AA9C-E796B3D5E30D}"/>
              </c:ext>
            </c:extLst>
          </c:dPt>
          <c:dPt>
            <c:idx val="10"/>
            <c:invertIfNegative val="0"/>
            <c:bubble3D val="0"/>
            <c:spPr>
              <a:solidFill>
                <a:srgbClr val="4F81BD"/>
              </a:solidFill>
            </c:spPr>
            <c:extLst>
              <c:ext xmlns:c16="http://schemas.microsoft.com/office/drawing/2014/chart" uri="{C3380CC4-5D6E-409C-BE32-E72D297353CC}">
                <c16:uniqueId val="{0000000A-C643-417B-AA9C-E796B3D5E30D}"/>
              </c:ext>
            </c:extLst>
          </c:dPt>
          <c:dPt>
            <c:idx val="11"/>
            <c:invertIfNegative val="0"/>
            <c:bubble3D val="0"/>
            <c:spPr>
              <a:solidFill>
                <a:srgbClr val="4F81BD"/>
              </a:solidFill>
            </c:spPr>
            <c:extLst>
              <c:ext xmlns:c16="http://schemas.microsoft.com/office/drawing/2014/chart" uri="{C3380CC4-5D6E-409C-BE32-E72D297353CC}">
                <c16:uniqueId val="{0000000B-C643-417B-AA9C-E796B3D5E30D}"/>
              </c:ext>
            </c:extLst>
          </c:dPt>
          <c:dPt>
            <c:idx val="12"/>
            <c:invertIfNegative val="0"/>
            <c:bubble3D val="0"/>
            <c:spPr>
              <a:solidFill>
                <a:srgbClr val="4F81BD"/>
              </a:solidFill>
            </c:spPr>
            <c:extLst>
              <c:ext xmlns:c16="http://schemas.microsoft.com/office/drawing/2014/chart" uri="{C3380CC4-5D6E-409C-BE32-E72D297353CC}">
                <c16:uniqueId val="{0000000C-C643-417B-AA9C-E796B3D5E30D}"/>
              </c:ext>
            </c:extLst>
          </c:dPt>
          <c:dPt>
            <c:idx val="13"/>
            <c:invertIfNegative val="0"/>
            <c:bubble3D val="0"/>
            <c:spPr>
              <a:solidFill>
                <a:srgbClr val="4F81BD"/>
              </a:solidFill>
            </c:spPr>
            <c:extLst>
              <c:ext xmlns:c16="http://schemas.microsoft.com/office/drawing/2014/chart" uri="{C3380CC4-5D6E-409C-BE32-E72D297353CC}">
                <c16:uniqueId val="{0000000D-C643-417B-AA9C-E796B3D5E30D}"/>
              </c:ext>
            </c:extLst>
          </c:dPt>
          <c:dPt>
            <c:idx val="14"/>
            <c:invertIfNegative val="0"/>
            <c:bubble3D val="0"/>
            <c:spPr>
              <a:solidFill>
                <a:srgbClr val="4F81BD"/>
              </a:solidFill>
            </c:spPr>
            <c:extLst>
              <c:ext xmlns:c16="http://schemas.microsoft.com/office/drawing/2014/chart" uri="{C3380CC4-5D6E-409C-BE32-E72D297353CC}">
                <c16:uniqueId val="{0000000E-C643-417B-AA9C-E796B3D5E30D}"/>
              </c:ext>
            </c:extLst>
          </c:dPt>
          <c:dPt>
            <c:idx val="15"/>
            <c:invertIfNegative val="0"/>
            <c:bubble3D val="0"/>
            <c:spPr>
              <a:solidFill>
                <a:srgbClr val="4F81BD"/>
              </a:solidFill>
            </c:spPr>
            <c:extLst>
              <c:ext xmlns:c16="http://schemas.microsoft.com/office/drawing/2014/chart" uri="{C3380CC4-5D6E-409C-BE32-E72D297353CC}">
                <c16:uniqueId val="{0000000F-C643-417B-AA9C-E796B3D5E30D}"/>
              </c:ext>
            </c:extLst>
          </c:dPt>
          <c:dPt>
            <c:idx val="16"/>
            <c:invertIfNegative val="0"/>
            <c:bubble3D val="0"/>
            <c:spPr>
              <a:solidFill>
                <a:srgbClr val="4F81BD"/>
              </a:solidFill>
            </c:spPr>
            <c:extLst>
              <c:ext xmlns:c16="http://schemas.microsoft.com/office/drawing/2014/chart" uri="{C3380CC4-5D6E-409C-BE32-E72D297353CC}">
                <c16:uniqueId val="{00000010-C643-417B-AA9C-E796B3D5E30D}"/>
              </c:ext>
            </c:extLst>
          </c:dPt>
          <c:dPt>
            <c:idx val="17"/>
            <c:invertIfNegative val="0"/>
            <c:bubble3D val="0"/>
            <c:spPr>
              <a:solidFill>
                <a:srgbClr val="4F81BD"/>
              </a:solidFill>
            </c:spPr>
            <c:extLst>
              <c:ext xmlns:c16="http://schemas.microsoft.com/office/drawing/2014/chart" uri="{C3380CC4-5D6E-409C-BE32-E72D297353CC}">
                <c16:uniqueId val="{00000011-C643-417B-AA9C-E796B3D5E30D}"/>
              </c:ext>
            </c:extLst>
          </c:dPt>
          <c:dPt>
            <c:idx val="19"/>
            <c:invertIfNegative val="0"/>
            <c:bubble3D val="0"/>
            <c:spPr>
              <a:solidFill>
                <a:srgbClr val="4F81BD"/>
              </a:solidFill>
            </c:spPr>
            <c:extLst>
              <c:ext xmlns:c16="http://schemas.microsoft.com/office/drawing/2014/chart" uri="{C3380CC4-5D6E-409C-BE32-E72D297353CC}">
                <c16:uniqueId val="{00000012-C643-417B-AA9C-E796B3D5E30D}"/>
              </c:ext>
            </c:extLst>
          </c:dPt>
          <c:dPt>
            <c:idx val="20"/>
            <c:invertIfNegative val="0"/>
            <c:bubble3D val="0"/>
            <c:spPr>
              <a:solidFill>
                <a:srgbClr val="4F81BD"/>
              </a:solidFill>
            </c:spPr>
            <c:extLst>
              <c:ext xmlns:c16="http://schemas.microsoft.com/office/drawing/2014/chart" uri="{C3380CC4-5D6E-409C-BE32-E72D297353CC}">
                <c16:uniqueId val="{00000013-C643-417B-AA9C-E796B3D5E30D}"/>
              </c:ext>
            </c:extLst>
          </c:dPt>
          <c:dPt>
            <c:idx val="21"/>
            <c:invertIfNegative val="0"/>
            <c:bubble3D val="0"/>
            <c:spPr>
              <a:solidFill>
                <a:srgbClr val="4F81BD"/>
              </a:solidFill>
            </c:spPr>
            <c:extLst>
              <c:ext xmlns:c16="http://schemas.microsoft.com/office/drawing/2014/chart" uri="{C3380CC4-5D6E-409C-BE32-E72D297353CC}">
                <c16:uniqueId val="{00000014-C643-417B-AA9C-E796B3D5E30D}"/>
              </c:ext>
            </c:extLst>
          </c:dPt>
          <c:dPt>
            <c:idx val="24"/>
            <c:invertIfNegative val="0"/>
            <c:bubble3D val="0"/>
            <c:spPr>
              <a:solidFill>
                <a:srgbClr val="4F81BD"/>
              </a:solidFill>
            </c:spPr>
            <c:extLst>
              <c:ext xmlns:c16="http://schemas.microsoft.com/office/drawing/2014/chart" uri="{C3380CC4-5D6E-409C-BE32-E72D297353CC}">
                <c16:uniqueId val="{00000015-C643-417B-AA9C-E796B3D5E30D}"/>
              </c:ext>
            </c:extLst>
          </c:dPt>
          <c:dPt>
            <c:idx val="25"/>
            <c:invertIfNegative val="0"/>
            <c:bubble3D val="0"/>
            <c:spPr>
              <a:solidFill>
                <a:srgbClr val="4F81BD"/>
              </a:solidFill>
            </c:spPr>
            <c:extLst>
              <c:ext xmlns:c16="http://schemas.microsoft.com/office/drawing/2014/chart" uri="{C3380CC4-5D6E-409C-BE32-E72D297353CC}">
                <c16:uniqueId val="{00000016-C643-417B-AA9C-E796B3D5E30D}"/>
              </c:ext>
            </c:extLst>
          </c:dPt>
          <c:dPt>
            <c:idx val="26"/>
            <c:invertIfNegative val="0"/>
            <c:bubble3D val="0"/>
            <c:spPr>
              <a:solidFill>
                <a:srgbClr val="4F81BD"/>
              </a:solidFill>
            </c:spPr>
            <c:extLst>
              <c:ext xmlns:c16="http://schemas.microsoft.com/office/drawing/2014/chart" uri="{C3380CC4-5D6E-409C-BE32-E72D297353CC}">
                <c16:uniqueId val="{00000017-C643-417B-AA9C-E796B3D5E30D}"/>
              </c:ext>
            </c:extLst>
          </c:dPt>
          <c:dPt>
            <c:idx val="27"/>
            <c:invertIfNegative val="0"/>
            <c:bubble3D val="0"/>
            <c:spPr>
              <a:solidFill>
                <a:srgbClr val="4F81BD"/>
              </a:solidFill>
            </c:spPr>
            <c:extLst>
              <c:ext xmlns:c16="http://schemas.microsoft.com/office/drawing/2014/chart" uri="{C3380CC4-5D6E-409C-BE32-E72D297353CC}">
                <c16:uniqueId val="{00000018-C643-417B-AA9C-E796B3D5E30D}"/>
              </c:ext>
            </c:extLst>
          </c:dPt>
          <c:dPt>
            <c:idx val="29"/>
            <c:invertIfNegative val="0"/>
            <c:bubble3D val="0"/>
            <c:spPr>
              <a:solidFill>
                <a:srgbClr val="4F81BD"/>
              </a:solidFill>
            </c:spPr>
            <c:extLst>
              <c:ext xmlns:c16="http://schemas.microsoft.com/office/drawing/2014/chart" uri="{C3380CC4-5D6E-409C-BE32-E72D297353CC}">
                <c16:uniqueId val="{00000019-C643-417B-AA9C-E796B3D5E30D}"/>
              </c:ext>
            </c:extLst>
          </c:dPt>
          <c:cat>
            <c:strRef>
              <c:f>Plan1!$A$2:$A$31</c:f>
              <c:strCache>
                <c:ptCount val="30"/>
                <c:pt idx="0">
                  <c:v>RA 01_BRASILIA</c:v>
                </c:pt>
                <c:pt idx="1">
                  <c:v>RA 02_GAMA</c:v>
                </c:pt>
                <c:pt idx="2">
                  <c:v>RA 03_TAGUATINGA</c:v>
                </c:pt>
                <c:pt idx="3">
                  <c:v>RA 04_BRAZLÂNDIA</c:v>
                </c:pt>
                <c:pt idx="4">
                  <c:v>RA 05_SOBRADINHO</c:v>
                </c:pt>
                <c:pt idx="5">
                  <c:v>RA 06_PLANALTINA</c:v>
                </c:pt>
                <c:pt idx="6">
                  <c:v>RA 07_PARANOÁ</c:v>
                </c:pt>
                <c:pt idx="7">
                  <c:v>RA 08_NUCLEO BANDEIRANTE</c:v>
                </c:pt>
                <c:pt idx="8">
                  <c:v>RA 09_CEILANDIA</c:v>
                </c:pt>
                <c:pt idx="9">
                  <c:v>RA 10_GUARÁ</c:v>
                </c:pt>
                <c:pt idx="10">
                  <c:v>RA 11_CRUZEIRO</c:v>
                </c:pt>
                <c:pt idx="11">
                  <c:v>RA 12_SAMAMBAIA</c:v>
                </c:pt>
                <c:pt idx="12">
                  <c:v>RA 13_SANTA MARIA</c:v>
                </c:pt>
                <c:pt idx="13">
                  <c:v>RA 14_SÃO SEBASTIÃO</c:v>
                </c:pt>
                <c:pt idx="14">
                  <c:v>RA 15_RECANTO DAS EMAS</c:v>
                </c:pt>
                <c:pt idx="15">
                  <c:v>RA 16_LAGO SUL</c:v>
                </c:pt>
                <c:pt idx="16">
                  <c:v>RA 17_ RIACHO FUNDO</c:v>
                </c:pt>
                <c:pt idx="17">
                  <c:v>RA 18_LAGO NORTE</c:v>
                </c:pt>
                <c:pt idx="18">
                  <c:v>RA 19_CANDANGOLANDIA</c:v>
                </c:pt>
                <c:pt idx="19">
                  <c:v>RA 20_AGUAS CLARAS</c:v>
                </c:pt>
                <c:pt idx="20">
                  <c:v>RA 21_RIACHO FUNDO 2</c:v>
                </c:pt>
                <c:pt idx="21">
                  <c:v>RA 22_SUDOESTE</c:v>
                </c:pt>
                <c:pt idx="22">
                  <c:v>RA 23_VARJÃO DO TORTO</c:v>
                </c:pt>
                <c:pt idx="23">
                  <c:v>RA 24_PARK WAY</c:v>
                </c:pt>
                <c:pt idx="24">
                  <c:v>RA 25_ESTRUTURAL</c:v>
                </c:pt>
                <c:pt idx="25">
                  <c:v>RA 26_SOBRADINHO 2</c:v>
                </c:pt>
                <c:pt idx="26">
                  <c:v>RA 27_JARDIM BOTÂNICO</c:v>
                </c:pt>
                <c:pt idx="27">
                  <c:v>RA 28_ITAPOÃ</c:v>
                </c:pt>
                <c:pt idx="28">
                  <c:v>RA 29_SIA</c:v>
                </c:pt>
                <c:pt idx="29">
                  <c:v>RA 30_VICENTE PIRES</c:v>
                </c:pt>
              </c:strCache>
            </c:strRef>
          </c:cat>
          <c:val>
            <c:numRef>
              <c:f>Plan1!$B$2:$B$31</c:f>
              <c:numCache>
                <c:formatCode>General</c:formatCode>
                <c:ptCount val="30"/>
                <c:pt idx="0">
                  <c:v>1583.4</c:v>
                </c:pt>
                <c:pt idx="1">
                  <c:v>1402</c:v>
                </c:pt>
                <c:pt idx="2">
                  <c:v>1659.7</c:v>
                </c:pt>
                <c:pt idx="3">
                  <c:v>870</c:v>
                </c:pt>
                <c:pt idx="4">
                  <c:v>1294.8</c:v>
                </c:pt>
                <c:pt idx="5">
                  <c:v>1369.6</c:v>
                </c:pt>
                <c:pt idx="6">
                  <c:v>2705.7</c:v>
                </c:pt>
                <c:pt idx="7">
                  <c:v>880.6</c:v>
                </c:pt>
                <c:pt idx="8">
                  <c:v>1218</c:v>
                </c:pt>
                <c:pt idx="9">
                  <c:v>770.2</c:v>
                </c:pt>
                <c:pt idx="10">
                  <c:v>353</c:v>
                </c:pt>
                <c:pt idx="11">
                  <c:v>1844.4</c:v>
                </c:pt>
                <c:pt idx="12">
                  <c:v>1933.1</c:v>
                </c:pt>
                <c:pt idx="13">
                  <c:v>1259.0999999999999</c:v>
                </c:pt>
                <c:pt idx="14">
                  <c:v>1794.7</c:v>
                </c:pt>
                <c:pt idx="15">
                  <c:v>211.3</c:v>
                </c:pt>
                <c:pt idx="16">
                  <c:v>1057.8</c:v>
                </c:pt>
                <c:pt idx="17">
                  <c:v>240.3</c:v>
                </c:pt>
                <c:pt idx="19">
                  <c:v>365.2</c:v>
                </c:pt>
                <c:pt idx="20">
                  <c:v>905</c:v>
                </c:pt>
                <c:pt idx="21">
                  <c:v>140.80000000000001</c:v>
                </c:pt>
                <c:pt idx="24">
                  <c:v>1485.2</c:v>
                </c:pt>
                <c:pt idx="25">
                  <c:v>415.8</c:v>
                </c:pt>
                <c:pt idx="26">
                  <c:v>45.7</c:v>
                </c:pt>
                <c:pt idx="27">
                  <c:v>1849.9</c:v>
                </c:pt>
                <c:pt idx="29">
                  <c:v>419.9</c:v>
                </c:pt>
              </c:numCache>
            </c:numRef>
          </c:val>
          <c:extLst>
            <c:ext xmlns:c16="http://schemas.microsoft.com/office/drawing/2014/chart" uri="{C3380CC4-5D6E-409C-BE32-E72D297353CC}">
              <c16:uniqueId val="{00000000-6673-4D4C-9006-D13E243714C8}"/>
            </c:ext>
          </c:extLst>
        </c:ser>
        <c:dLbls>
          <c:showLegendKey val="0"/>
          <c:showVal val="0"/>
          <c:showCatName val="0"/>
          <c:showSerName val="0"/>
          <c:showPercent val="0"/>
          <c:showBubbleSize val="0"/>
        </c:dLbls>
        <c:gapWidth val="150"/>
        <c:axId val="130007808"/>
        <c:axId val="130009728"/>
      </c:barChart>
      <c:catAx>
        <c:axId val="130007808"/>
        <c:scaling>
          <c:orientation val="minMax"/>
        </c:scaling>
        <c:delete val="0"/>
        <c:axPos val="b"/>
        <c:numFmt formatCode="General" sourceLinked="0"/>
        <c:majorTickMark val="out"/>
        <c:minorTickMark val="none"/>
        <c:tickLblPos val="nextTo"/>
        <c:txPr>
          <a:bodyPr rot="-5400000" vert="horz"/>
          <a:lstStyle/>
          <a:p>
            <a:pPr>
              <a:defRPr sz="800">
                <a:latin typeface="Helvetica Neue" panose="02000503000000020004" pitchFamily="2" charset="0"/>
              </a:defRPr>
            </a:pPr>
            <a:endParaRPr lang="pt-BR"/>
          </a:p>
        </c:txPr>
        <c:crossAx val="130009728"/>
        <c:crosses val="autoZero"/>
        <c:auto val="1"/>
        <c:lblAlgn val="ctr"/>
        <c:lblOffset val="100"/>
        <c:noMultiLvlLbl val="0"/>
      </c:catAx>
      <c:valAx>
        <c:axId val="130009728"/>
        <c:scaling>
          <c:orientation val="minMax"/>
        </c:scaling>
        <c:delete val="0"/>
        <c:axPos val="l"/>
        <c:majorGridlines/>
        <c:numFmt formatCode="General" sourceLinked="1"/>
        <c:majorTickMark val="out"/>
        <c:minorTickMark val="none"/>
        <c:tickLblPos val="nextTo"/>
        <c:txPr>
          <a:bodyPr/>
          <a:lstStyle/>
          <a:p>
            <a:pPr>
              <a:defRPr sz="1000">
                <a:latin typeface="Helvetica Neue" panose="02000503000000020004" pitchFamily="2" charset="0"/>
              </a:defRPr>
            </a:pPr>
            <a:endParaRPr lang="pt-BR"/>
          </a:p>
        </c:txPr>
        <c:crossAx val="130007808"/>
        <c:crosses val="autoZero"/>
        <c:crossBetween val="between"/>
      </c:valAx>
    </c:plotArea>
    <c:plotVisOnly val="1"/>
    <c:dispBlanksAs val="gap"/>
    <c:showDLblsOverMax val="0"/>
  </c:chart>
  <c:txPr>
    <a:bodyPr/>
    <a:lstStyle/>
    <a:p>
      <a:pPr>
        <a:defRPr sz="1800">
          <a:solidFill>
            <a:schemeClr val="tx1">
              <a:lumMod val="65000"/>
              <a:lumOff val="35000"/>
            </a:schemeClr>
          </a:solidFill>
        </a:defRPr>
      </a:pPr>
      <a:endParaRPr lang="pt-B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latin typeface="Helvetica Neue" panose="02000503000000020004" pitchFamily="2" charset="0"/>
              </a:defRPr>
            </a:pPr>
            <a:r>
              <a:rPr lang="pt-BR" sz="1000" dirty="0">
                <a:latin typeface="Montserrat" pitchFamily="50" charset="0"/>
              </a:rPr>
              <a:t>Roubo em coletivo - taxa 100 mil hab.</a:t>
            </a:r>
          </a:p>
        </c:rich>
      </c:tx>
      <c:overlay val="0"/>
    </c:title>
    <c:autoTitleDeleted val="0"/>
    <c:plotArea>
      <c:layout>
        <c:manualLayout>
          <c:layoutTarget val="inner"/>
          <c:xMode val="edge"/>
          <c:yMode val="edge"/>
          <c:x val="8.4142893138105773E-2"/>
          <c:y val="0.10220818351463302"/>
          <c:w val="0.8679048516539386"/>
          <c:h val="0.39515142688089477"/>
        </c:manualLayout>
      </c:layout>
      <c:barChart>
        <c:barDir val="col"/>
        <c:grouping val="clustered"/>
        <c:varyColors val="0"/>
        <c:ser>
          <c:idx val="1"/>
          <c:order val="0"/>
          <c:tx>
            <c:strRef>
              <c:f>Plan1!$H$1:$H$2</c:f>
              <c:strCache>
                <c:ptCount val="1"/>
                <c:pt idx="0">
                  <c:v>roubo em coletivo Taxa 100 mil hab.</c:v>
                </c:pt>
              </c:strCache>
            </c:strRef>
          </c:tx>
          <c:spPr>
            <a:solidFill>
              <a:srgbClr val="4F81BD"/>
            </a:solidFill>
          </c:spPr>
          <c:invertIfNegative val="0"/>
          <c:cat>
            <c:strRef>
              <c:f>Plan1!$F$3:$F$33</c:f>
              <c:strCache>
                <c:ptCount val="31"/>
                <c:pt idx="0">
                  <c:v>RA 01_BRASILIA</c:v>
                </c:pt>
                <c:pt idx="1">
                  <c:v>RA 02_GAMA</c:v>
                </c:pt>
                <c:pt idx="2">
                  <c:v>RA 03_TAGUATINGA</c:v>
                </c:pt>
                <c:pt idx="3">
                  <c:v>RA 04_BRAZLANDIA</c:v>
                </c:pt>
                <c:pt idx="4">
                  <c:v>RA 05_SOBRADINHO</c:v>
                </c:pt>
                <c:pt idx="5">
                  <c:v>RA 06_PLANALTINA</c:v>
                </c:pt>
                <c:pt idx="6">
                  <c:v>RA 07_PARANOA</c:v>
                </c:pt>
                <c:pt idx="7">
                  <c:v>RA 08_NUCLEO BANDEIRANTE</c:v>
                </c:pt>
                <c:pt idx="8">
                  <c:v>RA 09_CEILANDIA</c:v>
                </c:pt>
                <c:pt idx="9">
                  <c:v>RA 10_GUARA</c:v>
                </c:pt>
                <c:pt idx="10">
                  <c:v>RA 11_CRUZEIRO</c:v>
                </c:pt>
                <c:pt idx="11">
                  <c:v>RA 12_SAMAMBAIA</c:v>
                </c:pt>
                <c:pt idx="12">
                  <c:v>RA 13_SANTA MARIA</c:v>
                </c:pt>
                <c:pt idx="13">
                  <c:v>RA 14_SAO SEBASTIAO</c:v>
                </c:pt>
                <c:pt idx="14">
                  <c:v>RA 15_RECANTO DAS EMAS</c:v>
                </c:pt>
                <c:pt idx="15">
                  <c:v>RA 16_LAGO SUL</c:v>
                </c:pt>
                <c:pt idx="16">
                  <c:v>RA 17_RIACHO FUNDO</c:v>
                </c:pt>
                <c:pt idx="17">
                  <c:v>RA 18_LAGO NORTE</c:v>
                </c:pt>
                <c:pt idx="18">
                  <c:v>RA 19_CANDANGOLANDIA</c:v>
                </c:pt>
                <c:pt idx="19">
                  <c:v>RA 20_AGUAS CLARAS</c:v>
                </c:pt>
                <c:pt idx="20">
                  <c:v>RA 21_RIACHO FUNDO 2</c:v>
                </c:pt>
                <c:pt idx="21">
                  <c:v>RA 22_SUDOESTE</c:v>
                </c:pt>
                <c:pt idx="22">
                  <c:v>RA 23_VARJAO DO TORTO</c:v>
                </c:pt>
                <c:pt idx="23">
                  <c:v>RA 24_PARK WAY</c:v>
                </c:pt>
                <c:pt idx="24">
                  <c:v>RA 25_ESTRUTURAL</c:v>
                </c:pt>
                <c:pt idx="25">
                  <c:v>RA 26_SOBRADINHO 2</c:v>
                </c:pt>
                <c:pt idx="26">
                  <c:v>RA 27_JARDIM BOTANICO</c:v>
                </c:pt>
                <c:pt idx="27">
                  <c:v>RA 28_ITAPOA</c:v>
                </c:pt>
                <c:pt idx="28">
                  <c:v>RA 29_SIA*</c:v>
                </c:pt>
                <c:pt idx="29">
                  <c:v>RA 30_VICENTE PIRES</c:v>
                </c:pt>
                <c:pt idx="30">
                  <c:v>RA 31_FERCAL</c:v>
                </c:pt>
              </c:strCache>
            </c:strRef>
          </c:cat>
          <c:val>
            <c:numRef>
              <c:f>Plan1!$H$3:$H$33</c:f>
              <c:numCache>
                <c:formatCode>0.0</c:formatCode>
                <c:ptCount val="31"/>
                <c:pt idx="0">
                  <c:v>31.305404103756793</c:v>
                </c:pt>
                <c:pt idx="1">
                  <c:v>28.864943878815186</c:v>
                </c:pt>
                <c:pt idx="2">
                  <c:v>51.528177332709021</c:v>
                </c:pt>
                <c:pt idx="3">
                  <c:v>11.34780561948382</c:v>
                </c:pt>
                <c:pt idx="4">
                  <c:v>77.415585818735579</c:v>
                </c:pt>
                <c:pt idx="5">
                  <c:v>118.57113945673817</c:v>
                </c:pt>
                <c:pt idx="6">
                  <c:v>32.697722424448038</c:v>
                </c:pt>
                <c:pt idx="7">
                  <c:v>23.276283397919403</c:v>
                </c:pt>
                <c:pt idx="8">
                  <c:v>201.5025120805</c:v>
                </c:pt>
                <c:pt idx="9">
                  <c:v>9.3135982999500104</c:v>
                </c:pt>
                <c:pt idx="10">
                  <c:v>17.79795659427911</c:v>
                </c:pt>
                <c:pt idx="11">
                  <c:v>228.21800405058497</c:v>
                </c:pt>
                <c:pt idx="12">
                  <c:v>189.98323891434049</c:v>
                </c:pt>
                <c:pt idx="13">
                  <c:v>19.843403222242213</c:v>
                </c:pt>
                <c:pt idx="14">
                  <c:v>183.10531666331471</c:v>
                </c:pt>
                <c:pt idx="15">
                  <c:v>6.8160181208566284</c:v>
                </c:pt>
                <c:pt idx="16">
                  <c:v>28.981959298543629</c:v>
                </c:pt>
                <c:pt idx="17">
                  <c:v>5.3405121438488763</c:v>
                </c:pt>
                <c:pt idx="19">
                  <c:v>8.7280228221840499</c:v>
                </c:pt>
                <c:pt idx="20">
                  <c:v>81.044354783563662</c:v>
                </c:pt>
                <c:pt idx="21">
                  <c:v>7.5093119809673574</c:v>
                </c:pt>
                <c:pt idx="24">
                  <c:v>583.39429548971748</c:v>
                </c:pt>
                <c:pt idx="25">
                  <c:v>8.7838063732508438</c:v>
                </c:pt>
                <c:pt idx="26">
                  <c:v>0</c:v>
                </c:pt>
                <c:pt idx="27">
                  <c:v>51.688044579745707</c:v>
                </c:pt>
                <c:pt idx="29">
                  <c:v>26.073052524941588</c:v>
                </c:pt>
              </c:numCache>
            </c:numRef>
          </c:val>
          <c:extLst>
            <c:ext xmlns:c16="http://schemas.microsoft.com/office/drawing/2014/chart" uri="{C3380CC4-5D6E-409C-BE32-E72D297353CC}">
              <c16:uniqueId val="{00000000-924A-438B-8CCA-5B63013F239F}"/>
            </c:ext>
          </c:extLst>
        </c:ser>
        <c:dLbls>
          <c:showLegendKey val="0"/>
          <c:showVal val="0"/>
          <c:showCatName val="0"/>
          <c:showSerName val="0"/>
          <c:showPercent val="0"/>
          <c:showBubbleSize val="0"/>
        </c:dLbls>
        <c:gapWidth val="150"/>
        <c:axId val="308948352"/>
        <c:axId val="309360128"/>
      </c:barChart>
      <c:catAx>
        <c:axId val="308948352"/>
        <c:scaling>
          <c:orientation val="minMax"/>
        </c:scaling>
        <c:delete val="0"/>
        <c:axPos val="b"/>
        <c:numFmt formatCode="General" sourceLinked="0"/>
        <c:majorTickMark val="out"/>
        <c:minorTickMark val="none"/>
        <c:tickLblPos val="nextTo"/>
        <c:txPr>
          <a:bodyPr/>
          <a:lstStyle/>
          <a:p>
            <a:pPr>
              <a:defRPr>
                <a:solidFill>
                  <a:schemeClr val="tx1">
                    <a:lumMod val="65000"/>
                    <a:lumOff val="35000"/>
                  </a:schemeClr>
                </a:solidFill>
                <a:latin typeface="Helvetica Neue" panose="02000503000000020004" pitchFamily="2" charset="0"/>
              </a:defRPr>
            </a:pPr>
            <a:endParaRPr lang="pt-BR"/>
          </a:p>
        </c:txPr>
        <c:crossAx val="309360128"/>
        <c:crosses val="autoZero"/>
        <c:auto val="1"/>
        <c:lblAlgn val="ctr"/>
        <c:lblOffset val="100"/>
        <c:noMultiLvlLbl val="0"/>
      </c:catAx>
      <c:valAx>
        <c:axId val="309360128"/>
        <c:scaling>
          <c:orientation val="minMax"/>
        </c:scaling>
        <c:delete val="0"/>
        <c:axPos val="l"/>
        <c:majorGridlines/>
        <c:numFmt formatCode="0.0" sourceLinked="1"/>
        <c:majorTickMark val="out"/>
        <c:minorTickMark val="none"/>
        <c:tickLblPos val="nextTo"/>
        <c:txPr>
          <a:bodyPr/>
          <a:lstStyle/>
          <a:p>
            <a:pPr>
              <a:defRPr>
                <a:solidFill>
                  <a:schemeClr val="tx1">
                    <a:lumMod val="65000"/>
                    <a:lumOff val="35000"/>
                  </a:schemeClr>
                </a:solidFill>
                <a:latin typeface="Helvetica Neue" panose="02000503000000020004" pitchFamily="2" charset="0"/>
              </a:defRPr>
            </a:pPr>
            <a:endParaRPr lang="pt-BR"/>
          </a:p>
        </c:txPr>
        <c:crossAx val="308948352"/>
        <c:crosses val="autoZero"/>
        <c:crossBetween val="between"/>
      </c:valAx>
    </c:plotArea>
    <c:plotVisOnly val="1"/>
    <c:dispBlanksAs val="gap"/>
    <c:showDLblsOverMax val="0"/>
  </c:chart>
  <c:txPr>
    <a:bodyPr/>
    <a:lstStyle/>
    <a:p>
      <a:pPr>
        <a:defRPr>
          <a:latin typeface="Century Gothic" pitchFamily="34" charset="0"/>
        </a:defRPr>
      </a:pPr>
      <a:endParaRPr lang="pt-B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5869703469965308"/>
          <c:y val="0.18878676445635398"/>
          <c:w val="0.44921576240370176"/>
          <c:h val="0.63882294012485763"/>
        </c:manualLayout>
      </c:layout>
      <c:pieChart>
        <c:varyColors val="1"/>
        <c:ser>
          <c:idx val="0"/>
          <c:order val="0"/>
          <c:spPr>
            <a:solidFill>
              <a:srgbClr val="8EDD47"/>
            </a:solidFill>
          </c:spPr>
          <c:dPt>
            <c:idx val="0"/>
            <c:bubble3D val="0"/>
            <c:spPr>
              <a:solidFill>
                <a:schemeClr val="bg1">
                  <a:lumMod val="75000"/>
                </a:schemeClr>
              </a:solidFill>
            </c:spPr>
            <c:extLst>
              <c:ext xmlns:c16="http://schemas.microsoft.com/office/drawing/2014/chart" uri="{C3380CC4-5D6E-409C-BE32-E72D297353CC}">
                <c16:uniqueId val="{00000001-7182-49AB-8025-66F08CA9B3CE}"/>
              </c:ext>
            </c:extLst>
          </c:dPt>
          <c:dPt>
            <c:idx val="1"/>
            <c:bubble3D val="0"/>
            <c:spPr>
              <a:solidFill>
                <a:srgbClr val="0070C0"/>
              </a:solidFill>
            </c:spPr>
            <c:extLst>
              <c:ext xmlns:c16="http://schemas.microsoft.com/office/drawing/2014/chart" uri="{C3380CC4-5D6E-409C-BE32-E72D297353CC}">
                <c16:uniqueId val="{00000003-7182-49AB-8025-66F08CA9B3CE}"/>
              </c:ext>
            </c:extLst>
          </c:dPt>
          <c:dPt>
            <c:idx val="2"/>
            <c:bubble3D val="0"/>
            <c:spPr>
              <a:solidFill>
                <a:srgbClr val="FFC000"/>
              </a:solidFill>
            </c:spPr>
            <c:extLst>
              <c:ext xmlns:c16="http://schemas.microsoft.com/office/drawing/2014/chart" uri="{C3380CC4-5D6E-409C-BE32-E72D297353CC}">
                <c16:uniqueId val="{00000005-7182-49AB-8025-66F08CA9B3CE}"/>
              </c:ext>
            </c:extLst>
          </c:dPt>
          <c:dLbls>
            <c:dLbl>
              <c:idx val="0"/>
              <c:tx>
                <c:rich>
                  <a:bodyPr/>
                  <a:lstStyle/>
                  <a:p>
                    <a:r>
                      <a:rPr lang="en-US" sz="1000" dirty="0">
                        <a:solidFill>
                          <a:schemeClr val="tx1">
                            <a:lumMod val="65000"/>
                            <a:lumOff val="35000"/>
                          </a:schemeClr>
                        </a:solidFill>
                        <a:latin typeface="Montserrat" pitchFamily="50" charset="0"/>
                      </a:rPr>
                      <a:t>5</a:t>
                    </a:r>
                    <a:r>
                      <a:rPr lang="en-US" dirty="0">
                        <a:latin typeface="Montserrat" pitchFamily="50" charset="0"/>
                      </a:rPr>
                      <a:t>5,56%</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7182-49AB-8025-66F08CA9B3CE}"/>
                </c:ext>
              </c:extLst>
            </c:dLbl>
            <c:dLbl>
              <c:idx val="1"/>
              <c:tx>
                <c:rich>
                  <a:bodyPr/>
                  <a:lstStyle/>
                  <a:p>
                    <a:r>
                      <a:rPr lang="en-US" sz="1000" dirty="0">
                        <a:solidFill>
                          <a:schemeClr val="bg1"/>
                        </a:solidFill>
                        <a:latin typeface="Montserrat" pitchFamily="50" charset="0"/>
                      </a:rPr>
                      <a:t>4</a:t>
                    </a:r>
                    <a:r>
                      <a:rPr lang="en-US" dirty="0">
                        <a:solidFill>
                          <a:schemeClr val="bg1"/>
                        </a:solidFill>
                        <a:latin typeface="Montserrat" pitchFamily="50" charset="0"/>
                      </a:rPr>
                      <a:t>3,51%</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182-49AB-8025-66F08CA9B3CE}"/>
                </c:ext>
              </c:extLst>
            </c:dLbl>
            <c:dLbl>
              <c:idx val="2"/>
              <c:tx>
                <c:rich>
                  <a:bodyPr/>
                  <a:lstStyle/>
                  <a:p>
                    <a:r>
                      <a:rPr lang="en-US" sz="1000" dirty="0">
                        <a:solidFill>
                          <a:schemeClr val="tx1">
                            <a:lumMod val="65000"/>
                            <a:lumOff val="35000"/>
                          </a:schemeClr>
                        </a:solidFill>
                        <a:latin typeface="Montserrat" pitchFamily="50" charset="0"/>
                      </a:rPr>
                      <a:t>0</a:t>
                    </a:r>
                    <a:r>
                      <a:rPr lang="en-US" dirty="0">
                        <a:latin typeface="Montserrat" pitchFamily="50" charset="0"/>
                      </a:rPr>
                      <a:t>,93%</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7182-49AB-8025-66F08CA9B3CE}"/>
                </c:ext>
              </c:extLst>
            </c:dLbl>
            <c:spPr>
              <a:noFill/>
              <a:ln>
                <a:noFill/>
              </a:ln>
              <a:effectLst/>
            </c:spPr>
            <c:txPr>
              <a:bodyPr/>
              <a:lstStyle/>
              <a:p>
                <a:pPr>
                  <a:defRPr sz="1000">
                    <a:solidFill>
                      <a:schemeClr val="tx1">
                        <a:lumMod val="65000"/>
                        <a:lumOff val="35000"/>
                      </a:schemeClr>
                    </a:solidFill>
                    <a:latin typeface="Helvetica Neue" panose="02000503000000020004" pitchFamily="2" charset="0"/>
                  </a:defRPr>
                </a:pPr>
                <a:endParaRPr lang="pt-BR"/>
              </a:p>
            </c:txPr>
            <c:showLegendKey val="0"/>
            <c:showVal val="0"/>
            <c:showCatName val="0"/>
            <c:showSerName val="0"/>
            <c:showPercent val="1"/>
            <c:showBubbleSize val="0"/>
            <c:showLeaderLines val="1"/>
            <c:extLst>
              <c:ext xmlns:c15="http://schemas.microsoft.com/office/drawing/2012/chart" uri="{CE6537A1-D6FC-4f65-9D91-7224C49458BB}"/>
            </c:extLst>
          </c:dLbls>
          <c:cat>
            <c:strRef>
              <c:f>Plan1!$A$3:$A$5</c:f>
              <c:strCache>
                <c:ptCount val="3"/>
                <c:pt idx="0">
                  <c:v>não possuem passeio</c:v>
                </c:pt>
                <c:pt idx="1">
                  <c:v>possui passeio inadequado</c:v>
                </c:pt>
                <c:pt idx="2">
                  <c:v>possui passeio adequado</c:v>
                </c:pt>
              </c:strCache>
            </c:strRef>
          </c:cat>
          <c:val>
            <c:numRef>
              <c:f>Plan1!$B$3:$B$5</c:f>
              <c:numCache>
                <c:formatCode>0.00%</c:formatCode>
                <c:ptCount val="3"/>
                <c:pt idx="0">
                  <c:v>0.55559999999999998</c:v>
                </c:pt>
                <c:pt idx="1">
                  <c:v>0.43510000000000032</c:v>
                </c:pt>
                <c:pt idx="2">
                  <c:v>9.3000000000000548E-3</c:v>
                </c:pt>
              </c:numCache>
            </c:numRef>
          </c:val>
          <c:extLst>
            <c:ext xmlns:c16="http://schemas.microsoft.com/office/drawing/2014/chart" uri="{C3380CC4-5D6E-409C-BE32-E72D297353CC}">
              <c16:uniqueId val="{00000006-7182-49AB-8025-66F08CA9B3CE}"/>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1.4995433112455129E-2"/>
          <c:y val="0.10347109822680486"/>
          <c:w val="0.42086095896078546"/>
          <c:h val="0.75401265402662643"/>
        </c:manualLayout>
      </c:layout>
      <c:overlay val="0"/>
      <c:txPr>
        <a:bodyPr/>
        <a:lstStyle/>
        <a:p>
          <a:pPr>
            <a:defRPr sz="1000">
              <a:solidFill>
                <a:schemeClr val="tx1">
                  <a:lumMod val="65000"/>
                  <a:lumOff val="35000"/>
                </a:schemeClr>
              </a:solidFill>
              <a:latin typeface="Helvetica Neue" panose="02000503000000020004" pitchFamily="2" charset="0"/>
            </a:defRPr>
          </a:pPr>
          <a:endParaRPr lang="pt-BR"/>
        </a:p>
      </c:txPr>
    </c:legend>
    <c:plotVisOnly val="1"/>
    <c:dispBlanksAs val="zero"/>
    <c:showDLblsOverMax val="0"/>
  </c:chart>
  <c:txPr>
    <a:bodyPr/>
    <a:lstStyle/>
    <a:p>
      <a:pPr>
        <a:defRPr sz="900">
          <a:latin typeface="Century Gothic" pitchFamily="34" charset="0"/>
        </a:defRPr>
      </a:pPr>
      <a:endParaRPr lang="pt-B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2994744566441967E-2"/>
          <c:y val="2.552276661328693E-2"/>
          <c:w val="0.80880770566440063"/>
          <c:h val="0.44705241585716832"/>
        </c:manualLayout>
      </c:layout>
      <c:barChart>
        <c:barDir val="bar"/>
        <c:grouping val="clustered"/>
        <c:varyColors val="0"/>
        <c:ser>
          <c:idx val="0"/>
          <c:order val="0"/>
          <c:tx>
            <c:strRef>
              <c:f>Plan1!$A$9</c:f>
              <c:strCache>
                <c:ptCount val="1"/>
                <c:pt idx="0">
                  <c:v>Piso regular</c:v>
                </c:pt>
              </c:strCache>
            </c:strRef>
          </c:tx>
          <c:spPr>
            <a:solidFill>
              <a:srgbClr val="FFFF00"/>
            </a:solidFill>
          </c:spPr>
          <c:invertIfNegative val="0"/>
          <c:dLbls>
            <c:spPr>
              <a:noFill/>
              <a:ln>
                <a:noFill/>
              </a:ln>
              <a:effectLst/>
            </c:spPr>
            <c:txPr>
              <a:bodyPr wrap="square" lIns="38100" tIns="19050" rIns="38100" bIns="19050" anchor="ctr">
                <a:spAutoFit/>
              </a:bodyPr>
              <a:lstStyle/>
              <a:p>
                <a:pPr>
                  <a:defRPr sz="800">
                    <a:latin typeface="Helvetica Neue" panose="02000503000000020004" pitchFamily="2"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Plan1!$B$9</c:f>
              <c:numCache>
                <c:formatCode>0.00%</c:formatCode>
                <c:ptCount val="1"/>
                <c:pt idx="0">
                  <c:v>0.70830000000000004</c:v>
                </c:pt>
              </c:numCache>
            </c:numRef>
          </c:val>
          <c:extLst>
            <c:ext xmlns:c16="http://schemas.microsoft.com/office/drawing/2014/chart" uri="{C3380CC4-5D6E-409C-BE32-E72D297353CC}">
              <c16:uniqueId val="{00000000-F9CE-40D4-A90B-6A6C54B140FA}"/>
            </c:ext>
          </c:extLst>
        </c:ser>
        <c:ser>
          <c:idx val="1"/>
          <c:order val="1"/>
          <c:tx>
            <c:strRef>
              <c:f>Plan1!$A$10</c:f>
              <c:strCache>
                <c:ptCount val="1"/>
                <c:pt idx="0">
                  <c:v>Descontinuidade do passeio</c:v>
                </c:pt>
              </c:strCache>
            </c:strRef>
          </c:tx>
          <c:spPr>
            <a:solidFill>
              <a:srgbClr val="FFC000"/>
            </a:solidFill>
          </c:spPr>
          <c:invertIfNegative val="0"/>
          <c:dLbls>
            <c:spPr>
              <a:noFill/>
              <a:ln>
                <a:noFill/>
              </a:ln>
              <a:effectLst/>
            </c:spPr>
            <c:txPr>
              <a:bodyPr wrap="square" lIns="38100" tIns="19050" rIns="38100" bIns="19050" anchor="ctr">
                <a:spAutoFit/>
              </a:bodyPr>
              <a:lstStyle/>
              <a:p>
                <a:pPr>
                  <a:defRPr sz="800">
                    <a:latin typeface="Helvetica Neue" panose="02000503000000020004" pitchFamily="2"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Plan1!$B$10</c:f>
              <c:numCache>
                <c:formatCode>0.00%</c:formatCode>
                <c:ptCount val="1"/>
                <c:pt idx="0">
                  <c:v>0.5625</c:v>
                </c:pt>
              </c:numCache>
            </c:numRef>
          </c:val>
          <c:extLst>
            <c:ext xmlns:c16="http://schemas.microsoft.com/office/drawing/2014/chart" uri="{C3380CC4-5D6E-409C-BE32-E72D297353CC}">
              <c16:uniqueId val="{00000001-F9CE-40D4-A90B-6A6C54B140FA}"/>
            </c:ext>
          </c:extLst>
        </c:ser>
        <c:ser>
          <c:idx val="2"/>
          <c:order val="2"/>
          <c:tx>
            <c:strRef>
              <c:f>Plan1!$A$11</c:f>
              <c:strCache>
                <c:ptCount val="1"/>
                <c:pt idx="0">
                  <c:v>Inclinação transversal inadequada (&gt;3%)</c:v>
                </c:pt>
              </c:strCache>
            </c:strRef>
          </c:tx>
          <c:spPr>
            <a:solidFill>
              <a:schemeClr val="accent5">
                <a:lumMod val="40000"/>
                <a:lumOff val="60000"/>
              </a:schemeClr>
            </a:solidFill>
          </c:spPr>
          <c:invertIfNegative val="0"/>
          <c:dLbls>
            <c:spPr>
              <a:noFill/>
              <a:ln>
                <a:noFill/>
              </a:ln>
              <a:effectLst/>
            </c:spPr>
            <c:txPr>
              <a:bodyPr wrap="square" lIns="38100" tIns="19050" rIns="38100" bIns="19050" anchor="ctr">
                <a:spAutoFit/>
              </a:bodyPr>
              <a:lstStyle/>
              <a:p>
                <a:pPr>
                  <a:defRPr sz="800">
                    <a:latin typeface="Helvetica Neue" panose="02000503000000020004" pitchFamily="2"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Plan1!$B$11</c:f>
              <c:numCache>
                <c:formatCode>0.00%</c:formatCode>
                <c:ptCount val="1"/>
                <c:pt idx="0">
                  <c:v>0.39580000000001037</c:v>
                </c:pt>
              </c:numCache>
            </c:numRef>
          </c:val>
          <c:extLst>
            <c:ext xmlns:c16="http://schemas.microsoft.com/office/drawing/2014/chart" uri="{C3380CC4-5D6E-409C-BE32-E72D297353CC}">
              <c16:uniqueId val="{00000002-F9CE-40D4-A90B-6A6C54B140FA}"/>
            </c:ext>
          </c:extLst>
        </c:ser>
        <c:ser>
          <c:idx val="3"/>
          <c:order val="3"/>
          <c:tx>
            <c:strRef>
              <c:f>Plan1!$A$12</c:f>
              <c:strCache>
                <c:ptCount val="1"/>
                <c:pt idx="0">
                  <c:v>Lagura inadequada</c:v>
                </c:pt>
              </c:strCache>
            </c:strRef>
          </c:tx>
          <c:spPr>
            <a:solidFill>
              <a:schemeClr val="tx2">
                <a:lumMod val="40000"/>
                <a:lumOff val="60000"/>
              </a:schemeClr>
            </a:solidFill>
          </c:spPr>
          <c:invertIfNegative val="0"/>
          <c:dLbls>
            <c:spPr>
              <a:noFill/>
              <a:ln>
                <a:noFill/>
              </a:ln>
              <a:effectLst/>
            </c:spPr>
            <c:txPr>
              <a:bodyPr wrap="square" lIns="38100" tIns="19050" rIns="38100" bIns="19050" anchor="ctr">
                <a:spAutoFit/>
              </a:bodyPr>
              <a:lstStyle/>
              <a:p>
                <a:pPr>
                  <a:defRPr sz="800">
                    <a:latin typeface="Helvetica Neue" panose="02000503000000020004" pitchFamily="2"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Plan1!$B$12</c:f>
              <c:numCache>
                <c:formatCode>0%</c:formatCode>
                <c:ptCount val="1"/>
                <c:pt idx="0">
                  <c:v>0.5</c:v>
                </c:pt>
              </c:numCache>
            </c:numRef>
          </c:val>
          <c:extLst>
            <c:ext xmlns:c16="http://schemas.microsoft.com/office/drawing/2014/chart" uri="{C3380CC4-5D6E-409C-BE32-E72D297353CC}">
              <c16:uniqueId val="{00000003-F9CE-40D4-A90B-6A6C54B140FA}"/>
            </c:ext>
          </c:extLst>
        </c:ser>
        <c:ser>
          <c:idx val="4"/>
          <c:order val="4"/>
          <c:tx>
            <c:strRef>
              <c:f>Plan1!$A$13</c:f>
              <c:strCache>
                <c:ptCount val="1"/>
                <c:pt idx="0">
                  <c:v>Rebaixamento da guia não respeita a faixa livre de pedestres</c:v>
                </c:pt>
              </c:strCache>
            </c:strRef>
          </c:tx>
          <c:spPr>
            <a:solidFill>
              <a:srgbClr val="0070C0"/>
            </a:solidFill>
          </c:spPr>
          <c:invertIfNegative val="0"/>
          <c:dLbls>
            <c:spPr>
              <a:noFill/>
              <a:ln>
                <a:noFill/>
              </a:ln>
              <a:effectLst/>
            </c:spPr>
            <c:txPr>
              <a:bodyPr wrap="square" lIns="38100" tIns="19050" rIns="38100" bIns="19050" anchor="ctr">
                <a:spAutoFit/>
              </a:bodyPr>
              <a:lstStyle/>
              <a:p>
                <a:pPr>
                  <a:defRPr sz="800">
                    <a:latin typeface="Helvetica Neue" panose="02000503000000020004" pitchFamily="2"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Plan1!$B$13</c:f>
              <c:numCache>
                <c:formatCode>0.00%</c:formatCode>
                <c:ptCount val="1"/>
                <c:pt idx="0">
                  <c:v>0.6875</c:v>
                </c:pt>
              </c:numCache>
            </c:numRef>
          </c:val>
          <c:extLst>
            <c:ext xmlns:c16="http://schemas.microsoft.com/office/drawing/2014/chart" uri="{C3380CC4-5D6E-409C-BE32-E72D297353CC}">
              <c16:uniqueId val="{00000004-F9CE-40D4-A90B-6A6C54B140FA}"/>
            </c:ext>
          </c:extLst>
        </c:ser>
        <c:dLbls>
          <c:showLegendKey val="0"/>
          <c:showVal val="1"/>
          <c:showCatName val="0"/>
          <c:showSerName val="0"/>
          <c:showPercent val="0"/>
          <c:showBubbleSize val="0"/>
        </c:dLbls>
        <c:gapWidth val="150"/>
        <c:axId val="315505664"/>
        <c:axId val="315545856"/>
      </c:barChart>
      <c:catAx>
        <c:axId val="315505664"/>
        <c:scaling>
          <c:orientation val="minMax"/>
        </c:scaling>
        <c:delete val="1"/>
        <c:axPos val="l"/>
        <c:majorTickMark val="out"/>
        <c:minorTickMark val="none"/>
        <c:tickLblPos val="none"/>
        <c:crossAx val="315545856"/>
        <c:crosses val="autoZero"/>
        <c:auto val="1"/>
        <c:lblAlgn val="ctr"/>
        <c:lblOffset val="100"/>
        <c:noMultiLvlLbl val="0"/>
      </c:catAx>
      <c:valAx>
        <c:axId val="315545856"/>
        <c:scaling>
          <c:orientation val="minMax"/>
        </c:scaling>
        <c:delete val="1"/>
        <c:axPos val="b"/>
        <c:numFmt formatCode="0.00%" sourceLinked="1"/>
        <c:majorTickMark val="out"/>
        <c:minorTickMark val="none"/>
        <c:tickLblPos val="none"/>
        <c:crossAx val="315505664"/>
        <c:crosses val="autoZero"/>
        <c:crossBetween val="between"/>
      </c:valAx>
    </c:plotArea>
    <c:legend>
      <c:legendPos val="b"/>
      <c:layout>
        <c:manualLayout>
          <c:xMode val="edge"/>
          <c:yMode val="edge"/>
          <c:x val="0"/>
          <c:y val="0.45557692197220839"/>
          <c:w val="0.99947603997296086"/>
          <c:h val="0.39153264235517032"/>
        </c:manualLayout>
      </c:layout>
      <c:overlay val="0"/>
      <c:txPr>
        <a:bodyPr/>
        <a:lstStyle/>
        <a:p>
          <a:pPr>
            <a:defRPr sz="1000">
              <a:solidFill>
                <a:schemeClr val="tx1">
                  <a:lumMod val="65000"/>
                  <a:lumOff val="35000"/>
                </a:schemeClr>
              </a:solidFill>
              <a:latin typeface="Helvetica Neue" panose="02000503000000020004" pitchFamily="2" charset="0"/>
            </a:defRPr>
          </a:pPr>
          <a:endParaRPr lang="pt-BR"/>
        </a:p>
      </c:txPr>
    </c:legend>
    <c:plotVisOnly val="1"/>
    <c:dispBlanksAs val="gap"/>
    <c:showDLblsOverMax val="0"/>
  </c:chart>
  <c:txPr>
    <a:bodyPr/>
    <a:lstStyle/>
    <a:p>
      <a:pPr>
        <a:defRPr sz="900">
          <a:latin typeface="Century Gothic" pitchFamily="34" charset="0"/>
        </a:defRPr>
      </a:pPr>
      <a:endParaRPr lang="pt-B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000">
                <a:latin typeface="Helvetica Neue" panose="02000503000000020004" pitchFamily="2" charset="0"/>
              </a:defRPr>
            </a:pPr>
            <a:r>
              <a:rPr lang="pt-BR" sz="1000" dirty="0">
                <a:latin typeface="Montserrat" pitchFamily="50" charset="0"/>
              </a:rPr>
              <a:t>Ponto de ônibus - irregularidades</a:t>
            </a:r>
          </a:p>
        </c:rich>
      </c:tx>
      <c:layout>
        <c:manualLayout>
          <c:xMode val="edge"/>
          <c:yMode val="edge"/>
          <c:x val="0.20505482962822738"/>
          <c:y val="0"/>
        </c:manualLayout>
      </c:layout>
      <c:overlay val="0"/>
    </c:title>
    <c:autoTitleDeleted val="0"/>
    <c:plotArea>
      <c:layout>
        <c:manualLayout>
          <c:layoutTarget val="inner"/>
          <c:xMode val="edge"/>
          <c:yMode val="edge"/>
          <c:x val="0.19406018916981221"/>
          <c:y val="0.16190327604801136"/>
          <c:w val="0.60861066804555064"/>
          <c:h val="0.43121354039589482"/>
        </c:manualLayout>
      </c:layout>
      <c:barChart>
        <c:barDir val="col"/>
        <c:grouping val="clustered"/>
        <c:varyColors val="0"/>
        <c:ser>
          <c:idx val="0"/>
          <c:order val="0"/>
          <c:tx>
            <c:strRef>
              <c:f>Plan1!$D$3</c:f>
              <c:strCache>
                <c:ptCount val="1"/>
                <c:pt idx="0">
                  <c:v>Piso irregular</c:v>
                </c:pt>
              </c:strCache>
            </c:strRef>
          </c:tx>
          <c:spPr>
            <a:solidFill>
              <a:srgbClr val="0070C0"/>
            </a:solidFill>
          </c:spPr>
          <c:invertIfNegative val="0"/>
          <c:dLbls>
            <c:spPr>
              <a:noFill/>
              <a:ln>
                <a:noFill/>
              </a:ln>
              <a:effectLst/>
            </c:spPr>
            <c:txPr>
              <a:bodyPr wrap="square" lIns="38100" tIns="19050" rIns="38100" bIns="19050" anchor="ctr">
                <a:spAutoFit/>
              </a:bodyPr>
              <a:lstStyle/>
              <a:p>
                <a:pPr>
                  <a:defRPr>
                    <a:latin typeface="Helvetica Neue" panose="02000503000000020004" pitchFamily="2"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Plan1!$E$3</c:f>
              <c:numCache>
                <c:formatCode>0.00%</c:formatCode>
                <c:ptCount val="1"/>
                <c:pt idx="0">
                  <c:v>0.56480000000000063</c:v>
                </c:pt>
              </c:numCache>
            </c:numRef>
          </c:val>
          <c:extLst>
            <c:ext xmlns:c16="http://schemas.microsoft.com/office/drawing/2014/chart" uri="{C3380CC4-5D6E-409C-BE32-E72D297353CC}">
              <c16:uniqueId val="{00000000-5672-424C-B2A2-08F2E51CD361}"/>
            </c:ext>
          </c:extLst>
        </c:ser>
        <c:ser>
          <c:idx val="1"/>
          <c:order val="1"/>
          <c:tx>
            <c:strRef>
              <c:f>Plan1!$D$4</c:f>
              <c:strCache>
                <c:ptCount val="1"/>
                <c:pt idx="0">
                  <c:v>Ausência de rampa e rebaixamento de meio-fio</c:v>
                </c:pt>
              </c:strCache>
            </c:strRef>
          </c:tx>
          <c:spPr>
            <a:solidFill>
              <a:schemeClr val="tx2">
                <a:lumMod val="60000"/>
                <a:lumOff val="40000"/>
              </a:schemeClr>
            </a:solidFill>
          </c:spPr>
          <c:invertIfNegative val="0"/>
          <c:dLbls>
            <c:spPr>
              <a:noFill/>
              <a:ln>
                <a:noFill/>
              </a:ln>
              <a:effectLst/>
            </c:spPr>
            <c:txPr>
              <a:bodyPr wrap="square" lIns="38100" tIns="19050" rIns="38100" bIns="19050" anchor="ctr">
                <a:spAutoFit/>
              </a:bodyPr>
              <a:lstStyle/>
              <a:p>
                <a:pPr>
                  <a:defRPr>
                    <a:latin typeface="Helvetica Neue" panose="02000503000000020004" pitchFamily="2"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Plan1!$E$4</c:f>
              <c:numCache>
                <c:formatCode>0.00%</c:formatCode>
                <c:ptCount val="1"/>
                <c:pt idx="0">
                  <c:v>0.61220000000000063</c:v>
                </c:pt>
              </c:numCache>
            </c:numRef>
          </c:val>
          <c:extLst>
            <c:ext xmlns:c16="http://schemas.microsoft.com/office/drawing/2014/chart" uri="{C3380CC4-5D6E-409C-BE32-E72D297353CC}">
              <c16:uniqueId val="{00000001-5672-424C-B2A2-08F2E51CD361}"/>
            </c:ext>
          </c:extLst>
        </c:ser>
        <c:ser>
          <c:idx val="2"/>
          <c:order val="2"/>
          <c:tx>
            <c:strRef>
              <c:f>Plan1!$D$5</c:f>
              <c:strCache>
                <c:ptCount val="1"/>
                <c:pt idx="0">
                  <c:v>Ausência de piso tátil</c:v>
                </c:pt>
              </c:strCache>
            </c:strRef>
          </c:tx>
          <c:spPr>
            <a:solidFill>
              <a:schemeClr val="tx2">
                <a:lumMod val="20000"/>
                <a:lumOff val="80000"/>
              </a:schemeClr>
            </a:solidFill>
          </c:spPr>
          <c:invertIfNegative val="0"/>
          <c:dLbls>
            <c:spPr>
              <a:noFill/>
              <a:ln>
                <a:noFill/>
              </a:ln>
              <a:effectLst/>
            </c:spPr>
            <c:txPr>
              <a:bodyPr wrap="square" lIns="38100" tIns="19050" rIns="38100" bIns="19050" anchor="ctr">
                <a:spAutoFit/>
              </a:bodyPr>
              <a:lstStyle/>
              <a:p>
                <a:pPr>
                  <a:defRPr>
                    <a:latin typeface="Helvetica Neue" panose="02000503000000020004" pitchFamily="2"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Plan1!$E$5</c:f>
              <c:numCache>
                <c:formatCode>0.00%</c:formatCode>
                <c:ptCount val="1"/>
                <c:pt idx="0">
                  <c:v>0.90739999999999998</c:v>
                </c:pt>
              </c:numCache>
            </c:numRef>
          </c:val>
          <c:extLst>
            <c:ext xmlns:c16="http://schemas.microsoft.com/office/drawing/2014/chart" uri="{C3380CC4-5D6E-409C-BE32-E72D297353CC}">
              <c16:uniqueId val="{00000002-5672-424C-B2A2-08F2E51CD361}"/>
            </c:ext>
          </c:extLst>
        </c:ser>
        <c:ser>
          <c:idx val="3"/>
          <c:order val="3"/>
          <c:tx>
            <c:strRef>
              <c:f>Plan1!$D$6</c:f>
              <c:strCache>
                <c:ptCount val="1"/>
                <c:pt idx="0">
                  <c:v>Ponto não interligado à calçada</c:v>
                </c:pt>
              </c:strCache>
            </c:strRef>
          </c:tx>
          <c:spPr>
            <a:solidFill>
              <a:srgbClr val="FFC000"/>
            </a:solidFill>
          </c:spPr>
          <c:invertIfNegative val="0"/>
          <c:dLbls>
            <c:spPr>
              <a:noFill/>
              <a:ln>
                <a:noFill/>
              </a:ln>
              <a:effectLst/>
            </c:spPr>
            <c:txPr>
              <a:bodyPr wrap="square" lIns="38100" tIns="19050" rIns="38100" bIns="19050" anchor="ctr">
                <a:spAutoFit/>
              </a:bodyPr>
              <a:lstStyle/>
              <a:p>
                <a:pPr>
                  <a:defRPr>
                    <a:latin typeface="Helvetica Neue" panose="02000503000000020004" pitchFamily="2"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Plan1!$E$6</c:f>
              <c:numCache>
                <c:formatCode>0.00%</c:formatCode>
                <c:ptCount val="1"/>
                <c:pt idx="0">
                  <c:v>0.34260000000000007</c:v>
                </c:pt>
              </c:numCache>
            </c:numRef>
          </c:val>
          <c:extLst>
            <c:ext xmlns:c16="http://schemas.microsoft.com/office/drawing/2014/chart" uri="{C3380CC4-5D6E-409C-BE32-E72D297353CC}">
              <c16:uniqueId val="{00000003-5672-424C-B2A2-08F2E51CD361}"/>
            </c:ext>
          </c:extLst>
        </c:ser>
        <c:dLbls>
          <c:showLegendKey val="0"/>
          <c:showVal val="1"/>
          <c:showCatName val="0"/>
          <c:showSerName val="0"/>
          <c:showPercent val="0"/>
          <c:showBubbleSize val="0"/>
        </c:dLbls>
        <c:gapWidth val="150"/>
        <c:overlap val="-25"/>
        <c:axId val="317630720"/>
        <c:axId val="317645184"/>
      </c:barChart>
      <c:catAx>
        <c:axId val="317630720"/>
        <c:scaling>
          <c:orientation val="minMax"/>
        </c:scaling>
        <c:delete val="1"/>
        <c:axPos val="b"/>
        <c:majorTickMark val="none"/>
        <c:minorTickMark val="none"/>
        <c:tickLblPos val="none"/>
        <c:crossAx val="317645184"/>
        <c:crosses val="autoZero"/>
        <c:auto val="1"/>
        <c:lblAlgn val="ctr"/>
        <c:lblOffset val="100"/>
        <c:noMultiLvlLbl val="0"/>
      </c:catAx>
      <c:valAx>
        <c:axId val="317645184"/>
        <c:scaling>
          <c:orientation val="minMax"/>
        </c:scaling>
        <c:delete val="1"/>
        <c:axPos val="l"/>
        <c:numFmt formatCode="0.00%" sourceLinked="1"/>
        <c:majorTickMark val="out"/>
        <c:minorTickMark val="none"/>
        <c:tickLblPos val="none"/>
        <c:crossAx val="317630720"/>
        <c:crosses val="autoZero"/>
        <c:crossBetween val="between"/>
      </c:valAx>
    </c:plotArea>
    <c:legend>
      <c:legendPos val="b"/>
      <c:layout>
        <c:manualLayout>
          <c:xMode val="edge"/>
          <c:yMode val="edge"/>
          <c:x val="5.8582624381649934E-2"/>
          <c:y val="0.62765084051812137"/>
          <c:w val="0.8807220724127266"/>
          <c:h val="0.17927201668381187"/>
        </c:manualLayout>
      </c:layout>
      <c:overlay val="0"/>
      <c:txPr>
        <a:bodyPr/>
        <a:lstStyle/>
        <a:p>
          <a:pPr>
            <a:defRPr>
              <a:latin typeface="Helvetica Neue" panose="02000503000000020004" pitchFamily="2" charset="0"/>
            </a:defRPr>
          </a:pPr>
          <a:endParaRPr lang="pt-BR"/>
        </a:p>
      </c:txPr>
    </c:legend>
    <c:plotVisOnly val="1"/>
    <c:dispBlanksAs val="gap"/>
    <c:showDLblsOverMax val="0"/>
  </c:chart>
  <c:txPr>
    <a:bodyPr/>
    <a:lstStyle/>
    <a:p>
      <a:pPr>
        <a:defRPr sz="1000"/>
      </a:pPr>
      <a:endParaRPr lang="pt-B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Helvetica Neue" panose="02000503000000020004" pitchFamily="2" charset="0"/>
                <a:ea typeface="+mn-ea"/>
                <a:cs typeface="+mn-cs"/>
              </a:defRPr>
            </a:pPr>
            <a:r>
              <a:rPr lang="pt-BR" sz="1000" b="1" dirty="0">
                <a:latin typeface="Montserrat" pitchFamily="50" charset="0"/>
              </a:rPr>
              <a:t>Percepção do pedestre acerca do caminho ao transporte público</a:t>
            </a:r>
          </a:p>
        </c:rich>
      </c:tx>
      <c:layout>
        <c:manualLayout>
          <c:xMode val="edge"/>
          <c:yMode val="edge"/>
          <c:x val="0.24585245901639374"/>
          <c:y val="0"/>
        </c:manualLayout>
      </c:layout>
      <c:overlay val="0"/>
      <c:spPr>
        <a:noFill/>
        <a:ln>
          <a:noFill/>
        </a:ln>
        <a:effectLst/>
      </c:spPr>
    </c:title>
    <c:autoTitleDeleted val="0"/>
    <c:plotArea>
      <c:layout/>
      <c:barChart>
        <c:barDir val="col"/>
        <c:grouping val="clustered"/>
        <c:varyColors val="0"/>
        <c:ser>
          <c:idx val="0"/>
          <c:order val="0"/>
          <c:tx>
            <c:strRef>
              <c:f>Planilha1!$A$2</c:f>
              <c:strCache>
                <c:ptCount val="1"/>
                <c:pt idx="0">
                  <c:v>Discordo totalmente</c:v>
                </c:pt>
              </c:strCache>
            </c:strRef>
          </c:tx>
          <c:spPr>
            <a:solidFill>
              <a:schemeClr val="accent1"/>
            </a:solidFill>
            <a:ln>
              <a:noFill/>
            </a:ln>
            <a:effectLst/>
          </c:spPr>
          <c:invertIfNegative val="0"/>
          <c:cat>
            <c:strRef>
              <c:f>Planilha1!$B$1:$N$1</c:f>
              <c:strCache>
                <c:ptCount val="13"/>
                <c:pt idx="0">
                  <c:v>Há calçadas por todo caminho</c:v>
                </c:pt>
                <c:pt idx="1">
                  <c:v>As calçadas são livres, sem obstáculos</c:v>
                </c:pt>
                <c:pt idx="2">
                  <c:v>As calçadas são bem cuidadas</c:v>
                </c:pt>
                <c:pt idx="3">
                  <c:v>As calçadas são estritas</c:v>
                </c:pt>
                <c:pt idx="4">
                  <c:v>Há faixas de pedestres</c:v>
                </c:pt>
                <c:pt idx="5">
                  <c:v>Caminho é sombreado por árvores, toldos, marquises</c:v>
                </c:pt>
                <c:pt idx="6">
                  <c:v>Caminho é seguro em relação a atropelamentos e acidentes</c:v>
                </c:pt>
                <c:pt idx="7">
                  <c:v>O motorista respeita o pedestre</c:v>
                </c:pt>
                <c:pt idx="8">
                  <c:v>O caminho é barulhento</c:v>
                </c:pt>
                <c:pt idx="9">
                  <c:v>O caminho possui lixo ou mau cheiro </c:v>
                </c:pt>
                <c:pt idx="10">
                  <c:v>Quando chove esse caminho alaga</c:v>
                </c:pt>
                <c:pt idx="11">
                  <c:v>De noite, esse caminho tem iluminação</c:v>
                </c:pt>
                <c:pt idx="12">
                  <c:v>Esse caminho é agradável</c:v>
                </c:pt>
              </c:strCache>
            </c:strRef>
          </c:cat>
          <c:val>
            <c:numRef>
              <c:f>Planilha1!$B$2:$N$2</c:f>
              <c:numCache>
                <c:formatCode>0.00%</c:formatCode>
                <c:ptCount val="13"/>
                <c:pt idx="0">
                  <c:v>0.24000000000000021</c:v>
                </c:pt>
                <c:pt idx="1">
                  <c:v>0.34</c:v>
                </c:pt>
                <c:pt idx="2">
                  <c:v>0.42000000000000032</c:v>
                </c:pt>
                <c:pt idx="3">
                  <c:v>0.32000000000000056</c:v>
                </c:pt>
                <c:pt idx="4">
                  <c:v>0.4</c:v>
                </c:pt>
                <c:pt idx="5">
                  <c:v>0.52</c:v>
                </c:pt>
                <c:pt idx="6">
                  <c:v>0.61000000000000065</c:v>
                </c:pt>
                <c:pt idx="7">
                  <c:v>0.3100000000000005</c:v>
                </c:pt>
                <c:pt idx="8">
                  <c:v>0.43000000000000038</c:v>
                </c:pt>
                <c:pt idx="9">
                  <c:v>0.37000000000000038</c:v>
                </c:pt>
                <c:pt idx="10">
                  <c:v>0.32000000000000056</c:v>
                </c:pt>
                <c:pt idx="11">
                  <c:v>0.27</c:v>
                </c:pt>
                <c:pt idx="12">
                  <c:v>0.29000000000000031</c:v>
                </c:pt>
              </c:numCache>
            </c:numRef>
          </c:val>
          <c:extLst>
            <c:ext xmlns:c16="http://schemas.microsoft.com/office/drawing/2014/chart" uri="{C3380CC4-5D6E-409C-BE32-E72D297353CC}">
              <c16:uniqueId val="{00000000-B71F-4649-A0E5-2D5F7B3145E5}"/>
            </c:ext>
          </c:extLst>
        </c:ser>
        <c:ser>
          <c:idx val="1"/>
          <c:order val="1"/>
          <c:tx>
            <c:strRef>
              <c:f>Planilha1!$A$3</c:f>
              <c:strCache>
                <c:ptCount val="1"/>
                <c:pt idx="0">
                  <c:v>Discordo </c:v>
                </c:pt>
              </c:strCache>
            </c:strRef>
          </c:tx>
          <c:spPr>
            <a:solidFill>
              <a:srgbClr val="F9DD16"/>
            </a:solidFill>
            <a:ln>
              <a:noFill/>
            </a:ln>
            <a:effectLst/>
          </c:spPr>
          <c:invertIfNegative val="0"/>
          <c:cat>
            <c:strRef>
              <c:f>Planilha1!$B$1:$N$1</c:f>
              <c:strCache>
                <c:ptCount val="13"/>
                <c:pt idx="0">
                  <c:v>Há calçadas por todo caminho</c:v>
                </c:pt>
                <c:pt idx="1">
                  <c:v>As calçadas são livres, sem obstáculos</c:v>
                </c:pt>
                <c:pt idx="2">
                  <c:v>As calçadas são bem cuidadas</c:v>
                </c:pt>
                <c:pt idx="3">
                  <c:v>As calçadas são estritas</c:v>
                </c:pt>
                <c:pt idx="4">
                  <c:v>Há faixas de pedestres</c:v>
                </c:pt>
                <c:pt idx="5">
                  <c:v>Caminho é sombreado por árvores, toldos, marquises</c:v>
                </c:pt>
                <c:pt idx="6">
                  <c:v>Caminho é seguro em relação a atropelamentos e acidentes</c:v>
                </c:pt>
                <c:pt idx="7">
                  <c:v>O motorista respeita o pedestre</c:v>
                </c:pt>
                <c:pt idx="8">
                  <c:v>O caminho é barulhento</c:v>
                </c:pt>
                <c:pt idx="9">
                  <c:v>O caminho possui lixo ou mau cheiro </c:v>
                </c:pt>
                <c:pt idx="10">
                  <c:v>Quando chove esse caminho alaga</c:v>
                </c:pt>
                <c:pt idx="11">
                  <c:v>De noite, esse caminho tem iluminação</c:v>
                </c:pt>
                <c:pt idx="12">
                  <c:v>Esse caminho é agradável</c:v>
                </c:pt>
              </c:strCache>
            </c:strRef>
          </c:cat>
          <c:val>
            <c:numRef>
              <c:f>Planilha1!$B$3:$N$3</c:f>
              <c:numCache>
                <c:formatCode>0.00%</c:formatCode>
                <c:ptCount val="13"/>
                <c:pt idx="0">
                  <c:v>0.16</c:v>
                </c:pt>
                <c:pt idx="1">
                  <c:v>0.2</c:v>
                </c:pt>
                <c:pt idx="2">
                  <c:v>0.22</c:v>
                </c:pt>
                <c:pt idx="3">
                  <c:v>0.19</c:v>
                </c:pt>
                <c:pt idx="4">
                  <c:v>0.14000000000000001</c:v>
                </c:pt>
                <c:pt idx="5">
                  <c:v>0.15000000000000024</c:v>
                </c:pt>
                <c:pt idx="6">
                  <c:v>0.16</c:v>
                </c:pt>
                <c:pt idx="7">
                  <c:v>0.22</c:v>
                </c:pt>
                <c:pt idx="8">
                  <c:v>0.14000000000000001</c:v>
                </c:pt>
                <c:pt idx="9">
                  <c:v>0.14000000000000001</c:v>
                </c:pt>
                <c:pt idx="10">
                  <c:v>0.1</c:v>
                </c:pt>
                <c:pt idx="11">
                  <c:v>0.23</c:v>
                </c:pt>
                <c:pt idx="12">
                  <c:v>0.2</c:v>
                </c:pt>
              </c:numCache>
            </c:numRef>
          </c:val>
          <c:extLst>
            <c:ext xmlns:c16="http://schemas.microsoft.com/office/drawing/2014/chart" uri="{C3380CC4-5D6E-409C-BE32-E72D297353CC}">
              <c16:uniqueId val="{00000001-B71F-4649-A0E5-2D5F7B3145E5}"/>
            </c:ext>
          </c:extLst>
        </c:ser>
        <c:ser>
          <c:idx val="2"/>
          <c:order val="2"/>
          <c:tx>
            <c:strRef>
              <c:f>Planilha1!$A$4</c:f>
              <c:strCache>
                <c:ptCount val="1"/>
                <c:pt idx="0">
                  <c:v>Concordo</c:v>
                </c:pt>
              </c:strCache>
            </c:strRef>
          </c:tx>
          <c:spPr>
            <a:solidFill>
              <a:schemeClr val="tx2">
                <a:lumMod val="40000"/>
                <a:lumOff val="60000"/>
              </a:schemeClr>
            </a:solidFill>
            <a:ln>
              <a:noFill/>
            </a:ln>
            <a:effectLst/>
          </c:spPr>
          <c:invertIfNegative val="0"/>
          <c:cat>
            <c:strRef>
              <c:f>Planilha1!$B$1:$N$1</c:f>
              <c:strCache>
                <c:ptCount val="13"/>
                <c:pt idx="0">
                  <c:v>Há calçadas por todo caminho</c:v>
                </c:pt>
                <c:pt idx="1">
                  <c:v>As calçadas são livres, sem obstáculos</c:v>
                </c:pt>
                <c:pt idx="2">
                  <c:v>As calçadas são bem cuidadas</c:v>
                </c:pt>
                <c:pt idx="3">
                  <c:v>As calçadas são estritas</c:v>
                </c:pt>
                <c:pt idx="4">
                  <c:v>Há faixas de pedestres</c:v>
                </c:pt>
                <c:pt idx="5">
                  <c:v>Caminho é sombreado por árvores, toldos, marquises</c:v>
                </c:pt>
                <c:pt idx="6">
                  <c:v>Caminho é seguro em relação a atropelamentos e acidentes</c:v>
                </c:pt>
                <c:pt idx="7">
                  <c:v>O motorista respeita o pedestre</c:v>
                </c:pt>
                <c:pt idx="8">
                  <c:v>O caminho é barulhento</c:v>
                </c:pt>
                <c:pt idx="9">
                  <c:v>O caminho possui lixo ou mau cheiro </c:v>
                </c:pt>
                <c:pt idx="10">
                  <c:v>Quando chove esse caminho alaga</c:v>
                </c:pt>
                <c:pt idx="11">
                  <c:v>De noite, esse caminho tem iluminação</c:v>
                </c:pt>
                <c:pt idx="12">
                  <c:v>Esse caminho é agradável</c:v>
                </c:pt>
              </c:strCache>
            </c:strRef>
          </c:cat>
          <c:val>
            <c:numRef>
              <c:f>Planilha1!$B$4:$N$4</c:f>
              <c:numCache>
                <c:formatCode>0.00%</c:formatCode>
                <c:ptCount val="13"/>
                <c:pt idx="0">
                  <c:v>0.16</c:v>
                </c:pt>
                <c:pt idx="1">
                  <c:v>0.13</c:v>
                </c:pt>
                <c:pt idx="2">
                  <c:v>0.13</c:v>
                </c:pt>
                <c:pt idx="3">
                  <c:v>0.11</c:v>
                </c:pt>
                <c:pt idx="4">
                  <c:v>8.0000000000000043E-2</c:v>
                </c:pt>
                <c:pt idx="5">
                  <c:v>0.12000000000000002</c:v>
                </c:pt>
                <c:pt idx="6">
                  <c:v>8.0000000000000043E-2</c:v>
                </c:pt>
                <c:pt idx="7">
                  <c:v>0.17</c:v>
                </c:pt>
                <c:pt idx="8">
                  <c:v>0.11</c:v>
                </c:pt>
                <c:pt idx="9">
                  <c:v>0.12000000000000002</c:v>
                </c:pt>
                <c:pt idx="10">
                  <c:v>0.1</c:v>
                </c:pt>
                <c:pt idx="11">
                  <c:v>0.12000000000000002</c:v>
                </c:pt>
                <c:pt idx="12">
                  <c:v>0.21000000000000021</c:v>
                </c:pt>
              </c:numCache>
            </c:numRef>
          </c:val>
          <c:extLst>
            <c:ext xmlns:c16="http://schemas.microsoft.com/office/drawing/2014/chart" uri="{C3380CC4-5D6E-409C-BE32-E72D297353CC}">
              <c16:uniqueId val="{00000002-B71F-4649-A0E5-2D5F7B3145E5}"/>
            </c:ext>
          </c:extLst>
        </c:ser>
        <c:ser>
          <c:idx val="3"/>
          <c:order val="3"/>
          <c:tx>
            <c:strRef>
              <c:f>Planilha1!$A$5</c:f>
              <c:strCache>
                <c:ptCount val="1"/>
                <c:pt idx="0">
                  <c:v>Concordo totalmente</c:v>
                </c:pt>
              </c:strCache>
            </c:strRef>
          </c:tx>
          <c:spPr>
            <a:solidFill>
              <a:srgbClr val="FFFF00"/>
            </a:solidFill>
            <a:ln>
              <a:noFill/>
            </a:ln>
            <a:effectLst/>
          </c:spPr>
          <c:invertIfNegative val="0"/>
          <c:cat>
            <c:strRef>
              <c:f>Planilha1!$B$1:$N$1</c:f>
              <c:strCache>
                <c:ptCount val="13"/>
                <c:pt idx="0">
                  <c:v>Há calçadas por todo caminho</c:v>
                </c:pt>
                <c:pt idx="1">
                  <c:v>As calçadas são livres, sem obstáculos</c:v>
                </c:pt>
                <c:pt idx="2">
                  <c:v>As calçadas são bem cuidadas</c:v>
                </c:pt>
                <c:pt idx="3">
                  <c:v>As calçadas são estritas</c:v>
                </c:pt>
                <c:pt idx="4">
                  <c:v>Há faixas de pedestres</c:v>
                </c:pt>
                <c:pt idx="5">
                  <c:v>Caminho é sombreado por árvores, toldos, marquises</c:v>
                </c:pt>
                <c:pt idx="6">
                  <c:v>Caminho é seguro em relação a atropelamentos e acidentes</c:v>
                </c:pt>
                <c:pt idx="7">
                  <c:v>O motorista respeita o pedestre</c:v>
                </c:pt>
                <c:pt idx="8">
                  <c:v>O caminho é barulhento</c:v>
                </c:pt>
                <c:pt idx="9">
                  <c:v>O caminho possui lixo ou mau cheiro </c:v>
                </c:pt>
                <c:pt idx="10">
                  <c:v>Quando chove esse caminho alaga</c:v>
                </c:pt>
                <c:pt idx="11">
                  <c:v>De noite, esse caminho tem iluminação</c:v>
                </c:pt>
                <c:pt idx="12">
                  <c:v>Esse caminho é agradável</c:v>
                </c:pt>
              </c:strCache>
            </c:strRef>
          </c:cat>
          <c:val>
            <c:numRef>
              <c:f>Planilha1!$B$5:$N$5</c:f>
              <c:numCache>
                <c:formatCode>0.00%</c:formatCode>
                <c:ptCount val="13"/>
                <c:pt idx="0">
                  <c:v>0.44</c:v>
                </c:pt>
                <c:pt idx="1">
                  <c:v>0.28000000000000008</c:v>
                </c:pt>
                <c:pt idx="2">
                  <c:v>0.19</c:v>
                </c:pt>
                <c:pt idx="3">
                  <c:v>0.32000000000000056</c:v>
                </c:pt>
                <c:pt idx="4">
                  <c:v>0.39000000000000057</c:v>
                </c:pt>
                <c:pt idx="5">
                  <c:v>0.21000000000000021</c:v>
                </c:pt>
                <c:pt idx="6">
                  <c:v>0.14000000000000001</c:v>
                </c:pt>
                <c:pt idx="7">
                  <c:v>0.30000000000000032</c:v>
                </c:pt>
                <c:pt idx="8">
                  <c:v>0.32000000000000056</c:v>
                </c:pt>
                <c:pt idx="9">
                  <c:v>0.36000000000000032</c:v>
                </c:pt>
                <c:pt idx="10">
                  <c:v>0.38000000000000056</c:v>
                </c:pt>
                <c:pt idx="11">
                  <c:v>0.28000000000000008</c:v>
                </c:pt>
                <c:pt idx="12">
                  <c:v>0.30000000000000032</c:v>
                </c:pt>
              </c:numCache>
            </c:numRef>
          </c:val>
          <c:extLst>
            <c:ext xmlns:c16="http://schemas.microsoft.com/office/drawing/2014/chart" uri="{C3380CC4-5D6E-409C-BE32-E72D297353CC}">
              <c16:uniqueId val="{00000003-B71F-4649-A0E5-2D5F7B3145E5}"/>
            </c:ext>
          </c:extLst>
        </c:ser>
        <c:dLbls>
          <c:showLegendKey val="0"/>
          <c:showVal val="0"/>
          <c:showCatName val="0"/>
          <c:showSerName val="0"/>
          <c:showPercent val="0"/>
          <c:showBubbleSize val="0"/>
        </c:dLbls>
        <c:gapWidth val="219"/>
        <c:overlap val="-27"/>
        <c:axId val="61376000"/>
        <c:axId val="61377536"/>
      </c:barChart>
      <c:catAx>
        <c:axId val="6137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61377536"/>
        <c:crosses val="autoZero"/>
        <c:auto val="1"/>
        <c:lblAlgn val="ctr"/>
        <c:lblOffset val="100"/>
        <c:noMultiLvlLbl val="0"/>
      </c:catAx>
      <c:valAx>
        <c:axId val="613775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61376000"/>
        <c:crosses val="autoZero"/>
        <c:crossBetween val="between"/>
      </c:valAx>
      <c:spPr>
        <a:noFill/>
        <a:ln>
          <a:noFill/>
        </a:ln>
        <a:effectLst/>
      </c:spPr>
    </c:plotArea>
    <c:legend>
      <c:legendPos val="b"/>
      <c:layout>
        <c:manualLayout>
          <c:xMode val="edge"/>
          <c:yMode val="edge"/>
          <c:x val="0.43700503420678971"/>
          <c:y val="0.81852573526575101"/>
          <c:w val="0.51123583322576471"/>
          <c:h val="8.599689668877949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88291741310114"/>
          <c:y val="2.7790188047997193E-2"/>
          <c:w val="0.76329347720424179"/>
          <c:h val="0.83348543912375161"/>
        </c:manualLayout>
      </c:layout>
      <c:barChart>
        <c:barDir val="col"/>
        <c:grouping val="clustered"/>
        <c:varyColors val="0"/>
        <c:ser>
          <c:idx val="0"/>
          <c:order val="0"/>
          <c:tx>
            <c:strRef>
              <c:f>Plan1!$B$1</c:f>
              <c:strCache>
                <c:ptCount val="1"/>
                <c:pt idx="0">
                  <c:v>Colunas1</c:v>
                </c:pt>
              </c:strCache>
            </c:strRef>
          </c:tx>
          <c:spPr>
            <a:solidFill>
              <a:srgbClr val="D29B00"/>
            </a:solidFill>
          </c:spPr>
          <c:invertIfNegative val="0"/>
          <c:dPt>
            <c:idx val="0"/>
            <c:invertIfNegative val="0"/>
            <c:bubble3D val="0"/>
            <c:spPr>
              <a:solidFill>
                <a:srgbClr val="0070C0"/>
              </a:solidFill>
            </c:spPr>
            <c:extLst>
              <c:ext xmlns:c16="http://schemas.microsoft.com/office/drawing/2014/chart" uri="{C3380CC4-5D6E-409C-BE32-E72D297353CC}">
                <c16:uniqueId val="{00000000-527C-4F3B-A73D-281BAF3497B6}"/>
              </c:ext>
            </c:extLst>
          </c:dPt>
          <c:dPt>
            <c:idx val="1"/>
            <c:invertIfNegative val="0"/>
            <c:bubble3D val="0"/>
            <c:spPr>
              <a:solidFill>
                <a:srgbClr val="0070C0"/>
              </a:solidFill>
            </c:spPr>
            <c:extLst>
              <c:ext xmlns:c16="http://schemas.microsoft.com/office/drawing/2014/chart" uri="{C3380CC4-5D6E-409C-BE32-E72D297353CC}">
                <c16:uniqueId val="{00000001-527C-4F3B-A73D-281BAF3497B6}"/>
              </c:ext>
            </c:extLst>
          </c:dPt>
          <c:dPt>
            <c:idx val="2"/>
            <c:invertIfNegative val="0"/>
            <c:bubble3D val="0"/>
            <c:spPr>
              <a:solidFill>
                <a:srgbClr val="0070C0"/>
              </a:solidFill>
            </c:spPr>
            <c:extLst>
              <c:ext xmlns:c16="http://schemas.microsoft.com/office/drawing/2014/chart" uri="{C3380CC4-5D6E-409C-BE32-E72D297353CC}">
                <c16:uniqueId val="{00000002-527C-4F3B-A73D-281BAF3497B6}"/>
              </c:ext>
            </c:extLst>
          </c:dPt>
          <c:dPt>
            <c:idx val="3"/>
            <c:invertIfNegative val="0"/>
            <c:bubble3D val="0"/>
            <c:spPr>
              <a:solidFill>
                <a:srgbClr val="0070C0"/>
              </a:solidFill>
            </c:spPr>
            <c:extLst>
              <c:ext xmlns:c16="http://schemas.microsoft.com/office/drawing/2014/chart" uri="{C3380CC4-5D6E-409C-BE32-E72D297353CC}">
                <c16:uniqueId val="{00000003-527C-4F3B-A73D-281BAF3497B6}"/>
              </c:ext>
            </c:extLst>
          </c:dPt>
          <c:dPt>
            <c:idx val="4"/>
            <c:invertIfNegative val="0"/>
            <c:bubble3D val="0"/>
            <c:spPr>
              <a:solidFill>
                <a:srgbClr val="0070C0"/>
              </a:solidFill>
            </c:spPr>
            <c:extLst>
              <c:ext xmlns:c16="http://schemas.microsoft.com/office/drawing/2014/chart" uri="{C3380CC4-5D6E-409C-BE32-E72D297353CC}">
                <c16:uniqueId val="{00000004-527C-4F3B-A73D-281BAF3497B6}"/>
              </c:ext>
            </c:extLst>
          </c:dPt>
          <c:dPt>
            <c:idx val="5"/>
            <c:invertIfNegative val="0"/>
            <c:bubble3D val="0"/>
            <c:spPr>
              <a:solidFill>
                <a:srgbClr val="0070C0"/>
              </a:solidFill>
            </c:spPr>
            <c:extLst>
              <c:ext xmlns:c16="http://schemas.microsoft.com/office/drawing/2014/chart" uri="{C3380CC4-5D6E-409C-BE32-E72D297353CC}">
                <c16:uniqueId val="{00000005-527C-4F3B-A73D-281BAF3497B6}"/>
              </c:ext>
            </c:extLst>
          </c:dPt>
          <c:dPt>
            <c:idx val="6"/>
            <c:invertIfNegative val="0"/>
            <c:bubble3D val="0"/>
            <c:spPr>
              <a:solidFill>
                <a:srgbClr val="0070C0"/>
              </a:solidFill>
            </c:spPr>
            <c:extLst>
              <c:ext xmlns:c16="http://schemas.microsoft.com/office/drawing/2014/chart" uri="{C3380CC4-5D6E-409C-BE32-E72D297353CC}">
                <c16:uniqueId val="{00000006-527C-4F3B-A73D-281BAF3497B6}"/>
              </c:ext>
            </c:extLst>
          </c:dPt>
          <c:dPt>
            <c:idx val="7"/>
            <c:invertIfNegative val="0"/>
            <c:bubble3D val="0"/>
            <c:spPr>
              <a:solidFill>
                <a:srgbClr val="0070C0"/>
              </a:solidFill>
            </c:spPr>
            <c:extLst>
              <c:ext xmlns:c16="http://schemas.microsoft.com/office/drawing/2014/chart" uri="{C3380CC4-5D6E-409C-BE32-E72D297353CC}">
                <c16:uniqueId val="{00000007-527C-4F3B-A73D-281BAF3497B6}"/>
              </c:ext>
            </c:extLst>
          </c:dPt>
          <c:dPt>
            <c:idx val="8"/>
            <c:invertIfNegative val="0"/>
            <c:bubble3D val="0"/>
            <c:spPr>
              <a:solidFill>
                <a:srgbClr val="0070C0"/>
              </a:solidFill>
            </c:spPr>
            <c:extLst>
              <c:ext xmlns:c16="http://schemas.microsoft.com/office/drawing/2014/chart" uri="{C3380CC4-5D6E-409C-BE32-E72D297353CC}">
                <c16:uniqueId val="{00000008-527C-4F3B-A73D-281BAF3497B6}"/>
              </c:ext>
            </c:extLst>
          </c:dPt>
          <c:dPt>
            <c:idx val="9"/>
            <c:invertIfNegative val="0"/>
            <c:bubble3D val="0"/>
            <c:spPr>
              <a:solidFill>
                <a:srgbClr val="0070C0"/>
              </a:solidFill>
            </c:spPr>
            <c:extLst>
              <c:ext xmlns:c16="http://schemas.microsoft.com/office/drawing/2014/chart" uri="{C3380CC4-5D6E-409C-BE32-E72D297353CC}">
                <c16:uniqueId val="{00000009-527C-4F3B-A73D-281BAF3497B6}"/>
              </c:ext>
            </c:extLst>
          </c:dPt>
          <c:dPt>
            <c:idx val="10"/>
            <c:invertIfNegative val="0"/>
            <c:bubble3D val="0"/>
            <c:spPr>
              <a:solidFill>
                <a:srgbClr val="0070C0"/>
              </a:solidFill>
            </c:spPr>
            <c:extLst>
              <c:ext xmlns:c16="http://schemas.microsoft.com/office/drawing/2014/chart" uri="{C3380CC4-5D6E-409C-BE32-E72D297353CC}">
                <c16:uniqueId val="{0000000A-527C-4F3B-A73D-281BAF3497B6}"/>
              </c:ext>
            </c:extLst>
          </c:dPt>
          <c:cat>
            <c:numRef>
              <c:f>Plan1!$A$2:$A$12</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Plan1!$B$2:$B$12</c:f>
              <c:numCache>
                <c:formatCode>General</c:formatCode>
                <c:ptCount val="11"/>
                <c:pt idx="0">
                  <c:v>5</c:v>
                </c:pt>
                <c:pt idx="1">
                  <c:v>5</c:v>
                </c:pt>
                <c:pt idx="2">
                  <c:v>49</c:v>
                </c:pt>
                <c:pt idx="3">
                  <c:v>65</c:v>
                </c:pt>
                <c:pt idx="4">
                  <c:v>80</c:v>
                </c:pt>
                <c:pt idx="5">
                  <c:v>95</c:v>
                </c:pt>
                <c:pt idx="6">
                  <c:v>110</c:v>
                </c:pt>
                <c:pt idx="7">
                  <c:v>165</c:v>
                </c:pt>
                <c:pt idx="8">
                  <c:v>210</c:v>
                </c:pt>
                <c:pt idx="9">
                  <c:v>285</c:v>
                </c:pt>
                <c:pt idx="10">
                  <c:v>348</c:v>
                </c:pt>
              </c:numCache>
            </c:numRef>
          </c:val>
          <c:extLst>
            <c:ext xmlns:c16="http://schemas.microsoft.com/office/drawing/2014/chart" uri="{C3380CC4-5D6E-409C-BE32-E72D297353CC}">
              <c16:uniqueId val="{00000000-5F0E-431F-9559-2D9D24F7EC61}"/>
            </c:ext>
          </c:extLst>
        </c:ser>
        <c:dLbls>
          <c:showLegendKey val="0"/>
          <c:showVal val="0"/>
          <c:showCatName val="0"/>
          <c:showSerName val="0"/>
          <c:showPercent val="0"/>
          <c:showBubbleSize val="0"/>
        </c:dLbls>
        <c:gapWidth val="150"/>
        <c:axId val="166914304"/>
        <c:axId val="166916096"/>
      </c:barChart>
      <c:catAx>
        <c:axId val="166914304"/>
        <c:scaling>
          <c:orientation val="minMax"/>
        </c:scaling>
        <c:delete val="0"/>
        <c:axPos val="b"/>
        <c:numFmt formatCode="General" sourceLinked="1"/>
        <c:majorTickMark val="out"/>
        <c:minorTickMark val="none"/>
        <c:tickLblPos val="nextTo"/>
        <c:txPr>
          <a:bodyPr rot="-2700000"/>
          <a:lstStyle/>
          <a:p>
            <a:pPr>
              <a:defRPr sz="800">
                <a:solidFill>
                  <a:schemeClr val="tx1">
                    <a:lumMod val="65000"/>
                    <a:lumOff val="35000"/>
                  </a:schemeClr>
                </a:solidFill>
                <a:latin typeface="Helvetica Neue" panose="02000503000000020004" pitchFamily="2" charset="0"/>
              </a:defRPr>
            </a:pPr>
            <a:endParaRPr lang="pt-BR"/>
          </a:p>
        </c:txPr>
        <c:crossAx val="166916096"/>
        <c:crosses val="autoZero"/>
        <c:auto val="1"/>
        <c:lblAlgn val="ctr"/>
        <c:lblOffset val="100"/>
        <c:noMultiLvlLbl val="0"/>
      </c:catAx>
      <c:valAx>
        <c:axId val="166916096"/>
        <c:scaling>
          <c:orientation val="minMax"/>
        </c:scaling>
        <c:delete val="0"/>
        <c:axPos val="l"/>
        <c:majorGridlines/>
        <c:title>
          <c:tx>
            <c:rich>
              <a:bodyPr rot="-5400000" vert="horz"/>
              <a:lstStyle/>
              <a:p>
                <a:pPr>
                  <a:defRPr sz="1000" b="0">
                    <a:effectLst/>
                    <a:latin typeface="Helvetica Neue" panose="02000503000000020004" pitchFamily="2" charset="0"/>
                  </a:defRPr>
                </a:pPr>
                <a:r>
                  <a:rPr lang="pt-BR" sz="1000" b="0" dirty="0">
                    <a:solidFill>
                      <a:schemeClr val="tx1">
                        <a:lumMod val="65000"/>
                        <a:lumOff val="35000"/>
                      </a:schemeClr>
                    </a:solidFill>
                    <a:effectLst/>
                    <a:latin typeface="Montserrat" pitchFamily="50" charset="0"/>
                  </a:rPr>
                  <a:t>Cidades com sistema de bicicleta</a:t>
                </a:r>
                <a:r>
                  <a:rPr lang="pt-BR" sz="1000" b="0" baseline="0" dirty="0">
                    <a:solidFill>
                      <a:schemeClr val="tx1">
                        <a:lumMod val="65000"/>
                        <a:lumOff val="35000"/>
                      </a:schemeClr>
                    </a:solidFill>
                    <a:effectLst/>
                    <a:latin typeface="Montserrat" pitchFamily="50" charset="0"/>
                  </a:rPr>
                  <a:t>s compartilhadas</a:t>
                </a:r>
                <a:endParaRPr lang="pt-BR" sz="1000" b="0" dirty="0">
                  <a:solidFill>
                    <a:schemeClr val="tx1">
                      <a:lumMod val="65000"/>
                      <a:lumOff val="35000"/>
                    </a:schemeClr>
                  </a:solidFill>
                  <a:effectLst/>
                  <a:latin typeface="Montserrat" pitchFamily="50" charset="0"/>
                </a:endParaRPr>
              </a:p>
            </c:rich>
          </c:tx>
          <c:overlay val="0"/>
        </c:title>
        <c:numFmt formatCode="General" sourceLinked="1"/>
        <c:majorTickMark val="out"/>
        <c:minorTickMark val="none"/>
        <c:tickLblPos val="nextTo"/>
        <c:txPr>
          <a:bodyPr/>
          <a:lstStyle/>
          <a:p>
            <a:pPr>
              <a:defRPr sz="800">
                <a:solidFill>
                  <a:schemeClr val="tx1">
                    <a:lumMod val="65000"/>
                    <a:lumOff val="35000"/>
                  </a:schemeClr>
                </a:solidFill>
                <a:latin typeface="Helvetica Neue" panose="02000503000000020004" pitchFamily="2" charset="0"/>
              </a:defRPr>
            </a:pPr>
            <a:endParaRPr lang="pt-BR"/>
          </a:p>
        </c:txPr>
        <c:crossAx val="166914304"/>
        <c:crosses val="autoZero"/>
        <c:crossBetween val="between"/>
      </c:valAx>
    </c:plotArea>
    <c:plotVisOnly val="1"/>
    <c:dispBlanksAs val="gap"/>
    <c:showDLblsOverMax val="0"/>
  </c:chart>
  <c:txPr>
    <a:bodyPr/>
    <a:lstStyle/>
    <a:p>
      <a:pPr>
        <a:defRPr sz="1800">
          <a:latin typeface="Century Gothic" pitchFamily="34" charset="0"/>
        </a:defRPr>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046594025891512E-2"/>
          <c:y val="7.2164031670766904E-2"/>
          <c:w val="0.75744547669390028"/>
          <c:h val="0.69160949400287108"/>
        </c:manualLayout>
      </c:layout>
      <c:barChart>
        <c:barDir val="col"/>
        <c:grouping val="percentStacked"/>
        <c:varyColors val="0"/>
        <c:ser>
          <c:idx val="0"/>
          <c:order val="0"/>
          <c:tx>
            <c:strRef>
              <c:f>Plan7!$Y$33</c:f>
              <c:strCache>
                <c:ptCount val="1"/>
                <c:pt idx="0">
                  <c:v>BR</c:v>
                </c:pt>
              </c:strCache>
            </c:strRef>
          </c:tx>
          <c:spPr>
            <a:solidFill>
              <a:schemeClr val="accent1">
                <a:lumMod val="75000"/>
              </a:schemeClr>
            </a:solidFill>
          </c:spPr>
          <c:invertIfNegative val="0"/>
          <c:cat>
            <c:multiLvlStrRef>
              <c:f>Plan7!$Z$31:$AH$32</c:f>
              <c:multiLvlStrCache>
                <c:ptCount val="9"/>
                <c:lvl>
                  <c:pt idx="0">
                    <c:v>ciclista</c:v>
                  </c:pt>
                  <c:pt idx="1">
                    <c:v>pedestre</c:v>
                  </c:pt>
                  <c:pt idx="2">
                    <c:v>total</c:v>
                  </c:pt>
                  <c:pt idx="3">
                    <c:v>ciclista</c:v>
                  </c:pt>
                  <c:pt idx="4">
                    <c:v>pedestre</c:v>
                  </c:pt>
                  <c:pt idx="5">
                    <c:v>total</c:v>
                  </c:pt>
                  <c:pt idx="6">
                    <c:v>ciclista</c:v>
                  </c:pt>
                  <c:pt idx="7">
                    <c:v>pedestre</c:v>
                  </c:pt>
                  <c:pt idx="8">
                    <c:v>total</c:v>
                  </c:pt>
                </c:lvl>
                <c:lvl>
                  <c:pt idx="0">
                    <c:v>2015</c:v>
                  </c:pt>
                  <c:pt idx="3">
                    <c:v>2016</c:v>
                  </c:pt>
                  <c:pt idx="6">
                    <c:v>2017</c:v>
                  </c:pt>
                </c:lvl>
              </c:multiLvlStrCache>
            </c:multiLvlStrRef>
          </c:cat>
          <c:val>
            <c:numRef>
              <c:f>Plan7!$Z$33:$AH$33</c:f>
              <c:numCache>
                <c:formatCode>General</c:formatCode>
                <c:ptCount val="9"/>
                <c:pt idx="0">
                  <c:v>3</c:v>
                </c:pt>
                <c:pt idx="1">
                  <c:v>19</c:v>
                </c:pt>
                <c:pt idx="2">
                  <c:v>73</c:v>
                </c:pt>
                <c:pt idx="3">
                  <c:v>2</c:v>
                </c:pt>
                <c:pt idx="4">
                  <c:v>24</c:v>
                </c:pt>
                <c:pt idx="5">
                  <c:v>86</c:v>
                </c:pt>
                <c:pt idx="6">
                  <c:v>1</c:v>
                </c:pt>
                <c:pt idx="7">
                  <c:v>16</c:v>
                </c:pt>
                <c:pt idx="8">
                  <c:v>45</c:v>
                </c:pt>
              </c:numCache>
            </c:numRef>
          </c:val>
          <c:extLst>
            <c:ext xmlns:c16="http://schemas.microsoft.com/office/drawing/2014/chart" uri="{C3380CC4-5D6E-409C-BE32-E72D297353CC}">
              <c16:uniqueId val="{00000000-BAC5-416B-9448-F18578CEEA44}"/>
            </c:ext>
          </c:extLst>
        </c:ser>
        <c:ser>
          <c:idx val="1"/>
          <c:order val="1"/>
          <c:tx>
            <c:strRef>
              <c:f>Plan7!$Y$34</c:f>
              <c:strCache>
                <c:ptCount val="1"/>
                <c:pt idx="0">
                  <c:v>DF</c:v>
                </c:pt>
              </c:strCache>
            </c:strRef>
          </c:tx>
          <c:spPr>
            <a:solidFill>
              <a:srgbClr val="0070C0"/>
            </a:solidFill>
          </c:spPr>
          <c:invertIfNegative val="0"/>
          <c:cat>
            <c:multiLvlStrRef>
              <c:f>Plan7!$Z$31:$AH$32</c:f>
              <c:multiLvlStrCache>
                <c:ptCount val="9"/>
                <c:lvl>
                  <c:pt idx="0">
                    <c:v>ciclista</c:v>
                  </c:pt>
                  <c:pt idx="1">
                    <c:v>pedestre</c:v>
                  </c:pt>
                  <c:pt idx="2">
                    <c:v>total</c:v>
                  </c:pt>
                  <c:pt idx="3">
                    <c:v>ciclista</c:v>
                  </c:pt>
                  <c:pt idx="4">
                    <c:v>pedestre</c:v>
                  </c:pt>
                  <c:pt idx="5">
                    <c:v>total</c:v>
                  </c:pt>
                  <c:pt idx="6">
                    <c:v>ciclista</c:v>
                  </c:pt>
                  <c:pt idx="7">
                    <c:v>pedestre</c:v>
                  </c:pt>
                  <c:pt idx="8">
                    <c:v>total</c:v>
                  </c:pt>
                </c:lvl>
                <c:lvl>
                  <c:pt idx="0">
                    <c:v>2015</c:v>
                  </c:pt>
                  <c:pt idx="3">
                    <c:v>2016</c:v>
                  </c:pt>
                  <c:pt idx="6">
                    <c:v>2017</c:v>
                  </c:pt>
                </c:lvl>
              </c:multiLvlStrCache>
            </c:multiLvlStrRef>
          </c:cat>
          <c:val>
            <c:numRef>
              <c:f>Plan7!$Z$34:$AH$34</c:f>
              <c:numCache>
                <c:formatCode>General</c:formatCode>
                <c:ptCount val="9"/>
                <c:pt idx="0">
                  <c:v>12</c:v>
                </c:pt>
                <c:pt idx="1">
                  <c:v>38</c:v>
                </c:pt>
                <c:pt idx="2">
                  <c:v>146</c:v>
                </c:pt>
                <c:pt idx="3">
                  <c:v>9</c:v>
                </c:pt>
                <c:pt idx="4">
                  <c:v>42</c:v>
                </c:pt>
                <c:pt idx="5">
                  <c:v>162</c:v>
                </c:pt>
                <c:pt idx="6">
                  <c:v>3</c:v>
                </c:pt>
                <c:pt idx="7">
                  <c:v>18</c:v>
                </c:pt>
                <c:pt idx="8">
                  <c:v>73</c:v>
                </c:pt>
              </c:numCache>
            </c:numRef>
          </c:val>
          <c:extLst>
            <c:ext xmlns:c16="http://schemas.microsoft.com/office/drawing/2014/chart" uri="{C3380CC4-5D6E-409C-BE32-E72D297353CC}">
              <c16:uniqueId val="{00000001-BAC5-416B-9448-F18578CEEA44}"/>
            </c:ext>
          </c:extLst>
        </c:ser>
        <c:ser>
          <c:idx val="2"/>
          <c:order val="2"/>
          <c:tx>
            <c:strRef>
              <c:f>Plan7!$Y$35</c:f>
              <c:strCache>
                <c:ptCount val="1"/>
                <c:pt idx="0">
                  <c:v>URBANA</c:v>
                </c:pt>
              </c:strCache>
            </c:strRef>
          </c:tx>
          <c:spPr>
            <a:solidFill>
              <a:schemeClr val="tx2">
                <a:lumMod val="40000"/>
                <a:lumOff val="60000"/>
              </a:schemeClr>
            </a:solidFill>
          </c:spPr>
          <c:invertIfNegative val="0"/>
          <c:cat>
            <c:multiLvlStrRef>
              <c:f>Plan7!$Z$31:$AH$32</c:f>
              <c:multiLvlStrCache>
                <c:ptCount val="9"/>
                <c:lvl>
                  <c:pt idx="0">
                    <c:v>ciclista</c:v>
                  </c:pt>
                  <c:pt idx="1">
                    <c:v>pedestre</c:v>
                  </c:pt>
                  <c:pt idx="2">
                    <c:v>total</c:v>
                  </c:pt>
                  <c:pt idx="3">
                    <c:v>ciclista</c:v>
                  </c:pt>
                  <c:pt idx="4">
                    <c:v>pedestre</c:v>
                  </c:pt>
                  <c:pt idx="5">
                    <c:v>total</c:v>
                  </c:pt>
                  <c:pt idx="6">
                    <c:v>ciclista</c:v>
                  </c:pt>
                  <c:pt idx="7">
                    <c:v>pedestre</c:v>
                  </c:pt>
                  <c:pt idx="8">
                    <c:v>total</c:v>
                  </c:pt>
                </c:lvl>
                <c:lvl>
                  <c:pt idx="0">
                    <c:v>2015</c:v>
                  </c:pt>
                  <c:pt idx="3">
                    <c:v>2016</c:v>
                  </c:pt>
                  <c:pt idx="6">
                    <c:v>2017</c:v>
                  </c:pt>
                </c:lvl>
              </c:multiLvlStrCache>
            </c:multiLvlStrRef>
          </c:cat>
          <c:val>
            <c:numRef>
              <c:f>Plan7!$Z$35:$AH$35</c:f>
              <c:numCache>
                <c:formatCode>General</c:formatCode>
                <c:ptCount val="9"/>
                <c:pt idx="0">
                  <c:v>17</c:v>
                </c:pt>
                <c:pt idx="1">
                  <c:v>17</c:v>
                </c:pt>
                <c:pt idx="2">
                  <c:v>135</c:v>
                </c:pt>
                <c:pt idx="3">
                  <c:v>8</c:v>
                </c:pt>
                <c:pt idx="4">
                  <c:v>8</c:v>
                </c:pt>
                <c:pt idx="5">
                  <c:v>145</c:v>
                </c:pt>
                <c:pt idx="6">
                  <c:v>10</c:v>
                </c:pt>
                <c:pt idx="7">
                  <c:v>10</c:v>
                </c:pt>
                <c:pt idx="8">
                  <c:v>74</c:v>
                </c:pt>
              </c:numCache>
            </c:numRef>
          </c:val>
          <c:extLst>
            <c:ext xmlns:c16="http://schemas.microsoft.com/office/drawing/2014/chart" uri="{C3380CC4-5D6E-409C-BE32-E72D297353CC}">
              <c16:uniqueId val="{00000002-BAC5-416B-9448-F18578CEEA44}"/>
            </c:ext>
          </c:extLst>
        </c:ser>
        <c:dLbls>
          <c:showLegendKey val="0"/>
          <c:showVal val="0"/>
          <c:showCatName val="0"/>
          <c:showSerName val="0"/>
          <c:showPercent val="0"/>
          <c:showBubbleSize val="0"/>
        </c:dLbls>
        <c:gapWidth val="150"/>
        <c:overlap val="100"/>
        <c:axId val="233267968"/>
        <c:axId val="233269888"/>
      </c:barChart>
      <c:catAx>
        <c:axId val="233267968"/>
        <c:scaling>
          <c:orientation val="minMax"/>
        </c:scaling>
        <c:delete val="0"/>
        <c:axPos val="b"/>
        <c:numFmt formatCode="General" sourceLinked="0"/>
        <c:majorTickMark val="out"/>
        <c:minorTickMark val="none"/>
        <c:tickLblPos val="nextTo"/>
        <c:txPr>
          <a:bodyPr/>
          <a:lstStyle/>
          <a:p>
            <a:pPr>
              <a:defRPr sz="900">
                <a:latin typeface="Helvetica Neue" panose="02000503000000020004" pitchFamily="2" charset="0"/>
              </a:defRPr>
            </a:pPr>
            <a:endParaRPr lang="pt-BR"/>
          </a:p>
        </c:txPr>
        <c:crossAx val="233269888"/>
        <c:crosses val="autoZero"/>
        <c:auto val="1"/>
        <c:lblAlgn val="ctr"/>
        <c:lblOffset val="100"/>
        <c:noMultiLvlLbl val="0"/>
      </c:catAx>
      <c:valAx>
        <c:axId val="233269888"/>
        <c:scaling>
          <c:orientation val="minMax"/>
        </c:scaling>
        <c:delete val="0"/>
        <c:axPos val="l"/>
        <c:majorGridlines/>
        <c:numFmt formatCode="0%" sourceLinked="1"/>
        <c:majorTickMark val="out"/>
        <c:minorTickMark val="none"/>
        <c:tickLblPos val="nextTo"/>
        <c:txPr>
          <a:bodyPr/>
          <a:lstStyle/>
          <a:p>
            <a:pPr>
              <a:defRPr sz="800">
                <a:latin typeface="Helvetica Neue" panose="02000503000000020004" pitchFamily="2" charset="0"/>
              </a:defRPr>
            </a:pPr>
            <a:endParaRPr lang="pt-BR"/>
          </a:p>
        </c:txPr>
        <c:crossAx val="233267968"/>
        <c:crosses val="autoZero"/>
        <c:crossBetween val="between"/>
      </c:valAx>
    </c:plotArea>
    <c:legend>
      <c:legendPos val="r"/>
      <c:overlay val="0"/>
      <c:txPr>
        <a:bodyPr/>
        <a:lstStyle/>
        <a:p>
          <a:pPr>
            <a:defRPr>
              <a:latin typeface="Helvetica Neue" panose="02000503000000020004" pitchFamily="2" charset="0"/>
            </a:defRPr>
          </a:pPr>
          <a:endParaRPr lang="pt-BR"/>
        </a:p>
      </c:txPr>
    </c:legend>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latin typeface="Helvetica Neue" panose="02000503000000020004" pitchFamily="2" charset="0"/>
              </a:defRPr>
            </a:pPr>
            <a:r>
              <a:rPr lang="pt-BR" sz="1000" b="1" i="0" u="none" strike="noStrike" baseline="0" dirty="0">
                <a:effectLst/>
                <a:latin typeface="Montserrat" pitchFamily="50" charset="0"/>
              </a:rPr>
              <a:t>Faixa Etária e Gênero do Usuário</a:t>
            </a:r>
            <a:endParaRPr lang="pt-BR" sz="1000" dirty="0">
              <a:latin typeface="Montserrat" pitchFamily="50" charset="0"/>
            </a:endParaRPr>
          </a:p>
        </c:rich>
      </c:tx>
      <c:layout>
        <c:manualLayout>
          <c:xMode val="edge"/>
          <c:yMode val="edge"/>
          <c:x val="0.2873325474173225"/>
          <c:y val="3.7017928919746895E-2"/>
        </c:manualLayout>
      </c:layout>
      <c:overlay val="0"/>
    </c:title>
    <c:autoTitleDeleted val="0"/>
    <c:plotArea>
      <c:layout/>
      <c:doughnutChart>
        <c:varyColors val="1"/>
        <c:ser>
          <c:idx val="0"/>
          <c:order val="0"/>
          <c:tx>
            <c:strRef>
              <c:f>Plan1!$B$1</c:f>
              <c:strCache>
                <c:ptCount val="1"/>
                <c:pt idx="0">
                  <c:v>Colunas1</c:v>
                </c:pt>
              </c:strCache>
            </c:strRef>
          </c:tx>
          <c:dPt>
            <c:idx val="0"/>
            <c:bubble3D val="0"/>
            <c:spPr>
              <a:solidFill>
                <a:srgbClr val="0070C0"/>
              </a:solidFill>
              <a:ln w="9525"/>
            </c:spPr>
            <c:extLst>
              <c:ext xmlns:c16="http://schemas.microsoft.com/office/drawing/2014/chart" uri="{C3380CC4-5D6E-409C-BE32-E72D297353CC}">
                <c16:uniqueId val="{00000000-434A-49AE-B5E3-681A7BC4AE3F}"/>
              </c:ext>
            </c:extLst>
          </c:dPt>
          <c:dPt>
            <c:idx val="1"/>
            <c:bubble3D val="0"/>
            <c:spPr>
              <a:solidFill>
                <a:schemeClr val="tx2">
                  <a:lumMod val="40000"/>
                  <a:lumOff val="60000"/>
                </a:schemeClr>
              </a:solidFill>
            </c:spPr>
            <c:extLst>
              <c:ext xmlns:c16="http://schemas.microsoft.com/office/drawing/2014/chart" uri="{C3380CC4-5D6E-409C-BE32-E72D297353CC}">
                <c16:uniqueId val="{00000001-434A-49AE-B5E3-681A7BC4AE3F}"/>
              </c:ext>
            </c:extLst>
          </c:dPt>
          <c:dPt>
            <c:idx val="2"/>
            <c:bubble3D val="0"/>
            <c:spPr>
              <a:solidFill>
                <a:schemeClr val="bg1">
                  <a:lumMod val="50000"/>
                </a:schemeClr>
              </a:solidFill>
            </c:spPr>
            <c:extLst>
              <c:ext xmlns:c16="http://schemas.microsoft.com/office/drawing/2014/chart" uri="{C3380CC4-5D6E-409C-BE32-E72D297353CC}">
                <c16:uniqueId val="{00000002-434A-49AE-B5E3-681A7BC4AE3F}"/>
              </c:ext>
            </c:extLst>
          </c:dPt>
          <c:dPt>
            <c:idx val="3"/>
            <c:bubble3D val="0"/>
            <c:spPr>
              <a:solidFill>
                <a:schemeClr val="bg1">
                  <a:lumMod val="65000"/>
                </a:schemeClr>
              </a:solidFill>
            </c:spPr>
            <c:extLst>
              <c:ext xmlns:c16="http://schemas.microsoft.com/office/drawing/2014/chart" uri="{C3380CC4-5D6E-409C-BE32-E72D297353CC}">
                <c16:uniqueId val="{00000003-434A-49AE-B5E3-681A7BC4AE3F}"/>
              </c:ext>
            </c:extLst>
          </c:dPt>
          <c:dPt>
            <c:idx val="4"/>
            <c:bubble3D val="0"/>
            <c:spPr>
              <a:solidFill>
                <a:schemeClr val="bg1">
                  <a:lumMod val="75000"/>
                </a:schemeClr>
              </a:solidFill>
            </c:spPr>
            <c:extLst>
              <c:ext xmlns:c16="http://schemas.microsoft.com/office/drawing/2014/chart" uri="{C3380CC4-5D6E-409C-BE32-E72D297353CC}">
                <c16:uniqueId val="{00000004-434A-49AE-B5E3-681A7BC4AE3F}"/>
              </c:ext>
            </c:extLst>
          </c:dPt>
          <c:dLbls>
            <c:spPr>
              <a:noFill/>
              <a:ln>
                <a:noFill/>
              </a:ln>
              <a:effectLst/>
            </c:spPr>
            <c:txPr>
              <a:bodyPr/>
              <a:lstStyle/>
              <a:p>
                <a:pPr>
                  <a:defRPr sz="1000" b="1">
                    <a:latin typeface="Helvetica Neue" panose="02000503000000020004" pitchFamily="2" charset="0"/>
                  </a:defRPr>
                </a:pPr>
                <a:endParaRPr lang="pt-BR"/>
              </a:p>
            </c:txPr>
            <c:showLegendKey val="0"/>
            <c:showVal val="0"/>
            <c:showCatName val="0"/>
            <c:showSerName val="0"/>
            <c:showPercent val="1"/>
            <c:showBubbleSize val="0"/>
            <c:showLeaderLines val="0"/>
            <c:extLst>
              <c:ext xmlns:c15="http://schemas.microsoft.com/office/drawing/2012/chart" uri="{CE6537A1-D6FC-4f65-9D91-7224C49458BB}"/>
            </c:extLst>
          </c:dLbls>
          <c:cat>
            <c:strRef>
              <c:f>Plan1!$A$2:$A$6</c:f>
              <c:strCache>
                <c:ptCount val="5"/>
                <c:pt idx="0">
                  <c:v>16-24 </c:v>
                </c:pt>
                <c:pt idx="1">
                  <c:v>25-34 </c:v>
                </c:pt>
                <c:pt idx="2">
                  <c:v>35-44 </c:v>
                </c:pt>
                <c:pt idx="3">
                  <c:v>45-54 </c:v>
                </c:pt>
                <c:pt idx="4">
                  <c:v>55+ </c:v>
                </c:pt>
              </c:strCache>
            </c:strRef>
          </c:cat>
          <c:val>
            <c:numRef>
              <c:f>Plan1!$B$2:$B$6</c:f>
              <c:numCache>
                <c:formatCode>General</c:formatCode>
                <c:ptCount val="5"/>
                <c:pt idx="0">
                  <c:v>43.2</c:v>
                </c:pt>
                <c:pt idx="1">
                  <c:v>31.5</c:v>
                </c:pt>
                <c:pt idx="2">
                  <c:v>17</c:v>
                </c:pt>
                <c:pt idx="3">
                  <c:v>6.2</c:v>
                </c:pt>
                <c:pt idx="4">
                  <c:v>2.1</c:v>
                </c:pt>
              </c:numCache>
            </c:numRef>
          </c:val>
          <c:extLst>
            <c:ext xmlns:c16="http://schemas.microsoft.com/office/drawing/2014/chart" uri="{C3380CC4-5D6E-409C-BE32-E72D297353CC}">
              <c16:uniqueId val="{00000005-434A-49AE-B5E3-681A7BC4AE3F}"/>
            </c:ext>
          </c:extLst>
        </c:ser>
        <c:dLbls>
          <c:showLegendKey val="0"/>
          <c:showVal val="0"/>
          <c:showCatName val="0"/>
          <c:showSerName val="0"/>
          <c:showPercent val="1"/>
          <c:showBubbleSize val="0"/>
          <c:showLeaderLines val="0"/>
        </c:dLbls>
        <c:firstSliceAng val="0"/>
        <c:holeSize val="71"/>
      </c:doughnutChart>
    </c:plotArea>
    <c:legend>
      <c:legendPos val="r"/>
      <c:layout>
        <c:manualLayout>
          <c:xMode val="edge"/>
          <c:yMode val="edge"/>
          <c:x val="0.10785190222272144"/>
          <c:y val="0.6446070203429437"/>
          <c:w val="0.11576975074816875"/>
          <c:h val="0.24611201321425569"/>
        </c:manualLayout>
      </c:layout>
      <c:overlay val="0"/>
      <c:txPr>
        <a:bodyPr/>
        <a:lstStyle/>
        <a:p>
          <a:pPr>
            <a:defRPr sz="800">
              <a:solidFill>
                <a:schemeClr val="tx1">
                  <a:lumMod val="65000"/>
                  <a:lumOff val="35000"/>
                </a:schemeClr>
              </a:solidFill>
              <a:latin typeface="Helvetica Neue" panose="02000503000000020004" pitchFamily="2" charset="0"/>
            </a:defRPr>
          </a:pPr>
          <a:endParaRPr lang="pt-BR"/>
        </a:p>
      </c:txPr>
    </c:legend>
    <c:plotVisOnly val="1"/>
    <c:dispBlanksAs val="zero"/>
    <c:showDLblsOverMax val="0"/>
  </c:chart>
  <c:spPr>
    <a:noFill/>
  </c:spPr>
  <c:txPr>
    <a:bodyPr/>
    <a:lstStyle/>
    <a:p>
      <a:pPr>
        <a:defRPr sz="1100">
          <a:latin typeface="Century Gothic" pitchFamily="34" charset="0"/>
        </a:defRPr>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000" b="1"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dirty="0" err="1">
                <a:solidFill>
                  <a:schemeClr val="tx1">
                    <a:lumMod val="65000"/>
                    <a:lumOff val="35000"/>
                  </a:schemeClr>
                </a:solidFill>
                <a:latin typeface="Montserrat" pitchFamily="50" charset="0"/>
              </a:rPr>
              <a:t>Vias</a:t>
            </a:r>
            <a:endParaRPr lang="en-US" sz="1000" dirty="0">
              <a:solidFill>
                <a:schemeClr val="tx1">
                  <a:lumMod val="65000"/>
                  <a:lumOff val="35000"/>
                </a:schemeClr>
              </a:solidFill>
              <a:latin typeface="Montserrat" pitchFamily="50" charset="0"/>
            </a:endParaRPr>
          </a:p>
        </c:rich>
      </c:tx>
      <c:layout>
        <c:manualLayout>
          <c:xMode val="edge"/>
          <c:yMode val="edge"/>
          <c:x val="0.40877279202279232"/>
          <c:y val="2.197845804988662E-3"/>
        </c:manualLayout>
      </c:layout>
      <c:overlay val="0"/>
      <c:spPr>
        <a:noFill/>
        <a:ln>
          <a:noFill/>
        </a:ln>
        <a:effectLst/>
      </c:spPr>
    </c:title>
    <c:autoTitleDeleted val="0"/>
    <c:plotArea>
      <c:layout>
        <c:manualLayout>
          <c:layoutTarget val="inner"/>
          <c:xMode val="edge"/>
          <c:yMode val="edge"/>
          <c:x val="0.16053418803418804"/>
          <c:y val="0.16654591836734794"/>
          <c:w val="0.71062401576797063"/>
          <c:h val="0.52801634163001965"/>
        </c:manualLayout>
      </c:layout>
      <c:pieChart>
        <c:varyColors val="1"/>
        <c:ser>
          <c:idx val="0"/>
          <c:order val="0"/>
          <c:tx>
            <c:strRef>
              <c:f>Plan1!$B$1</c:f>
              <c:strCache>
                <c:ptCount val="1"/>
                <c:pt idx="0">
                  <c:v>Sexo</c:v>
                </c:pt>
              </c:strCache>
            </c:strRef>
          </c:tx>
          <c:spPr>
            <a:solidFill>
              <a:schemeClr val="tx2"/>
            </a:solidFill>
          </c:spPr>
          <c:dPt>
            <c:idx val="0"/>
            <c:bubble3D val="0"/>
            <c:spPr>
              <a:solidFill>
                <a:srgbClr val="0070C0"/>
              </a:solidFill>
              <a:ln w="19050">
                <a:solidFill>
                  <a:schemeClr val="lt1"/>
                </a:solidFill>
              </a:ln>
              <a:effectLst/>
            </c:spPr>
            <c:extLst>
              <c:ext xmlns:c16="http://schemas.microsoft.com/office/drawing/2014/chart" uri="{C3380CC4-5D6E-409C-BE32-E72D297353CC}">
                <c16:uniqueId val="{00000000-DE9D-46D6-897F-84E210BB7414}"/>
              </c:ext>
            </c:extLst>
          </c:dPt>
          <c:dPt>
            <c:idx val="1"/>
            <c:bubble3D val="0"/>
            <c:spPr>
              <a:solidFill>
                <a:srgbClr val="7F7F7F"/>
              </a:solidFill>
              <a:ln w="19050">
                <a:solidFill>
                  <a:schemeClr val="lt1"/>
                </a:solidFill>
              </a:ln>
              <a:effectLst/>
            </c:spPr>
            <c:extLst>
              <c:ext xmlns:c16="http://schemas.microsoft.com/office/drawing/2014/chart" uri="{C3380CC4-5D6E-409C-BE32-E72D297353CC}">
                <c16:uniqueId val="{00000001-DE9D-46D6-897F-84E210BB7414}"/>
              </c:ext>
            </c:extLst>
          </c:dPt>
          <c:dPt>
            <c:idx val="2"/>
            <c:bubble3D val="0"/>
            <c:spPr>
              <a:solidFill>
                <a:srgbClr val="595959"/>
              </a:solidFill>
            </c:spPr>
            <c:extLst>
              <c:ext xmlns:c16="http://schemas.microsoft.com/office/drawing/2014/chart" uri="{C3380CC4-5D6E-409C-BE32-E72D297353CC}">
                <c16:uniqueId val="{00000002-DE9D-46D6-897F-84E210BB7414}"/>
              </c:ext>
            </c:extLst>
          </c:dPt>
          <c:dLbls>
            <c:spPr>
              <a:noFill/>
              <a:ln>
                <a:noFill/>
              </a:ln>
              <a:effectLst/>
            </c:spPr>
            <c:txPr>
              <a:bodyPr/>
              <a:lstStyle/>
              <a:p>
                <a:pPr>
                  <a:defRPr sz="800">
                    <a:solidFill>
                      <a:schemeClr val="bg1"/>
                    </a:solidFill>
                    <a:latin typeface="Helvetica Neue" panose="02000503000000020004" pitchFamily="2" charset="0"/>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Plan1!$A$2:$A$4</c:f>
              <c:strCache>
                <c:ptCount val="3"/>
                <c:pt idx="0">
                  <c:v>Vias urbanas</c:v>
                </c:pt>
                <c:pt idx="1">
                  <c:v>BR</c:v>
                </c:pt>
                <c:pt idx="2">
                  <c:v>DF</c:v>
                </c:pt>
              </c:strCache>
            </c:strRef>
          </c:cat>
          <c:val>
            <c:numRef>
              <c:f>Plan1!$B$2:$B$4</c:f>
              <c:numCache>
                <c:formatCode>0%</c:formatCode>
                <c:ptCount val="3"/>
                <c:pt idx="0">
                  <c:v>0.37000000000000038</c:v>
                </c:pt>
                <c:pt idx="1">
                  <c:v>0.22</c:v>
                </c:pt>
                <c:pt idx="2">
                  <c:v>0.41000000000000031</c:v>
                </c:pt>
              </c:numCache>
            </c:numRef>
          </c:val>
          <c:extLst>
            <c:ext xmlns:c16="http://schemas.microsoft.com/office/drawing/2014/chart" uri="{C3380CC4-5D6E-409C-BE32-E72D297353CC}">
              <c16:uniqueId val="{00000003-DE9D-46D6-897F-84E210BB7414}"/>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4.5504273504273496E-2"/>
          <c:y val="0.74301417233560085"/>
          <c:w val="0.7642621663442245"/>
          <c:h val="0.23764948083561463"/>
        </c:manualLayout>
      </c:layout>
      <c:overlay val="0"/>
      <c:spPr>
        <a:noFill/>
        <a:ln>
          <a:noFill/>
        </a:ln>
        <a:effectLst/>
      </c:spPr>
      <c:txPr>
        <a:bodyPr rot="0" spcFirstLastPara="1" vertOverflow="ellipsis" vert="horz" wrap="square" anchor="ctr" anchorCtr="1"/>
        <a:lstStyle/>
        <a:p>
          <a:pPr>
            <a:defRPr lang="pt-B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zero"/>
    <c:showDLblsOverMax val="0"/>
  </c:chart>
  <c:spPr>
    <a:noFill/>
    <a:ln>
      <a:noFill/>
    </a:ln>
    <a:effectLst/>
  </c:spPr>
  <c:txPr>
    <a:bodyPr/>
    <a:lstStyle/>
    <a:p>
      <a:pPr>
        <a:defRPr/>
      </a:pPr>
      <a:endParaRPr lang="pt-B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b="1" dirty="0">
                <a:solidFill>
                  <a:schemeClr val="tx1">
                    <a:lumMod val="75000"/>
                  </a:schemeClr>
                </a:solidFill>
                <a:latin typeface="Century Gothic" pitchFamily="34" charset="0"/>
              </a:rPr>
              <a:t>Hora</a:t>
            </a:r>
          </a:p>
        </c:rich>
      </c:tx>
      <c:layout>
        <c:manualLayout>
          <c:xMode val="edge"/>
          <c:yMode val="edge"/>
          <c:x val="0.33275375375375382"/>
          <c:y val="4.4027777777777772E-3"/>
        </c:manualLayout>
      </c:layout>
      <c:overlay val="0"/>
      <c:spPr>
        <a:noFill/>
        <a:ln>
          <a:noFill/>
        </a:ln>
        <a:effectLst/>
      </c:spPr>
    </c:title>
    <c:autoTitleDeleted val="0"/>
    <c:plotArea>
      <c:layout>
        <c:manualLayout>
          <c:layoutTarget val="inner"/>
          <c:xMode val="edge"/>
          <c:yMode val="edge"/>
          <c:x val="7.3264157820401909E-2"/>
          <c:y val="0.26110102401793323"/>
          <c:w val="0.84897034033441265"/>
          <c:h val="0.46010327165520232"/>
        </c:manualLayout>
      </c:layout>
      <c:barChart>
        <c:barDir val="col"/>
        <c:grouping val="clustered"/>
        <c:varyColors val="0"/>
        <c:ser>
          <c:idx val="0"/>
          <c:order val="0"/>
          <c:tx>
            <c:strRef>
              <c:f>Plan1!$B$1</c:f>
              <c:strCache>
                <c:ptCount val="1"/>
                <c:pt idx="0">
                  <c:v>Sexo</c:v>
                </c:pt>
              </c:strCache>
            </c:strRef>
          </c:tx>
          <c:spPr>
            <a:solidFill>
              <a:schemeClr val="tx2"/>
            </a:solidFill>
            <a:ln w="19050">
              <a:noFill/>
            </a:ln>
            <a:effectLst/>
          </c:spPr>
          <c:invertIfNegative val="0"/>
          <c:dPt>
            <c:idx val="0"/>
            <c:invertIfNegative val="0"/>
            <c:bubble3D val="0"/>
            <c:spPr>
              <a:solidFill>
                <a:srgbClr val="0070C0"/>
              </a:solidFill>
              <a:ln w="19050">
                <a:noFill/>
              </a:ln>
              <a:effectLst/>
            </c:spPr>
            <c:extLst>
              <c:ext xmlns:c16="http://schemas.microsoft.com/office/drawing/2014/chart" uri="{C3380CC4-5D6E-409C-BE32-E72D297353CC}">
                <c16:uniqueId val="{00000000-EEE0-4B9A-A534-199E3578786F}"/>
              </c:ext>
            </c:extLst>
          </c:dPt>
          <c:dPt>
            <c:idx val="1"/>
            <c:invertIfNegative val="0"/>
            <c:bubble3D val="0"/>
            <c:spPr>
              <a:solidFill>
                <a:srgbClr val="D9D9D9"/>
              </a:solidFill>
              <a:ln w="19050">
                <a:noFill/>
              </a:ln>
              <a:effectLst/>
            </c:spPr>
            <c:extLst>
              <c:ext xmlns:c16="http://schemas.microsoft.com/office/drawing/2014/chart" uri="{C3380CC4-5D6E-409C-BE32-E72D297353CC}">
                <c16:uniqueId val="{00000001-EEE0-4B9A-A534-199E3578786F}"/>
              </c:ext>
            </c:extLst>
          </c:dPt>
          <c:dPt>
            <c:idx val="2"/>
            <c:invertIfNegative val="0"/>
            <c:bubble3D val="0"/>
            <c:spPr>
              <a:solidFill>
                <a:srgbClr val="595959"/>
              </a:solidFill>
              <a:ln w="19050">
                <a:noFill/>
              </a:ln>
              <a:effectLst/>
            </c:spPr>
            <c:extLst>
              <c:ext xmlns:c16="http://schemas.microsoft.com/office/drawing/2014/chart" uri="{C3380CC4-5D6E-409C-BE32-E72D297353CC}">
                <c16:uniqueId val="{00000002-EEE0-4B9A-A534-199E3578786F}"/>
              </c:ext>
            </c:extLst>
          </c:dPt>
          <c:dPt>
            <c:idx val="3"/>
            <c:invertIfNegative val="0"/>
            <c:bubble3D val="0"/>
            <c:spPr>
              <a:solidFill>
                <a:srgbClr val="BFBFBF"/>
              </a:solidFill>
              <a:ln w="19050">
                <a:noFill/>
              </a:ln>
              <a:effectLst/>
            </c:spPr>
            <c:extLst>
              <c:ext xmlns:c16="http://schemas.microsoft.com/office/drawing/2014/chart" uri="{C3380CC4-5D6E-409C-BE32-E72D297353CC}">
                <c16:uniqueId val="{00000003-EEE0-4B9A-A534-199E3578786F}"/>
              </c:ext>
            </c:extLst>
          </c:dPt>
          <c:dLbls>
            <c:spPr>
              <a:noFill/>
              <a:ln>
                <a:noFill/>
              </a:ln>
              <a:effectLst/>
            </c:spPr>
            <c:txPr>
              <a:bodyPr rot="0" spcFirstLastPara="1" vertOverflow="ellipsis" vert="horz" wrap="square" lIns="38100" tIns="19050" rIns="38100" bIns="19050" anchor="ctr" anchorCtr="0">
                <a:spAutoFit/>
              </a:bodyPr>
              <a:lstStyle/>
              <a:p>
                <a:pPr algn="ctr">
                  <a:defRPr lang="pt-BR" sz="800" b="1"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Plan1!$A$2:$A$5</c:f>
              <c:strCache>
                <c:ptCount val="4"/>
                <c:pt idx="0">
                  <c:v>Madrug</c:v>
                </c:pt>
                <c:pt idx="1">
                  <c:v>Manhã</c:v>
                </c:pt>
                <c:pt idx="2">
                  <c:v>Tarde</c:v>
                </c:pt>
                <c:pt idx="3">
                  <c:v>Noite</c:v>
                </c:pt>
              </c:strCache>
            </c:strRef>
          </c:cat>
          <c:val>
            <c:numRef>
              <c:f>Plan1!$B$2:$B$5</c:f>
              <c:numCache>
                <c:formatCode>0%</c:formatCode>
                <c:ptCount val="4"/>
                <c:pt idx="0">
                  <c:v>0.17435897435897435</c:v>
                </c:pt>
                <c:pt idx="1">
                  <c:v>0.22307692307692309</c:v>
                </c:pt>
                <c:pt idx="2">
                  <c:v>0.20256410256410501</c:v>
                </c:pt>
                <c:pt idx="3">
                  <c:v>0.4</c:v>
                </c:pt>
              </c:numCache>
            </c:numRef>
          </c:val>
          <c:extLst>
            <c:ext xmlns:c16="http://schemas.microsoft.com/office/drawing/2014/chart" uri="{C3380CC4-5D6E-409C-BE32-E72D297353CC}">
              <c16:uniqueId val="{00000004-EEE0-4B9A-A534-199E3578786F}"/>
            </c:ext>
          </c:extLst>
        </c:ser>
        <c:dLbls>
          <c:showLegendKey val="0"/>
          <c:showVal val="1"/>
          <c:showCatName val="0"/>
          <c:showSerName val="0"/>
          <c:showPercent val="0"/>
          <c:showBubbleSize val="0"/>
        </c:dLbls>
        <c:gapWidth val="100"/>
        <c:axId val="117080832"/>
        <c:axId val="117082368"/>
      </c:barChart>
      <c:catAx>
        <c:axId val="117080832"/>
        <c:scaling>
          <c:orientation val="minMax"/>
        </c:scaling>
        <c:delete val="1"/>
        <c:axPos val="b"/>
        <c:numFmt formatCode="General" sourceLinked="1"/>
        <c:majorTickMark val="out"/>
        <c:minorTickMark val="none"/>
        <c:tickLblPos val="none"/>
        <c:crossAx val="117082368"/>
        <c:crosses val="autoZero"/>
        <c:auto val="1"/>
        <c:lblAlgn val="ctr"/>
        <c:lblOffset val="100"/>
        <c:noMultiLvlLbl val="0"/>
      </c:catAx>
      <c:valAx>
        <c:axId val="117082368"/>
        <c:scaling>
          <c:orientation val="minMax"/>
        </c:scaling>
        <c:delete val="1"/>
        <c:axPos val="l"/>
        <c:numFmt formatCode="0%" sourceLinked="1"/>
        <c:majorTickMark val="out"/>
        <c:minorTickMark val="none"/>
        <c:tickLblPos val="none"/>
        <c:crossAx val="117080832"/>
        <c:crosses val="autoZero"/>
        <c:crossBetween val="between"/>
      </c:valAx>
      <c:spPr>
        <a:noFill/>
        <a:ln>
          <a:noFill/>
        </a:ln>
        <a:effectLst/>
      </c:spPr>
    </c:plotArea>
    <c:legend>
      <c:legendPos val="b"/>
      <c:layout>
        <c:manualLayout>
          <c:xMode val="edge"/>
          <c:yMode val="edge"/>
          <c:x val="8.4477507447906219E-2"/>
          <c:y val="0.74472620664930034"/>
          <c:w val="0.90597513375805261"/>
          <c:h val="0.2552737933507154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1" dirty="0" err="1">
                <a:solidFill>
                  <a:schemeClr val="tx1">
                    <a:lumMod val="65000"/>
                    <a:lumOff val="35000"/>
                  </a:schemeClr>
                </a:solidFill>
                <a:latin typeface="Montserrat" pitchFamily="50" charset="0"/>
              </a:rPr>
              <a:t>Idade</a:t>
            </a:r>
            <a:endParaRPr lang="en-US" sz="1000" b="1" dirty="0">
              <a:solidFill>
                <a:schemeClr val="tx1">
                  <a:lumMod val="65000"/>
                  <a:lumOff val="35000"/>
                </a:schemeClr>
              </a:solidFill>
              <a:latin typeface="Montserrat" pitchFamily="50" charset="0"/>
            </a:endParaRPr>
          </a:p>
        </c:rich>
      </c:tx>
      <c:layout>
        <c:manualLayout>
          <c:xMode val="edge"/>
          <c:yMode val="edge"/>
          <c:x val="0.39246998455883542"/>
          <c:y val="2.4045152359158019E-2"/>
        </c:manualLayout>
      </c:layout>
      <c:overlay val="0"/>
      <c:spPr>
        <a:noFill/>
        <a:ln>
          <a:noFill/>
        </a:ln>
        <a:effectLst/>
      </c:spPr>
    </c:title>
    <c:autoTitleDeleted val="0"/>
    <c:plotArea>
      <c:layout>
        <c:manualLayout>
          <c:layoutTarget val="inner"/>
          <c:xMode val="edge"/>
          <c:yMode val="edge"/>
          <c:x val="3.9200737097324891E-2"/>
          <c:y val="0.32264400643230284"/>
          <c:w val="0.9137583783858958"/>
          <c:h val="0.33899081032577977"/>
        </c:manualLayout>
      </c:layout>
      <c:barChart>
        <c:barDir val="col"/>
        <c:grouping val="clustered"/>
        <c:varyColors val="0"/>
        <c:ser>
          <c:idx val="0"/>
          <c:order val="0"/>
          <c:tx>
            <c:strRef>
              <c:f>Plan1!$B$1</c:f>
              <c:strCache>
                <c:ptCount val="1"/>
                <c:pt idx="0">
                  <c:v>Idade</c:v>
                </c:pt>
              </c:strCache>
            </c:strRef>
          </c:tx>
          <c:spPr>
            <a:solidFill>
              <a:srgbClr val="0070C0"/>
            </a:solidFill>
            <a:ln w="1905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Plan1!$A$2:$A$9</c:f>
              <c:strCache>
                <c:ptCount val="8"/>
                <c:pt idx="0">
                  <c:v>00 A 09</c:v>
                </c:pt>
                <c:pt idx="1">
                  <c:v>10 A 17</c:v>
                </c:pt>
                <c:pt idx="2">
                  <c:v>18 A 19</c:v>
                </c:pt>
                <c:pt idx="3">
                  <c:v>20 A 29</c:v>
                </c:pt>
                <c:pt idx="4">
                  <c:v>30 A 39</c:v>
                </c:pt>
                <c:pt idx="5">
                  <c:v>40 A 49</c:v>
                </c:pt>
                <c:pt idx="6">
                  <c:v>50 A 59</c:v>
                </c:pt>
                <c:pt idx="7">
                  <c:v>60 +</c:v>
                </c:pt>
              </c:strCache>
            </c:strRef>
          </c:cat>
          <c:val>
            <c:numRef>
              <c:f>Plan1!$B$2:$B$9</c:f>
              <c:numCache>
                <c:formatCode>0%</c:formatCode>
                <c:ptCount val="8"/>
                <c:pt idx="0">
                  <c:v>2.3560209424083791E-2</c:v>
                </c:pt>
                <c:pt idx="1">
                  <c:v>3.9267015706806296E-2</c:v>
                </c:pt>
                <c:pt idx="2">
                  <c:v>4.4502617801048999E-2</c:v>
                </c:pt>
                <c:pt idx="3">
                  <c:v>0.22513089005235601</c:v>
                </c:pt>
                <c:pt idx="4">
                  <c:v>0.23298429319371741</c:v>
                </c:pt>
                <c:pt idx="5">
                  <c:v>0.15968586387434591</c:v>
                </c:pt>
                <c:pt idx="6">
                  <c:v>0.1230366492146613</c:v>
                </c:pt>
                <c:pt idx="7">
                  <c:v>0.15183246073298651</c:v>
                </c:pt>
              </c:numCache>
            </c:numRef>
          </c:val>
          <c:extLst>
            <c:ext xmlns:c16="http://schemas.microsoft.com/office/drawing/2014/chart" uri="{C3380CC4-5D6E-409C-BE32-E72D297353CC}">
              <c16:uniqueId val="{00000000-BBF1-46A2-A383-873C8D5384B9}"/>
            </c:ext>
          </c:extLst>
        </c:ser>
        <c:dLbls>
          <c:showLegendKey val="0"/>
          <c:showVal val="0"/>
          <c:showCatName val="0"/>
          <c:showSerName val="0"/>
          <c:showPercent val="0"/>
          <c:showBubbleSize val="0"/>
        </c:dLbls>
        <c:gapWidth val="80"/>
        <c:axId val="117176576"/>
        <c:axId val="117317632"/>
      </c:barChart>
      <c:catAx>
        <c:axId val="1171765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17317632"/>
        <c:crosses val="autoZero"/>
        <c:auto val="1"/>
        <c:lblAlgn val="ctr"/>
        <c:lblOffset val="100"/>
        <c:noMultiLvlLbl val="0"/>
      </c:catAx>
      <c:valAx>
        <c:axId val="117317632"/>
        <c:scaling>
          <c:orientation val="minMax"/>
        </c:scaling>
        <c:delete val="1"/>
        <c:axPos val="l"/>
        <c:numFmt formatCode="0%" sourceLinked="1"/>
        <c:majorTickMark val="out"/>
        <c:minorTickMark val="none"/>
        <c:tickLblPos val="none"/>
        <c:crossAx val="117176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b="1" dirty="0" err="1">
                <a:solidFill>
                  <a:schemeClr val="tx1">
                    <a:lumMod val="65000"/>
                    <a:lumOff val="35000"/>
                  </a:schemeClr>
                </a:solidFill>
                <a:latin typeface="Montserrat" pitchFamily="50" charset="0"/>
              </a:rPr>
              <a:t>Dia</a:t>
            </a:r>
            <a:r>
              <a:rPr lang="en-US" sz="1000" b="1" dirty="0">
                <a:solidFill>
                  <a:schemeClr val="tx1">
                    <a:lumMod val="65000"/>
                    <a:lumOff val="35000"/>
                  </a:schemeClr>
                </a:solidFill>
                <a:latin typeface="Montserrat" pitchFamily="50" charset="0"/>
              </a:rPr>
              <a:t> da </a:t>
            </a:r>
            <a:r>
              <a:rPr lang="en-US" sz="1000" b="1" dirty="0" err="1">
                <a:solidFill>
                  <a:schemeClr val="tx1">
                    <a:lumMod val="65000"/>
                    <a:lumOff val="35000"/>
                  </a:schemeClr>
                </a:solidFill>
                <a:latin typeface="Montserrat" pitchFamily="50" charset="0"/>
              </a:rPr>
              <a:t>semana</a:t>
            </a:r>
            <a:endParaRPr lang="en-US" sz="1000" b="1" dirty="0">
              <a:solidFill>
                <a:schemeClr val="tx1">
                  <a:lumMod val="65000"/>
                  <a:lumOff val="35000"/>
                </a:schemeClr>
              </a:solidFill>
              <a:latin typeface="Montserrat" pitchFamily="50" charset="0"/>
            </a:endParaRPr>
          </a:p>
        </c:rich>
      </c:tx>
      <c:layout>
        <c:manualLayout>
          <c:xMode val="edge"/>
          <c:yMode val="edge"/>
          <c:x val="0.20680499999999999"/>
          <c:y val="4.3444444444444493E-4"/>
        </c:manualLayout>
      </c:layout>
      <c:overlay val="0"/>
      <c:spPr>
        <a:noFill/>
        <a:ln>
          <a:noFill/>
        </a:ln>
        <a:effectLst/>
      </c:spPr>
    </c:title>
    <c:autoTitleDeleted val="0"/>
    <c:plotArea>
      <c:layout>
        <c:manualLayout>
          <c:layoutTarget val="inner"/>
          <c:xMode val="edge"/>
          <c:yMode val="edge"/>
          <c:x val="8.0704958841947547E-2"/>
          <c:y val="0.32826656619906158"/>
          <c:w val="0.9137583783858958"/>
          <c:h val="0.39815833333333706"/>
        </c:manualLayout>
      </c:layout>
      <c:barChart>
        <c:barDir val="col"/>
        <c:grouping val="clustered"/>
        <c:varyColors val="0"/>
        <c:ser>
          <c:idx val="0"/>
          <c:order val="0"/>
          <c:tx>
            <c:strRef>
              <c:f>Plan1!$B$1</c:f>
              <c:strCache>
                <c:ptCount val="1"/>
                <c:pt idx="0">
                  <c:v>Dia da Semana</c:v>
                </c:pt>
              </c:strCache>
            </c:strRef>
          </c:tx>
          <c:spPr>
            <a:solidFill>
              <a:srgbClr val="0070C0"/>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Plan1!$A$2:$A$8</c:f>
              <c:strCache>
                <c:ptCount val="7"/>
                <c:pt idx="0">
                  <c:v>SEG</c:v>
                </c:pt>
                <c:pt idx="1">
                  <c:v>TER</c:v>
                </c:pt>
                <c:pt idx="2">
                  <c:v>QUA</c:v>
                </c:pt>
                <c:pt idx="3">
                  <c:v>QUI</c:v>
                </c:pt>
                <c:pt idx="4">
                  <c:v>SEX</c:v>
                </c:pt>
                <c:pt idx="5">
                  <c:v>SAB</c:v>
                </c:pt>
                <c:pt idx="6">
                  <c:v>DOM</c:v>
                </c:pt>
              </c:strCache>
            </c:strRef>
          </c:cat>
          <c:val>
            <c:numRef>
              <c:f>Plan1!$B$2:$B$8</c:f>
              <c:numCache>
                <c:formatCode>0%</c:formatCode>
                <c:ptCount val="7"/>
                <c:pt idx="0">
                  <c:v>0.12820512820512819</c:v>
                </c:pt>
                <c:pt idx="1">
                  <c:v>0.1</c:v>
                </c:pt>
                <c:pt idx="2">
                  <c:v>0.10256410256410368</c:v>
                </c:pt>
                <c:pt idx="3">
                  <c:v>8.974358974358973E-2</c:v>
                </c:pt>
                <c:pt idx="4">
                  <c:v>0.17435897435897435</c:v>
                </c:pt>
                <c:pt idx="5">
                  <c:v>0.18974358974358974</c:v>
                </c:pt>
                <c:pt idx="6">
                  <c:v>0.21538461538461537</c:v>
                </c:pt>
              </c:numCache>
            </c:numRef>
          </c:val>
          <c:extLst>
            <c:ext xmlns:c16="http://schemas.microsoft.com/office/drawing/2014/chart" uri="{C3380CC4-5D6E-409C-BE32-E72D297353CC}">
              <c16:uniqueId val="{00000000-DD69-4015-9B97-AD89D64586DE}"/>
            </c:ext>
          </c:extLst>
        </c:ser>
        <c:dLbls>
          <c:showLegendKey val="0"/>
          <c:showVal val="0"/>
          <c:showCatName val="0"/>
          <c:showSerName val="0"/>
          <c:showPercent val="0"/>
          <c:showBubbleSize val="0"/>
        </c:dLbls>
        <c:gapWidth val="80"/>
        <c:axId val="117325184"/>
        <c:axId val="117339264"/>
      </c:barChart>
      <c:catAx>
        <c:axId val="1173251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crossAx val="117339264"/>
        <c:crosses val="autoZero"/>
        <c:auto val="1"/>
        <c:lblAlgn val="ctr"/>
        <c:lblOffset val="100"/>
        <c:noMultiLvlLbl val="0"/>
      </c:catAx>
      <c:valAx>
        <c:axId val="117339264"/>
        <c:scaling>
          <c:orientation val="minMax"/>
        </c:scaling>
        <c:delete val="1"/>
        <c:axPos val="l"/>
        <c:numFmt formatCode="0%" sourceLinked="1"/>
        <c:majorTickMark val="out"/>
        <c:minorTickMark val="none"/>
        <c:tickLblPos val="none"/>
        <c:crossAx val="117325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000" b="1" i="0" u="none" strike="noStrike" kern="1200" spc="0" baseline="0">
                <a:solidFill>
                  <a:schemeClr val="tx1">
                    <a:lumMod val="65000"/>
                    <a:lumOff val="35000"/>
                  </a:schemeClr>
                </a:solidFill>
                <a:latin typeface="Helvetica Neue" panose="02000503000000020004" pitchFamily="2" charset="0"/>
                <a:ea typeface="+mn-ea"/>
                <a:cs typeface="+mn-cs"/>
              </a:defRPr>
            </a:pPr>
            <a:r>
              <a:rPr lang="en-US" sz="1000" dirty="0" err="1">
                <a:solidFill>
                  <a:schemeClr val="tx1">
                    <a:lumMod val="65000"/>
                    <a:lumOff val="35000"/>
                  </a:schemeClr>
                </a:solidFill>
                <a:latin typeface="Montserrat" pitchFamily="50" charset="0"/>
              </a:rPr>
              <a:t>Gênero</a:t>
            </a:r>
            <a:endParaRPr lang="en-US" sz="1000" dirty="0">
              <a:solidFill>
                <a:schemeClr val="tx1">
                  <a:lumMod val="65000"/>
                  <a:lumOff val="35000"/>
                </a:schemeClr>
              </a:solidFill>
              <a:latin typeface="Montserrat" pitchFamily="50" charset="0"/>
            </a:endParaRPr>
          </a:p>
        </c:rich>
      </c:tx>
      <c:layout>
        <c:manualLayout>
          <c:xMode val="edge"/>
          <c:yMode val="edge"/>
          <c:x val="0.33025000000000032"/>
          <c:y val="2.4217013888888889E-2"/>
        </c:manualLayout>
      </c:layout>
      <c:overlay val="0"/>
      <c:spPr>
        <a:noFill/>
        <a:ln>
          <a:noFill/>
        </a:ln>
        <a:effectLst/>
      </c:spPr>
    </c:title>
    <c:autoTitleDeleted val="0"/>
    <c:plotArea>
      <c:layout>
        <c:manualLayout>
          <c:layoutTarget val="inner"/>
          <c:xMode val="edge"/>
          <c:yMode val="edge"/>
          <c:x val="0.20492754039053473"/>
          <c:y val="0.20010040858502492"/>
          <c:w val="0.65513508025132161"/>
          <c:h val="0.5256061814145836"/>
        </c:manualLayout>
      </c:layout>
      <c:pieChart>
        <c:varyColors val="1"/>
        <c:ser>
          <c:idx val="0"/>
          <c:order val="0"/>
          <c:tx>
            <c:strRef>
              <c:f>Plan1!$B$1</c:f>
              <c:strCache>
                <c:ptCount val="1"/>
                <c:pt idx="0">
                  <c:v>Sexo</c:v>
                </c:pt>
              </c:strCache>
            </c:strRef>
          </c:tx>
          <c:spPr>
            <a:solidFill>
              <a:schemeClr val="tx2"/>
            </a:solidFill>
          </c:spPr>
          <c:dPt>
            <c:idx val="0"/>
            <c:bubble3D val="0"/>
            <c:spPr>
              <a:solidFill>
                <a:srgbClr val="0070C0"/>
              </a:solidFill>
              <a:ln w="19050">
                <a:solidFill>
                  <a:schemeClr val="lt1"/>
                </a:solidFill>
              </a:ln>
              <a:effectLst/>
            </c:spPr>
            <c:extLst>
              <c:ext xmlns:c16="http://schemas.microsoft.com/office/drawing/2014/chart" uri="{C3380CC4-5D6E-409C-BE32-E72D297353CC}">
                <c16:uniqueId val="{00000000-1E66-4C54-B073-D12CDB556CAC}"/>
              </c:ext>
            </c:extLst>
          </c:dPt>
          <c:dPt>
            <c:idx val="1"/>
            <c:bubble3D val="0"/>
            <c:spPr>
              <a:solidFill>
                <a:srgbClr val="7F7F7F"/>
              </a:solidFill>
              <a:ln w="19050">
                <a:solidFill>
                  <a:schemeClr val="lt1"/>
                </a:solidFill>
              </a:ln>
              <a:effectLst/>
            </c:spPr>
            <c:extLst>
              <c:ext xmlns:c16="http://schemas.microsoft.com/office/drawing/2014/chart" uri="{C3380CC4-5D6E-409C-BE32-E72D297353CC}">
                <c16:uniqueId val="{00000001-1E66-4C54-B073-D12CDB556CAC}"/>
              </c:ext>
            </c:extLst>
          </c:dPt>
          <c:dLbls>
            <c:dLbl>
              <c:idx val="0"/>
              <c:layout>
                <c:manualLayout>
                  <c:x val="-0.17793518518518875"/>
                  <c:y val="-0.1994137731481482"/>
                </c:manualLayout>
              </c:layout>
              <c:tx>
                <c:rich>
                  <a:bodyPr/>
                  <a:lstStyle/>
                  <a:p>
                    <a:r>
                      <a:rPr lang="en-US">
                        <a:latin typeface="Montserrat" pitchFamily="50" charset="0"/>
                      </a:rPr>
                      <a:t>82%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E66-4C54-B073-D12CDB556CAC}"/>
                </c:ext>
              </c:extLst>
            </c:dLbl>
            <c:dLbl>
              <c:idx val="1"/>
              <c:layout>
                <c:manualLayout>
                  <c:x val="0.15853774928774941"/>
                  <c:y val="0.14882754629629641"/>
                </c:manualLayout>
              </c:layout>
              <c:tx>
                <c:rich>
                  <a:bodyPr/>
                  <a:lstStyle/>
                  <a:p>
                    <a:r>
                      <a:rPr lang="en-US">
                        <a:latin typeface="Montserrat" pitchFamily="50" charset="0"/>
                      </a:rPr>
                      <a:t>18%</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E66-4C54-B073-D12CDB556CAC}"/>
                </c:ext>
              </c:extLst>
            </c:dLbl>
            <c:spPr>
              <a:noFill/>
              <a:ln>
                <a:noFill/>
              </a:ln>
              <a:effectLst/>
            </c:spPr>
            <c:txPr>
              <a:bodyPr rot="0" spcFirstLastPara="1" vertOverflow="ellipsis" vert="horz" wrap="square" lIns="38100" tIns="19050" rIns="38100" bIns="19050" anchor="ctr" anchorCtr="0">
                <a:spAutoFit/>
              </a:bodyPr>
              <a:lstStyle/>
              <a:p>
                <a:pPr algn="ctr">
                  <a:defRPr lang="pt-BR" sz="800" b="1" i="0" u="none" strike="noStrike" kern="1200" baseline="0">
                    <a:solidFill>
                      <a:schemeClr val="bg1"/>
                    </a:solidFill>
                    <a:latin typeface="Helvetica Neue" panose="02000503000000020004" pitchFamily="2" charset="0"/>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Plan1!$A$2:$A$3</c:f>
              <c:strCache>
                <c:ptCount val="2"/>
                <c:pt idx="0">
                  <c:v>Masculino</c:v>
                </c:pt>
                <c:pt idx="1">
                  <c:v>Feminino</c:v>
                </c:pt>
              </c:strCache>
            </c:strRef>
          </c:cat>
          <c:val>
            <c:numRef>
              <c:f>Plan1!$B$2:$B$3</c:f>
              <c:numCache>
                <c:formatCode>0%</c:formatCode>
                <c:ptCount val="2"/>
                <c:pt idx="0">
                  <c:v>0.82000000000000062</c:v>
                </c:pt>
                <c:pt idx="1">
                  <c:v>0.18000000000000024</c:v>
                </c:pt>
              </c:numCache>
            </c:numRef>
          </c:val>
          <c:extLst>
            <c:ext xmlns:c16="http://schemas.microsoft.com/office/drawing/2014/chart" uri="{C3380CC4-5D6E-409C-BE32-E72D297353CC}">
              <c16:uniqueId val="{00000002-1E66-4C54-B073-D12CDB556CAC}"/>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4.9999944817904984E-2"/>
          <c:y val="0.77249043838442866"/>
          <c:w val="0.8159020451588197"/>
          <c:h val="0.19377440209742713"/>
        </c:manualLayout>
      </c:layout>
      <c:overlay val="0"/>
      <c:spPr>
        <a:noFill/>
        <a:ln>
          <a:noFill/>
        </a:ln>
        <a:effectLst/>
      </c:spPr>
      <c:txPr>
        <a:bodyPr rot="0" spcFirstLastPara="1" vertOverflow="ellipsis" vert="horz" wrap="square" anchor="ctr" anchorCtr="1"/>
        <a:lstStyle/>
        <a:p>
          <a:pPr>
            <a:defRPr lang="pt-BR" sz="800" b="0" i="0" u="none" strike="noStrike" kern="1200" baseline="0">
              <a:solidFill>
                <a:schemeClr val="tx1">
                  <a:lumMod val="65000"/>
                  <a:lumOff val="35000"/>
                </a:schemeClr>
              </a:solidFill>
              <a:latin typeface="Helvetica Neue" panose="02000503000000020004" pitchFamily="2" charset="0"/>
              <a:ea typeface="+mn-ea"/>
              <a:cs typeface="+mn-cs"/>
            </a:defRPr>
          </a:pPr>
          <a:endParaRPr lang="pt-BR"/>
        </a:p>
      </c:txPr>
    </c:legend>
    <c:plotVisOnly val="1"/>
    <c:dispBlanksAs val="zero"/>
    <c:showDLblsOverMax val="0"/>
  </c:chart>
  <c:spPr>
    <a:noFill/>
    <a:ln>
      <a:noFill/>
    </a:ln>
    <a:effectLst/>
  </c:spPr>
  <c:txPr>
    <a:bodyPr/>
    <a:lstStyle/>
    <a:p>
      <a:pPr>
        <a:defRPr/>
      </a:pPr>
      <a:endParaRPr lang="pt-B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marL="0" algn="l" defTabSz="457200" rtl="0" eaLnBrk="1" fontAlgn="base" latinLnBrk="0" hangingPunct="1">
              <a:spcBef>
                <a:spcPct val="0"/>
              </a:spcBef>
              <a:spcAft>
                <a:spcPct val="0"/>
              </a:spcAft>
              <a:defRPr lang="pt-BR" sz="1000" b="1" kern="1200" noProof="0" dirty="0" smtClean="0">
                <a:solidFill>
                  <a:schemeClr val="tx1">
                    <a:lumMod val="75000"/>
                  </a:schemeClr>
                </a:solidFill>
                <a:latin typeface="Helvetica Neue" panose="02000503000000020004" pitchFamily="2" charset="0"/>
                <a:ea typeface="+mn-ea"/>
                <a:cs typeface="+mn-cs"/>
              </a:defRPr>
            </a:pPr>
            <a:r>
              <a:rPr lang="pt-BR" sz="1000" b="1" kern="1200" noProof="0" dirty="0">
                <a:solidFill>
                  <a:schemeClr val="tx1">
                    <a:lumMod val="75000"/>
                  </a:schemeClr>
                </a:solidFill>
                <a:latin typeface="Montserrat" pitchFamily="50" charset="0"/>
                <a:ea typeface="+mn-ea"/>
                <a:cs typeface="+mn-cs"/>
              </a:rPr>
              <a:t>2016 </a:t>
            </a:r>
          </a:p>
          <a:p>
            <a:pPr marL="0" algn="l" defTabSz="457200" rtl="0" eaLnBrk="1" fontAlgn="base" latinLnBrk="0" hangingPunct="1">
              <a:spcBef>
                <a:spcPct val="0"/>
              </a:spcBef>
              <a:spcAft>
                <a:spcPct val="0"/>
              </a:spcAft>
              <a:defRPr lang="pt-BR" sz="1000" b="1" kern="1200" noProof="0" dirty="0" smtClean="0">
                <a:solidFill>
                  <a:schemeClr val="tx1">
                    <a:lumMod val="75000"/>
                  </a:schemeClr>
                </a:solidFill>
                <a:latin typeface="Helvetica Neue" panose="02000503000000020004" pitchFamily="2" charset="0"/>
                <a:ea typeface="+mn-ea"/>
                <a:cs typeface="+mn-cs"/>
              </a:defRPr>
            </a:pPr>
            <a:r>
              <a:rPr lang="pt-BR" sz="1000" b="1" kern="1200" noProof="0" dirty="0">
                <a:solidFill>
                  <a:schemeClr val="tx1">
                    <a:lumMod val="75000"/>
                  </a:schemeClr>
                </a:solidFill>
                <a:latin typeface="Montserrat" pitchFamily="50" charset="0"/>
                <a:ea typeface="+mn-ea"/>
                <a:cs typeface="+mn-cs"/>
              </a:rPr>
              <a:t>(390)</a:t>
            </a:r>
          </a:p>
        </c:rich>
      </c:tx>
      <c:layout>
        <c:manualLayout>
          <c:xMode val="edge"/>
          <c:yMode val="edge"/>
          <c:x val="0.45881611415971191"/>
          <c:y val="0.39645887109019162"/>
        </c:manualLayout>
      </c:layout>
      <c:overlay val="0"/>
      <c:spPr>
        <a:noFill/>
        <a:ln>
          <a:noFill/>
        </a:ln>
        <a:effectLst/>
      </c:spPr>
    </c:title>
    <c:autoTitleDeleted val="0"/>
    <c:plotArea>
      <c:layout>
        <c:manualLayout>
          <c:layoutTarget val="inner"/>
          <c:xMode val="edge"/>
          <c:yMode val="edge"/>
          <c:x val="0.25448267140635988"/>
          <c:y val="0.11237547679887418"/>
          <c:w val="0.53110241771216937"/>
          <c:h val="0.74459342480465129"/>
        </c:manualLayout>
      </c:layout>
      <c:doughnutChart>
        <c:varyColors val="1"/>
        <c:ser>
          <c:idx val="0"/>
          <c:order val="0"/>
          <c:tx>
            <c:strRef>
              <c:f>Plan1!$B$1</c:f>
              <c:strCache>
                <c:ptCount val="1"/>
                <c:pt idx="0">
                  <c:v>2016</c:v>
                </c:pt>
              </c:strCache>
            </c:strRef>
          </c:tx>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0-2DAF-4E27-BF3F-5EB01C76CB62}"/>
              </c:ext>
            </c:extLst>
          </c:dPt>
          <c:dPt>
            <c:idx val="1"/>
            <c:bubble3D val="0"/>
            <c:spPr>
              <a:solidFill>
                <a:srgbClr val="BFBFBF"/>
              </a:solidFill>
              <a:ln w="19050">
                <a:solidFill>
                  <a:schemeClr val="lt1"/>
                </a:solidFill>
              </a:ln>
              <a:effectLst/>
            </c:spPr>
            <c:extLst>
              <c:ext xmlns:c16="http://schemas.microsoft.com/office/drawing/2014/chart" uri="{C3380CC4-5D6E-409C-BE32-E72D297353CC}">
                <c16:uniqueId val="{00000001-2DAF-4E27-BF3F-5EB01C76CB62}"/>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2-2DAF-4E27-BF3F-5EB01C76CB62}"/>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3-2DAF-4E27-BF3F-5EB01C76CB62}"/>
              </c:ext>
            </c:extLst>
          </c:dPt>
          <c:dPt>
            <c:idx val="4"/>
            <c:bubble3D val="0"/>
            <c:spPr>
              <a:solidFill>
                <a:srgbClr val="D9D9D9"/>
              </a:solidFill>
              <a:ln w="19050">
                <a:solidFill>
                  <a:schemeClr val="lt1"/>
                </a:solidFill>
              </a:ln>
              <a:effectLst/>
            </c:spPr>
            <c:extLst>
              <c:ext xmlns:c16="http://schemas.microsoft.com/office/drawing/2014/chart" uri="{C3380CC4-5D6E-409C-BE32-E72D297353CC}">
                <c16:uniqueId val="{00000004-2DAF-4E27-BF3F-5EB01C76CB62}"/>
              </c:ext>
            </c:extLst>
          </c:dPt>
          <c:dLbls>
            <c:dLbl>
              <c:idx val="0"/>
              <c:layout>
                <c:manualLayout>
                  <c:x val="8.399543117764913E-3"/>
                  <c:y val="-1.2460142726996658E-2"/>
                </c:manualLayout>
              </c:layout>
              <c:tx>
                <c:rich>
                  <a:bodyPr/>
                  <a:lstStyle/>
                  <a:p>
                    <a:r>
                      <a:rPr lang="en-US" dirty="0">
                        <a:solidFill>
                          <a:schemeClr val="bg1"/>
                        </a:solidFill>
                        <a:latin typeface="Montserrat" pitchFamily="50" charset="0"/>
                      </a:rPr>
                      <a:t>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AF-4E27-BF3F-5EB01C76CB62}"/>
                </c:ext>
              </c:extLst>
            </c:dLbl>
            <c:dLbl>
              <c:idx val="2"/>
              <c:layout>
                <c:manualLayout>
                  <c:x val="2.0321918389096002E-3"/>
                  <c:y val="9.6513531019726921E-3"/>
                </c:manualLayout>
              </c:layout>
              <c:tx>
                <c:rich>
                  <a:bodyPr/>
                  <a:lstStyle/>
                  <a:p>
                    <a:r>
                      <a:rPr lang="en-US" dirty="0">
                        <a:solidFill>
                          <a:schemeClr val="bg1"/>
                        </a:solidFill>
                        <a:latin typeface="Montserrat" pitchFamily="50" charset="0"/>
                      </a:rPr>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AF-4E27-BF3F-5EB01C76CB62}"/>
                </c:ext>
              </c:extLst>
            </c:dLbl>
            <c:dLbl>
              <c:idx val="3"/>
              <c:tx>
                <c:rich>
                  <a:bodyPr rot="0" vert="horz"/>
                  <a:lstStyle/>
                  <a:p>
                    <a:pPr>
                      <a:defRPr>
                        <a:solidFill>
                          <a:schemeClr val="bg1"/>
                        </a:solidFill>
                        <a:latin typeface="Helvetica Neue" panose="02000503000000020004" pitchFamily="2" charset="0"/>
                      </a:defRPr>
                    </a:pPr>
                    <a:r>
                      <a:rPr lang="pt-BR">
                        <a:latin typeface="Montserrat" pitchFamily="50" charset="0"/>
                      </a:rPr>
                      <a:t>15%</a:t>
                    </a:r>
                  </a:p>
                </c:rich>
              </c:tx>
              <c:numFmt formatCode="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AF-4E27-BF3F-5EB01C76CB62}"/>
                </c:ext>
              </c:extLst>
            </c:dLbl>
            <c:numFmt formatCode="0%" sourceLinked="0"/>
            <c:spPr>
              <a:noFill/>
              <a:ln>
                <a:noFill/>
              </a:ln>
              <a:effectLst/>
            </c:spPr>
            <c:txPr>
              <a:bodyPr rot="0" vert="horz"/>
              <a:lstStyle/>
              <a:p>
                <a:pPr>
                  <a:defRPr>
                    <a:latin typeface="Helvetica Neue" panose="02000503000000020004" pitchFamily="2" charset="0"/>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Plan1!$A$2:$A$6</c:f>
              <c:strCache>
                <c:ptCount val="5"/>
                <c:pt idx="0">
                  <c:v>PEDESTRE</c:v>
                </c:pt>
                <c:pt idx="1">
                  <c:v>MOTOCICLISTA</c:v>
                </c:pt>
                <c:pt idx="2">
                  <c:v>CONDUTORES</c:v>
                </c:pt>
                <c:pt idx="3">
                  <c:v>PASSAGEIRO</c:v>
                </c:pt>
                <c:pt idx="4">
                  <c:v>CICLISTA</c:v>
                </c:pt>
              </c:strCache>
            </c:strRef>
          </c:cat>
          <c:val>
            <c:numRef>
              <c:f>Plan1!$B$2:$B$6</c:f>
              <c:numCache>
                <c:formatCode>0%</c:formatCode>
                <c:ptCount val="5"/>
                <c:pt idx="0">
                  <c:v>0.320000000000004</c:v>
                </c:pt>
                <c:pt idx="1">
                  <c:v>0.26</c:v>
                </c:pt>
                <c:pt idx="2">
                  <c:v>0.22</c:v>
                </c:pt>
                <c:pt idx="3">
                  <c:v>0.15000000000000024</c:v>
                </c:pt>
                <c:pt idx="4">
                  <c:v>4.8717948717948822E-2</c:v>
                </c:pt>
              </c:numCache>
            </c:numRef>
          </c:val>
          <c:extLst>
            <c:ext xmlns:c16="http://schemas.microsoft.com/office/drawing/2014/chart" uri="{C3380CC4-5D6E-409C-BE32-E72D297353CC}">
              <c16:uniqueId val="{00000006-2DAF-4E27-BF3F-5EB01C76CB62}"/>
            </c:ext>
          </c:extLst>
        </c:ser>
        <c:dLbls>
          <c:showLegendKey val="0"/>
          <c:showVal val="0"/>
          <c:showCatName val="0"/>
          <c:showSerName val="0"/>
          <c:showPercent val="0"/>
          <c:showBubbleSize val="0"/>
          <c:showLeaderLines val="1"/>
        </c:dLbls>
        <c:firstSliceAng val="188"/>
        <c:holeSize val="49"/>
      </c:doughnutChart>
      <c:spPr>
        <a:noFill/>
        <a:ln>
          <a:noFill/>
        </a:ln>
        <a:effectLst/>
      </c:spPr>
    </c:plotArea>
    <c:plotVisOnly val="1"/>
    <c:dispBlanksAs val="zero"/>
    <c:showDLblsOverMax val="0"/>
  </c:chart>
  <c:spPr>
    <a:noFill/>
    <a:ln>
      <a:noFill/>
    </a:ln>
    <a:effectLst/>
  </c:spPr>
  <c:txPr>
    <a:bodyPr/>
    <a:lstStyle/>
    <a:p>
      <a:pPr marL="0" algn="l" defTabSz="457200" rtl="0" eaLnBrk="1" fontAlgn="base" latinLnBrk="0" hangingPunct="1">
        <a:spcBef>
          <a:spcPct val="0"/>
        </a:spcBef>
        <a:spcAft>
          <a:spcPct val="0"/>
        </a:spcAft>
        <a:defRPr lang="pt-BR" sz="1000" b="1" kern="1200" noProof="0" dirty="0">
          <a:solidFill>
            <a:schemeClr val="tx1">
              <a:lumMod val="75000"/>
            </a:schemeClr>
          </a:solidFill>
          <a:latin typeface="Century Gothic" pitchFamily="34" charset="0"/>
          <a:ea typeface="+mn-ea"/>
          <a:cs typeface="+mn-cs"/>
        </a:defRPr>
      </a:pPr>
      <a:endParaRPr lang="pt-B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558FC8-FDCE-43D6-9097-0184C75A4E58}" type="doc">
      <dgm:prSet loTypeId="urn:microsoft.com/office/officeart/2005/8/layout/hChevron3" loCatId="process" qsTypeId="urn:microsoft.com/office/officeart/2005/8/quickstyle/simple1" qsCatId="simple" csTypeId="urn:microsoft.com/office/officeart/2005/8/colors/accent1_2" csCatId="accent1" phldr="1"/>
      <dgm:spPr/>
    </dgm:pt>
    <dgm:pt modelId="{A71E3458-44CB-4D41-A050-5483A387FBB1}">
      <dgm:prSet phldrT="[Texto]" custT="1"/>
      <dgm:spPr/>
      <dgm:t>
        <a:bodyPr/>
        <a:lstStyle/>
        <a:p>
          <a:r>
            <a:rPr lang="pt-BR" sz="1300" b="1" dirty="0">
              <a:solidFill>
                <a:schemeClr val="bg1"/>
              </a:solidFill>
              <a:latin typeface="Montserrat"/>
            </a:rPr>
            <a:t>4. Diagnóstico</a:t>
          </a:r>
          <a:endParaRPr lang="pt-BR" sz="1300" dirty="0"/>
        </a:p>
      </dgm:t>
    </dgm:pt>
    <dgm:pt modelId="{AF636982-DF6A-4EB6-A759-3C94D142DE04}" type="parTrans" cxnId="{31E62FAD-3644-4DCF-BFC3-CEC1040F61AF}">
      <dgm:prSet/>
      <dgm:spPr/>
      <dgm:t>
        <a:bodyPr/>
        <a:lstStyle/>
        <a:p>
          <a:endParaRPr lang="pt-BR"/>
        </a:p>
      </dgm:t>
    </dgm:pt>
    <dgm:pt modelId="{FE8C9F9A-EBF2-4A49-8D80-E84E3E9DB380}" type="sibTrans" cxnId="{31E62FAD-3644-4DCF-BFC3-CEC1040F61AF}">
      <dgm:prSet/>
      <dgm:spPr/>
      <dgm:t>
        <a:bodyPr/>
        <a:lstStyle/>
        <a:p>
          <a:endParaRPr lang="pt-BR"/>
        </a:p>
      </dgm:t>
    </dgm:pt>
    <dgm:pt modelId="{0F25E6D9-2F7F-44AF-B85D-AC72FAC687D5}">
      <dgm:prSet phldrT="[Texto]" custT="1"/>
      <dgm:spPr>
        <a:solidFill>
          <a:srgbClr val="006BB6"/>
        </a:solidFill>
      </dgm:spPr>
      <dgm:t>
        <a:bodyPr/>
        <a:lstStyle/>
        <a:p>
          <a:r>
            <a:rPr lang="pt-BR" sz="1300" b="1" dirty="0">
              <a:solidFill>
                <a:schemeClr val="bg1"/>
              </a:solidFill>
              <a:latin typeface="Montserrat"/>
            </a:rPr>
            <a:t>5. Ações Propostas</a:t>
          </a:r>
          <a:endParaRPr lang="pt-BR" sz="1300" dirty="0"/>
        </a:p>
      </dgm:t>
    </dgm:pt>
    <dgm:pt modelId="{CCA81F90-CF93-40AC-BECF-A7D7947A6D47}" type="parTrans" cxnId="{B73614F9-3F5B-4E48-9302-07745CFC0971}">
      <dgm:prSet/>
      <dgm:spPr/>
      <dgm:t>
        <a:bodyPr/>
        <a:lstStyle/>
        <a:p>
          <a:endParaRPr lang="pt-BR"/>
        </a:p>
      </dgm:t>
    </dgm:pt>
    <dgm:pt modelId="{6BC4C196-6972-4DD9-81C5-574D40D79222}" type="sibTrans" cxnId="{B73614F9-3F5B-4E48-9302-07745CFC0971}">
      <dgm:prSet/>
      <dgm:spPr/>
      <dgm:t>
        <a:bodyPr/>
        <a:lstStyle/>
        <a:p>
          <a:endParaRPr lang="pt-BR"/>
        </a:p>
      </dgm:t>
    </dgm:pt>
    <dgm:pt modelId="{AC70EFBC-0417-41B2-8460-E4A9A419BFA4}">
      <dgm:prSet phldrT="[Texto]" custT="1"/>
      <dgm:spPr/>
      <dgm:t>
        <a:bodyPr/>
        <a:lstStyle/>
        <a:p>
          <a:r>
            <a:rPr lang="pt-BR" sz="1300" b="1" dirty="0">
              <a:solidFill>
                <a:schemeClr val="bg1"/>
              </a:solidFill>
              <a:latin typeface="Montserrat"/>
            </a:rPr>
            <a:t>6. Execução e   Monitoramento</a:t>
          </a:r>
          <a:endParaRPr lang="pt-BR" sz="1300" dirty="0"/>
        </a:p>
      </dgm:t>
    </dgm:pt>
    <dgm:pt modelId="{E3AC5F38-E8DC-4F10-B0BB-7EB1F9460F6C}" type="parTrans" cxnId="{5628ECD7-04FA-4DD4-B3CF-EA549BCAFE1D}">
      <dgm:prSet/>
      <dgm:spPr/>
      <dgm:t>
        <a:bodyPr/>
        <a:lstStyle/>
        <a:p>
          <a:endParaRPr lang="pt-BR"/>
        </a:p>
      </dgm:t>
    </dgm:pt>
    <dgm:pt modelId="{634F29FA-7E1D-4EC9-967A-8958CAACC0B3}" type="sibTrans" cxnId="{5628ECD7-04FA-4DD4-B3CF-EA549BCAFE1D}">
      <dgm:prSet/>
      <dgm:spPr/>
      <dgm:t>
        <a:bodyPr/>
        <a:lstStyle/>
        <a:p>
          <a:endParaRPr lang="pt-BR"/>
        </a:p>
      </dgm:t>
    </dgm:pt>
    <dgm:pt modelId="{06DB221E-A141-4E1A-B8B6-9CC9C9D05268}" type="pres">
      <dgm:prSet presAssocID="{AA558FC8-FDCE-43D6-9097-0184C75A4E58}" presName="Name0" presStyleCnt="0">
        <dgm:presLayoutVars>
          <dgm:dir/>
          <dgm:resizeHandles val="exact"/>
        </dgm:presLayoutVars>
      </dgm:prSet>
      <dgm:spPr/>
    </dgm:pt>
    <dgm:pt modelId="{20B0E4D6-4F15-46FF-B410-0420E97B8699}" type="pres">
      <dgm:prSet presAssocID="{A71E3458-44CB-4D41-A050-5483A387FBB1}" presName="parTxOnly" presStyleLbl="node1" presStyleIdx="0" presStyleCnt="3">
        <dgm:presLayoutVars>
          <dgm:bulletEnabled val="1"/>
        </dgm:presLayoutVars>
      </dgm:prSet>
      <dgm:spPr/>
    </dgm:pt>
    <dgm:pt modelId="{96BC8EA2-C73C-4798-8394-20C387E18392}" type="pres">
      <dgm:prSet presAssocID="{FE8C9F9A-EBF2-4A49-8D80-E84E3E9DB380}" presName="parSpace" presStyleCnt="0"/>
      <dgm:spPr/>
    </dgm:pt>
    <dgm:pt modelId="{F5EE5D0F-F924-4E4E-AE92-2C7A42E9546C}" type="pres">
      <dgm:prSet presAssocID="{0F25E6D9-2F7F-44AF-B85D-AC72FAC687D5}" presName="parTxOnly" presStyleLbl="node1" presStyleIdx="1" presStyleCnt="3">
        <dgm:presLayoutVars>
          <dgm:bulletEnabled val="1"/>
        </dgm:presLayoutVars>
      </dgm:prSet>
      <dgm:spPr/>
    </dgm:pt>
    <dgm:pt modelId="{4271B669-A980-41C3-A841-F7F398ACDE1D}" type="pres">
      <dgm:prSet presAssocID="{6BC4C196-6972-4DD9-81C5-574D40D79222}" presName="parSpace" presStyleCnt="0"/>
      <dgm:spPr/>
    </dgm:pt>
    <dgm:pt modelId="{F0A1E66A-37E5-414F-89EF-5E183C8712F5}" type="pres">
      <dgm:prSet presAssocID="{AC70EFBC-0417-41B2-8460-E4A9A419BFA4}" presName="parTxOnly" presStyleLbl="node1" presStyleIdx="2" presStyleCnt="3">
        <dgm:presLayoutVars>
          <dgm:bulletEnabled val="1"/>
        </dgm:presLayoutVars>
      </dgm:prSet>
      <dgm:spPr/>
    </dgm:pt>
  </dgm:ptLst>
  <dgm:cxnLst>
    <dgm:cxn modelId="{2E9B9717-E4F0-48C1-B76F-D3028497B01E}" type="presOf" srcId="{AA558FC8-FDCE-43D6-9097-0184C75A4E58}" destId="{06DB221E-A141-4E1A-B8B6-9CC9C9D05268}" srcOrd="0" destOrd="0" presId="urn:microsoft.com/office/officeart/2005/8/layout/hChevron3"/>
    <dgm:cxn modelId="{DB52331C-D135-42EE-A205-72408944F364}" type="presOf" srcId="{AC70EFBC-0417-41B2-8460-E4A9A419BFA4}" destId="{F0A1E66A-37E5-414F-89EF-5E183C8712F5}" srcOrd="0" destOrd="0" presId="urn:microsoft.com/office/officeart/2005/8/layout/hChevron3"/>
    <dgm:cxn modelId="{31E62FAD-3644-4DCF-BFC3-CEC1040F61AF}" srcId="{AA558FC8-FDCE-43D6-9097-0184C75A4E58}" destId="{A71E3458-44CB-4D41-A050-5483A387FBB1}" srcOrd="0" destOrd="0" parTransId="{AF636982-DF6A-4EB6-A759-3C94D142DE04}" sibTransId="{FE8C9F9A-EBF2-4A49-8D80-E84E3E9DB380}"/>
    <dgm:cxn modelId="{5628ECD7-04FA-4DD4-B3CF-EA549BCAFE1D}" srcId="{AA558FC8-FDCE-43D6-9097-0184C75A4E58}" destId="{AC70EFBC-0417-41B2-8460-E4A9A419BFA4}" srcOrd="2" destOrd="0" parTransId="{E3AC5F38-E8DC-4F10-B0BB-7EB1F9460F6C}" sibTransId="{634F29FA-7E1D-4EC9-967A-8958CAACC0B3}"/>
    <dgm:cxn modelId="{CBAE63D8-A99A-41DA-BFF2-811298F3DC25}" type="presOf" srcId="{0F25E6D9-2F7F-44AF-B85D-AC72FAC687D5}" destId="{F5EE5D0F-F924-4E4E-AE92-2C7A42E9546C}" srcOrd="0" destOrd="0" presId="urn:microsoft.com/office/officeart/2005/8/layout/hChevron3"/>
    <dgm:cxn modelId="{FAFCA2E1-F215-49CF-8231-3589EAF71CC3}" type="presOf" srcId="{A71E3458-44CB-4D41-A050-5483A387FBB1}" destId="{20B0E4D6-4F15-46FF-B410-0420E97B8699}" srcOrd="0" destOrd="0" presId="urn:microsoft.com/office/officeart/2005/8/layout/hChevron3"/>
    <dgm:cxn modelId="{B73614F9-3F5B-4E48-9302-07745CFC0971}" srcId="{AA558FC8-FDCE-43D6-9097-0184C75A4E58}" destId="{0F25E6D9-2F7F-44AF-B85D-AC72FAC687D5}" srcOrd="1" destOrd="0" parTransId="{CCA81F90-CF93-40AC-BECF-A7D7947A6D47}" sibTransId="{6BC4C196-6972-4DD9-81C5-574D40D79222}"/>
    <dgm:cxn modelId="{AC9D80C9-98E3-4523-8EED-B347CCE24E33}" type="presParOf" srcId="{06DB221E-A141-4E1A-B8B6-9CC9C9D05268}" destId="{20B0E4D6-4F15-46FF-B410-0420E97B8699}" srcOrd="0" destOrd="0" presId="urn:microsoft.com/office/officeart/2005/8/layout/hChevron3"/>
    <dgm:cxn modelId="{56F64072-ADC4-41C3-AA0B-A583A3AFB211}" type="presParOf" srcId="{06DB221E-A141-4E1A-B8B6-9CC9C9D05268}" destId="{96BC8EA2-C73C-4798-8394-20C387E18392}" srcOrd="1" destOrd="0" presId="urn:microsoft.com/office/officeart/2005/8/layout/hChevron3"/>
    <dgm:cxn modelId="{59B45CC0-F737-4359-910C-5D31DE405793}" type="presParOf" srcId="{06DB221E-A141-4E1A-B8B6-9CC9C9D05268}" destId="{F5EE5D0F-F924-4E4E-AE92-2C7A42E9546C}" srcOrd="2" destOrd="0" presId="urn:microsoft.com/office/officeart/2005/8/layout/hChevron3"/>
    <dgm:cxn modelId="{7B82D131-30AE-45A4-A5FA-6EE0F848291F}" type="presParOf" srcId="{06DB221E-A141-4E1A-B8B6-9CC9C9D05268}" destId="{4271B669-A980-41C3-A841-F7F398ACDE1D}" srcOrd="3" destOrd="0" presId="urn:microsoft.com/office/officeart/2005/8/layout/hChevron3"/>
    <dgm:cxn modelId="{44DC02BA-68F9-4C7A-B036-6C33C34D87FC}" type="presParOf" srcId="{06DB221E-A141-4E1A-B8B6-9CC9C9D05268}" destId="{F0A1E66A-37E5-414F-89EF-5E183C8712F5}"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558FC8-FDCE-43D6-9097-0184C75A4E58}" type="doc">
      <dgm:prSet loTypeId="urn:microsoft.com/office/officeart/2005/8/layout/hChevron3" loCatId="process" qsTypeId="urn:microsoft.com/office/officeart/2005/8/quickstyle/simple1" qsCatId="simple" csTypeId="urn:microsoft.com/office/officeart/2005/8/colors/accent1_2" csCatId="accent1" phldr="1"/>
      <dgm:spPr/>
    </dgm:pt>
    <dgm:pt modelId="{A71E3458-44CB-4D41-A050-5483A387FBB1}">
      <dgm:prSet phldrT="[Texto]" custT="1"/>
      <dgm:spPr>
        <a:solidFill>
          <a:schemeClr val="bg1">
            <a:lumMod val="75000"/>
          </a:schemeClr>
        </a:solidFill>
      </dgm:spPr>
      <dgm:t>
        <a:bodyPr/>
        <a:lstStyle/>
        <a:p>
          <a:r>
            <a:rPr lang="pt-BR" sz="1300" b="1" dirty="0">
              <a:solidFill>
                <a:schemeClr val="bg1"/>
              </a:solidFill>
              <a:latin typeface="Montserrat"/>
            </a:rPr>
            <a:t>1. Introdução</a:t>
          </a:r>
          <a:endParaRPr lang="pt-BR" sz="1300" dirty="0"/>
        </a:p>
      </dgm:t>
    </dgm:pt>
    <dgm:pt modelId="{AF636982-DF6A-4EB6-A759-3C94D142DE04}" type="parTrans" cxnId="{31E62FAD-3644-4DCF-BFC3-CEC1040F61AF}">
      <dgm:prSet/>
      <dgm:spPr/>
      <dgm:t>
        <a:bodyPr/>
        <a:lstStyle/>
        <a:p>
          <a:endParaRPr lang="pt-BR"/>
        </a:p>
      </dgm:t>
    </dgm:pt>
    <dgm:pt modelId="{FE8C9F9A-EBF2-4A49-8D80-E84E3E9DB380}" type="sibTrans" cxnId="{31E62FAD-3644-4DCF-BFC3-CEC1040F61AF}">
      <dgm:prSet/>
      <dgm:spPr/>
      <dgm:t>
        <a:bodyPr/>
        <a:lstStyle/>
        <a:p>
          <a:endParaRPr lang="pt-BR"/>
        </a:p>
      </dgm:t>
    </dgm:pt>
    <dgm:pt modelId="{0F25E6D9-2F7F-44AF-B85D-AC72FAC687D5}">
      <dgm:prSet phldrT="[Texto]" custT="1"/>
      <dgm:spPr>
        <a:solidFill>
          <a:schemeClr val="bg1">
            <a:lumMod val="75000"/>
          </a:schemeClr>
        </a:solidFill>
      </dgm:spPr>
      <dgm:t>
        <a:bodyPr/>
        <a:lstStyle/>
        <a:p>
          <a:endParaRPr lang="pt-BR" sz="1300" b="1" dirty="0">
            <a:solidFill>
              <a:schemeClr val="bg1"/>
            </a:solidFill>
            <a:latin typeface="Montserrat"/>
          </a:endParaRPr>
        </a:p>
        <a:p>
          <a:r>
            <a:rPr lang="pt-BR" sz="1300" b="1" dirty="0">
              <a:solidFill>
                <a:schemeClr val="bg1"/>
              </a:solidFill>
              <a:latin typeface="Montserrat"/>
            </a:rPr>
            <a:t>2. Contexto da Mobilidade Ativa no DF</a:t>
          </a:r>
        </a:p>
        <a:p>
          <a:endParaRPr lang="pt-BR" sz="1300" dirty="0"/>
        </a:p>
      </dgm:t>
    </dgm:pt>
    <dgm:pt modelId="{CCA81F90-CF93-40AC-BECF-A7D7947A6D47}" type="parTrans" cxnId="{B73614F9-3F5B-4E48-9302-07745CFC0971}">
      <dgm:prSet/>
      <dgm:spPr/>
      <dgm:t>
        <a:bodyPr/>
        <a:lstStyle/>
        <a:p>
          <a:endParaRPr lang="pt-BR"/>
        </a:p>
      </dgm:t>
    </dgm:pt>
    <dgm:pt modelId="{6BC4C196-6972-4DD9-81C5-574D40D79222}" type="sibTrans" cxnId="{B73614F9-3F5B-4E48-9302-07745CFC0971}">
      <dgm:prSet/>
      <dgm:spPr/>
      <dgm:t>
        <a:bodyPr/>
        <a:lstStyle/>
        <a:p>
          <a:endParaRPr lang="pt-BR"/>
        </a:p>
      </dgm:t>
    </dgm:pt>
    <dgm:pt modelId="{AC70EFBC-0417-41B2-8460-E4A9A419BFA4}">
      <dgm:prSet phldrT="[Texto]" custT="1"/>
      <dgm:spPr>
        <a:solidFill>
          <a:schemeClr val="bg1">
            <a:lumMod val="75000"/>
          </a:schemeClr>
        </a:solidFill>
      </dgm:spPr>
      <dgm:t>
        <a:bodyPr/>
        <a:lstStyle/>
        <a:p>
          <a:r>
            <a:rPr lang="pt-BR" sz="1300" b="1" dirty="0">
              <a:solidFill>
                <a:schemeClr val="bg1"/>
              </a:solidFill>
              <a:latin typeface="Montserrat"/>
            </a:rPr>
            <a:t>3. Promovendo a Mobilidade Ativa no DF</a:t>
          </a:r>
          <a:endParaRPr lang="pt-BR" sz="1300" dirty="0"/>
        </a:p>
      </dgm:t>
    </dgm:pt>
    <dgm:pt modelId="{E3AC5F38-E8DC-4F10-B0BB-7EB1F9460F6C}" type="parTrans" cxnId="{5628ECD7-04FA-4DD4-B3CF-EA549BCAFE1D}">
      <dgm:prSet/>
      <dgm:spPr/>
      <dgm:t>
        <a:bodyPr/>
        <a:lstStyle/>
        <a:p>
          <a:endParaRPr lang="pt-BR"/>
        </a:p>
      </dgm:t>
    </dgm:pt>
    <dgm:pt modelId="{634F29FA-7E1D-4EC9-967A-8958CAACC0B3}" type="sibTrans" cxnId="{5628ECD7-04FA-4DD4-B3CF-EA549BCAFE1D}">
      <dgm:prSet/>
      <dgm:spPr/>
      <dgm:t>
        <a:bodyPr/>
        <a:lstStyle/>
        <a:p>
          <a:endParaRPr lang="pt-BR"/>
        </a:p>
      </dgm:t>
    </dgm:pt>
    <dgm:pt modelId="{06DB221E-A141-4E1A-B8B6-9CC9C9D05268}" type="pres">
      <dgm:prSet presAssocID="{AA558FC8-FDCE-43D6-9097-0184C75A4E58}" presName="Name0" presStyleCnt="0">
        <dgm:presLayoutVars>
          <dgm:dir/>
          <dgm:resizeHandles val="exact"/>
        </dgm:presLayoutVars>
      </dgm:prSet>
      <dgm:spPr/>
    </dgm:pt>
    <dgm:pt modelId="{20B0E4D6-4F15-46FF-B410-0420E97B8699}" type="pres">
      <dgm:prSet presAssocID="{A71E3458-44CB-4D41-A050-5483A387FBB1}" presName="parTxOnly" presStyleLbl="node1" presStyleIdx="0" presStyleCnt="3">
        <dgm:presLayoutVars>
          <dgm:bulletEnabled val="1"/>
        </dgm:presLayoutVars>
      </dgm:prSet>
      <dgm:spPr/>
    </dgm:pt>
    <dgm:pt modelId="{96BC8EA2-C73C-4798-8394-20C387E18392}" type="pres">
      <dgm:prSet presAssocID="{FE8C9F9A-EBF2-4A49-8D80-E84E3E9DB380}" presName="parSpace" presStyleCnt="0"/>
      <dgm:spPr/>
    </dgm:pt>
    <dgm:pt modelId="{F5EE5D0F-F924-4E4E-AE92-2C7A42E9546C}" type="pres">
      <dgm:prSet presAssocID="{0F25E6D9-2F7F-44AF-B85D-AC72FAC687D5}" presName="parTxOnly" presStyleLbl="node1" presStyleIdx="1" presStyleCnt="3">
        <dgm:presLayoutVars>
          <dgm:bulletEnabled val="1"/>
        </dgm:presLayoutVars>
      </dgm:prSet>
      <dgm:spPr/>
    </dgm:pt>
    <dgm:pt modelId="{4271B669-A980-41C3-A841-F7F398ACDE1D}" type="pres">
      <dgm:prSet presAssocID="{6BC4C196-6972-4DD9-81C5-574D40D79222}" presName="parSpace" presStyleCnt="0"/>
      <dgm:spPr/>
    </dgm:pt>
    <dgm:pt modelId="{F0A1E66A-37E5-414F-89EF-5E183C8712F5}" type="pres">
      <dgm:prSet presAssocID="{AC70EFBC-0417-41B2-8460-E4A9A419BFA4}" presName="parTxOnly" presStyleLbl="node1" presStyleIdx="2" presStyleCnt="3">
        <dgm:presLayoutVars>
          <dgm:bulletEnabled val="1"/>
        </dgm:presLayoutVars>
      </dgm:prSet>
      <dgm:spPr/>
    </dgm:pt>
  </dgm:ptLst>
  <dgm:cxnLst>
    <dgm:cxn modelId="{F343CA23-BBAE-4175-9975-36BA21E7A02E}" type="presOf" srcId="{AA558FC8-FDCE-43D6-9097-0184C75A4E58}" destId="{06DB221E-A141-4E1A-B8B6-9CC9C9D05268}" srcOrd="0" destOrd="0" presId="urn:microsoft.com/office/officeart/2005/8/layout/hChevron3"/>
    <dgm:cxn modelId="{63138160-19CB-4492-9334-5CF5064F0626}" type="presOf" srcId="{0F25E6D9-2F7F-44AF-B85D-AC72FAC687D5}" destId="{F5EE5D0F-F924-4E4E-AE92-2C7A42E9546C}" srcOrd="0" destOrd="0" presId="urn:microsoft.com/office/officeart/2005/8/layout/hChevron3"/>
    <dgm:cxn modelId="{31E62FAD-3644-4DCF-BFC3-CEC1040F61AF}" srcId="{AA558FC8-FDCE-43D6-9097-0184C75A4E58}" destId="{A71E3458-44CB-4D41-A050-5483A387FBB1}" srcOrd="0" destOrd="0" parTransId="{AF636982-DF6A-4EB6-A759-3C94D142DE04}" sibTransId="{FE8C9F9A-EBF2-4A49-8D80-E84E3E9DB380}"/>
    <dgm:cxn modelId="{8F572BB5-317A-4CE0-A859-B1FDD16404D4}" type="presOf" srcId="{AC70EFBC-0417-41B2-8460-E4A9A419BFA4}" destId="{F0A1E66A-37E5-414F-89EF-5E183C8712F5}" srcOrd="0" destOrd="0" presId="urn:microsoft.com/office/officeart/2005/8/layout/hChevron3"/>
    <dgm:cxn modelId="{A1D31AD6-707C-44A0-952A-AFDCAA6E4454}" type="presOf" srcId="{A71E3458-44CB-4D41-A050-5483A387FBB1}" destId="{20B0E4D6-4F15-46FF-B410-0420E97B8699}" srcOrd="0" destOrd="0" presId="urn:microsoft.com/office/officeart/2005/8/layout/hChevron3"/>
    <dgm:cxn modelId="{5628ECD7-04FA-4DD4-B3CF-EA549BCAFE1D}" srcId="{AA558FC8-FDCE-43D6-9097-0184C75A4E58}" destId="{AC70EFBC-0417-41B2-8460-E4A9A419BFA4}" srcOrd="2" destOrd="0" parTransId="{E3AC5F38-E8DC-4F10-B0BB-7EB1F9460F6C}" sibTransId="{634F29FA-7E1D-4EC9-967A-8958CAACC0B3}"/>
    <dgm:cxn modelId="{B73614F9-3F5B-4E48-9302-07745CFC0971}" srcId="{AA558FC8-FDCE-43D6-9097-0184C75A4E58}" destId="{0F25E6D9-2F7F-44AF-B85D-AC72FAC687D5}" srcOrd="1" destOrd="0" parTransId="{CCA81F90-CF93-40AC-BECF-A7D7947A6D47}" sibTransId="{6BC4C196-6972-4DD9-81C5-574D40D79222}"/>
    <dgm:cxn modelId="{585123ED-08F8-447F-B8AF-71BD5414D90C}" type="presParOf" srcId="{06DB221E-A141-4E1A-B8B6-9CC9C9D05268}" destId="{20B0E4D6-4F15-46FF-B410-0420E97B8699}" srcOrd="0" destOrd="0" presId="urn:microsoft.com/office/officeart/2005/8/layout/hChevron3"/>
    <dgm:cxn modelId="{EB6C48C8-B8E2-4551-B7AD-F9D0F61ABD83}" type="presParOf" srcId="{06DB221E-A141-4E1A-B8B6-9CC9C9D05268}" destId="{96BC8EA2-C73C-4798-8394-20C387E18392}" srcOrd="1" destOrd="0" presId="urn:microsoft.com/office/officeart/2005/8/layout/hChevron3"/>
    <dgm:cxn modelId="{E9C6B8C3-91CA-449A-A18A-799AAB8FF49B}" type="presParOf" srcId="{06DB221E-A141-4E1A-B8B6-9CC9C9D05268}" destId="{F5EE5D0F-F924-4E4E-AE92-2C7A42E9546C}" srcOrd="2" destOrd="0" presId="urn:microsoft.com/office/officeart/2005/8/layout/hChevron3"/>
    <dgm:cxn modelId="{945024B1-28A9-4242-845B-26E5B8F62A8D}" type="presParOf" srcId="{06DB221E-A141-4E1A-B8B6-9CC9C9D05268}" destId="{4271B669-A980-41C3-A841-F7F398ACDE1D}" srcOrd="3" destOrd="0" presId="urn:microsoft.com/office/officeart/2005/8/layout/hChevron3"/>
    <dgm:cxn modelId="{91E9C59F-4D87-4F39-9638-1BF13CD6D262}" type="presParOf" srcId="{06DB221E-A141-4E1A-B8B6-9CC9C9D05268}" destId="{F0A1E66A-37E5-414F-89EF-5E183C8712F5}"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A2AD65-BDD8-443C-9398-C566BEE135F8}"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pt-BR"/>
        </a:p>
      </dgm:t>
    </dgm:pt>
    <dgm:pt modelId="{B5356EB2-14A0-4C30-9FD5-FA2CB91704A9}">
      <dgm:prSet phldrT="[Texto]" custT="1"/>
      <dgm:spPr/>
      <dgm:t>
        <a:bodyPr/>
        <a:lstStyle/>
        <a:p>
          <a:r>
            <a:rPr lang="pt-BR" sz="1200" dirty="0">
              <a:latin typeface="Montserrat" pitchFamily="50" charset="0"/>
            </a:rPr>
            <a:t>Ações</a:t>
          </a:r>
        </a:p>
      </dgm:t>
    </dgm:pt>
    <dgm:pt modelId="{0565184D-9346-4828-87E8-8F64A1295069}" type="parTrans" cxnId="{7F1C7E5E-36A0-4573-87D6-5108DB3013E6}">
      <dgm:prSet/>
      <dgm:spPr/>
      <dgm:t>
        <a:bodyPr/>
        <a:lstStyle/>
        <a:p>
          <a:endParaRPr lang="pt-BR" sz="1200">
            <a:latin typeface="Helvetica Neue" panose="02000503000000020004" pitchFamily="2" charset="0"/>
          </a:endParaRPr>
        </a:p>
      </dgm:t>
    </dgm:pt>
    <dgm:pt modelId="{BC10FB47-105C-4DEA-9B12-306242BD509B}" type="sibTrans" cxnId="{7F1C7E5E-36A0-4573-87D6-5108DB3013E6}">
      <dgm:prSet/>
      <dgm:spPr/>
      <dgm:t>
        <a:bodyPr/>
        <a:lstStyle/>
        <a:p>
          <a:endParaRPr lang="pt-BR" sz="1200">
            <a:latin typeface="Helvetica Neue" panose="02000503000000020004" pitchFamily="2" charset="0"/>
          </a:endParaRPr>
        </a:p>
      </dgm:t>
    </dgm:pt>
    <dgm:pt modelId="{D8B7049B-9C42-4CFE-918F-6BC6015FBA16}">
      <dgm:prSet phldrT="[Texto]" custT="1"/>
      <dgm:spPr/>
      <dgm:t>
        <a:bodyPr/>
        <a:lstStyle/>
        <a:p>
          <a:r>
            <a:rPr lang="pt-BR" sz="1200" dirty="0">
              <a:latin typeface="Montserrat" pitchFamily="50" charset="0"/>
            </a:rPr>
            <a:t>Fiscalização</a:t>
          </a:r>
        </a:p>
      </dgm:t>
    </dgm:pt>
    <dgm:pt modelId="{E2A60FE0-87B6-408D-A71D-C0E4AA9662E6}" type="parTrans" cxnId="{CA57F652-4858-4339-9448-71A29E0FDACB}">
      <dgm:prSet/>
      <dgm:spPr/>
      <dgm:t>
        <a:bodyPr/>
        <a:lstStyle/>
        <a:p>
          <a:endParaRPr lang="pt-BR" sz="1200">
            <a:latin typeface="Montserrat" pitchFamily="50" charset="0"/>
          </a:endParaRPr>
        </a:p>
      </dgm:t>
    </dgm:pt>
    <dgm:pt modelId="{6364AC58-2A8B-4A43-B81C-1C334F1338B2}" type="sibTrans" cxnId="{CA57F652-4858-4339-9448-71A29E0FDACB}">
      <dgm:prSet/>
      <dgm:spPr/>
      <dgm:t>
        <a:bodyPr/>
        <a:lstStyle/>
        <a:p>
          <a:endParaRPr lang="pt-BR" sz="1200">
            <a:latin typeface="Helvetica Neue" panose="02000503000000020004" pitchFamily="2" charset="0"/>
          </a:endParaRPr>
        </a:p>
      </dgm:t>
    </dgm:pt>
    <dgm:pt modelId="{A2D8DC03-F2F6-417C-98A1-107E0231B226}">
      <dgm:prSet phldrT="[Texto]" custT="1"/>
      <dgm:spPr/>
      <dgm:t>
        <a:bodyPr/>
        <a:lstStyle/>
        <a:p>
          <a:r>
            <a:rPr lang="pt-BR" sz="1200" dirty="0">
              <a:latin typeface="Montserrat" pitchFamily="50" charset="0"/>
            </a:rPr>
            <a:t>Sinalização</a:t>
          </a:r>
        </a:p>
      </dgm:t>
    </dgm:pt>
    <dgm:pt modelId="{58E7EA10-CC5C-4F53-ABE4-C4355321D265}" type="parTrans" cxnId="{FF0A4696-545A-4B26-8A8F-190D1060D555}">
      <dgm:prSet/>
      <dgm:spPr/>
      <dgm:t>
        <a:bodyPr/>
        <a:lstStyle/>
        <a:p>
          <a:endParaRPr lang="pt-BR" sz="1200">
            <a:latin typeface="Montserrat" pitchFamily="50" charset="0"/>
          </a:endParaRPr>
        </a:p>
      </dgm:t>
    </dgm:pt>
    <dgm:pt modelId="{A4C60356-EF2C-4BF2-AFE2-055DA14F58F2}" type="sibTrans" cxnId="{FF0A4696-545A-4B26-8A8F-190D1060D555}">
      <dgm:prSet/>
      <dgm:spPr/>
      <dgm:t>
        <a:bodyPr/>
        <a:lstStyle/>
        <a:p>
          <a:endParaRPr lang="pt-BR" sz="1200">
            <a:latin typeface="Helvetica Neue" panose="02000503000000020004" pitchFamily="2" charset="0"/>
          </a:endParaRPr>
        </a:p>
      </dgm:t>
    </dgm:pt>
    <dgm:pt modelId="{B8D4B22F-8A8B-4AC2-972E-E38DE104833D}">
      <dgm:prSet phldrT="[Texto]" custT="1"/>
      <dgm:spPr/>
      <dgm:t>
        <a:bodyPr/>
        <a:lstStyle/>
        <a:p>
          <a:r>
            <a:rPr lang="pt-BR" sz="1200" dirty="0">
              <a:latin typeface="Montserrat" pitchFamily="50" charset="0"/>
            </a:rPr>
            <a:t>Participação Social</a:t>
          </a:r>
        </a:p>
      </dgm:t>
    </dgm:pt>
    <dgm:pt modelId="{4C4B15D8-0AA3-4AFE-A60C-51EBA8E1F2BE}" type="parTrans" cxnId="{DE2B4237-1A88-4CB8-A256-58D99B30A1E3}">
      <dgm:prSet/>
      <dgm:spPr/>
      <dgm:t>
        <a:bodyPr/>
        <a:lstStyle/>
        <a:p>
          <a:endParaRPr lang="pt-BR"/>
        </a:p>
      </dgm:t>
    </dgm:pt>
    <dgm:pt modelId="{4373561A-E0C5-467C-88B0-0DE7AC11006E}" type="sibTrans" cxnId="{DE2B4237-1A88-4CB8-A256-58D99B30A1E3}">
      <dgm:prSet/>
      <dgm:spPr/>
      <dgm:t>
        <a:bodyPr/>
        <a:lstStyle/>
        <a:p>
          <a:endParaRPr lang="pt-BR"/>
        </a:p>
      </dgm:t>
    </dgm:pt>
    <dgm:pt modelId="{EC09F4C8-B2FB-446D-90A7-AA68FCD76AAB}">
      <dgm:prSet phldrT="[Texto]" custT="1"/>
      <dgm:spPr/>
      <dgm:t>
        <a:bodyPr/>
        <a:lstStyle/>
        <a:p>
          <a:r>
            <a:rPr lang="pt-BR" sz="1200" dirty="0" err="1">
              <a:latin typeface="Montserrat" pitchFamily="50" charset="0"/>
            </a:rPr>
            <a:t>Infraestrutura</a:t>
          </a:r>
          <a:endParaRPr lang="pt-BR" sz="1200" dirty="0">
            <a:latin typeface="Montserrat" pitchFamily="50" charset="0"/>
          </a:endParaRPr>
        </a:p>
      </dgm:t>
    </dgm:pt>
    <dgm:pt modelId="{61194DD8-60BE-46E2-BDEA-96B70A4081B2}" type="parTrans" cxnId="{12839599-F838-4F30-A72E-41B3D3076E91}">
      <dgm:prSet/>
      <dgm:spPr/>
      <dgm:t>
        <a:bodyPr/>
        <a:lstStyle/>
        <a:p>
          <a:endParaRPr lang="pt-BR"/>
        </a:p>
      </dgm:t>
    </dgm:pt>
    <dgm:pt modelId="{65E8C8B0-5C14-4D89-B696-EF852862791B}" type="sibTrans" cxnId="{12839599-F838-4F30-A72E-41B3D3076E91}">
      <dgm:prSet/>
      <dgm:spPr/>
      <dgm:t>
        <a:bodyPr/>
        <a:lstStyle/>
        <a:p>
          <a:endParaRPr lang="pt-BR"/>
        </a:p>
      </dgm:t>
    </dgm:pt>
    <dgm:pt modelId="{CDD7F060-D6B0-43CC-94D3-7901AED1D776}">
      <dgm:prSet phldrT="[Texto]" custT="1"/>
      <dgm:spPr/>
      <dgm:t>
        <a:bodyPr/>
        <a:lstStyle/>
        <a:p>
          <a:r>
            <a:rPr lang="pt-BR" sz="1200" dirty="0">
              <a:latin typeface="Montserrat" pitchFamily="50" charset="0"/>
            </a:rPr>
            <a:t>Educação e Comportamento</a:t>
          </a:r>
        </a:p>
      </dgm:t>
    </dgm:pt>
    <dgm:pt modelId="{CCE08E92-2024-4305-B4AF-4FD2FF064C48}" type="sibTrans" cxnId="{7926B51E-CA48-44B7-AB2E-09A7D96F4691}">
      <dgm:prSet/>
      <dgm:spPr/>
      <dgm:t>
        <a:bodyPr/>
        <a:lstStyle/>
        <a:p>
          <a:endParaRPr lang="pt-BR"/>
        </a:p>
      </dgm:t>
    </dgm:pt>
    <dgm:pt modelId="{A7184182-314F-4ED4-BD25-8530C8854270}" type="parTrans" cxnId="{7926B51E-CA48-44B7-AB2E-09A7D96F4691}">
      <dgm:prSet/>
      <dgm:spPr/>
      <dgm:t>
        <a:bodyPr/>
        <a:lstStyle/>
        <a:p>
          <a:endParaRPr lang="pt-BR"/>
        </a:p>
      </dgm:t>
    </dgm:pt>
    <dgm:pt modelId="{32696102-098F-49DF-A648-C3FBF093F15E}" type="pres">
      <dgm:prSet presAssocID="{5EA2AD65-BDD8-443C-9398-C566BEE135F8}" presName="hierChild1" presStyleCnt="0">
        <dgm:presLayoutVars>
          <dgm:orgChart val="1"/>
          <dgm:chPref val="1"/>
          <dgm:dir/>
          <dgm:animOne val="branch"/>
          <dgm:animLvl val="lvl"/>
          <dgm:resizeHandles/>
        </dgm:presLayoutVars>
      </dgm:prSet>
      <dgm:spPr/>
    </dgm:pt>
    <dgm:pt modelId="{7F51CEE8-1349-48CB-B69E-A98C18779355}" type="pres">
      <dgm:prSet presAssocID="{B5356EB2-14A0-4C30-9FD5-FA2CB91704A9}" presName="hierRoot1" presStyleCnt="0">
        <dgm:presLayoutVars>
          <dgm:hierBranch val="init"/>
        </dgm:presLayoutVars>
      </dgm:prSet>
      <dgm:spPr/>
    </dgm:pt>
    <dgm:pt modelId="{FB492190-B485-4611-8884-829AC7BE5EDD}" type="pres">
      <dgm:prSet presAssocID="{B5356EB2-14A0-4C30-9FD5-FA2CB91704A9}" presName="rootComposite1" presStyleCnt="0"/>
      <dgm:spPr/>
    </dgm:pt>
    <dgm:pt modelId="{7FD9F622-5A7A-4860-AE0F-F2F4D3B345E0}" type="pres">
      <dgm:prSet presAssocID="{B5356EB2-14A0-4C30-9FD5-FA2CB91704A9}" presName="rootText1" presStyleLbl="node0" presStyleIdx="0" presStyleCnt="1" custScaleX="77987" custScaleY="63042" custLinFactNeighborY="1489">
        <dgm:presLayoutVars>
          <dgm:chPref val="3"/>
        </dgm:presLayoutVars>
      </dgm:prSet>
      <dgm:spPr/>
    </dgm:pt>
    <dgm:pt modelId="{F0E9300C-BDCD-42FD-A103-44D37A00F6B7}" type="pres">
      <dgm:prSet presAssocID="{B5356EB2-14A0-4C30-9FD5-FA2CB91704A9}" presName="rootConnector1" presStyleLbl="node1" presStyleIdx="0" presStyleCnt="0"/>
      <dgm:spPr/>
    </dgm:pt>
    <dgm:pt modelId="{5158ED03-9EF9-4C3C-85CF-F408282B31B1}" type="pres">
      <dgm:prSet presAssocID="{B5356EB2-14A0-4C30-9FD5-FA2CB91704A9}" presName="hierChild2" presStyleCnt="0"/>
      <dgm:spPr/>
    </dgm:pt>
    <dgm:pt modelId="{A8A33A2E-C0AD-46A7-8940-FC55D9785FAA}" type="pres">
      <dgm:prSet presAssocID="{E2A60FE0-87B6-408D-A71D-C0E4AA9662E6}" presName="Name37" presStyleLbl="parChTrans1D2" presStyleIdx="0" presStyleCnt="5"/>
      <dgm:spPr/>
    </dgm:pt>
    <dgm:pt modelId="{C9A5C75A-C273-48E6-B77B-88F3DA2020B8}" type="pres">
      <dgm:prSet presAssocID="{D8B7049B-9C42-4CFE-918F-6BC6015FBA16}" presName="hierRoot2" presStyleCnt="0">
        <dgm:presLayoutVars>
          <dgm:hierBranch val="init"/>
        </dgm:presLayoutVars>
      </dgm:prSet>
      <dgm:spPr/>
    </dgm:pt>
    <dgm:pt modelId="{28331764-2281-49E1-895D-3EE4E0A7DD70}" type="pres">
      <dgm:prSet presAssocID="{D8B7049B-9C42-4CFE-918F-6BC6015FBA16}" presName="rootComposite" presStyleCnt="0"/>
      <dgm:spPr/>
    </dgm:pt>
    <dgm:pt modelId="{F095D6C2-ABB3-434D-BE4D-13AE1BE6E285}" type="pres">
      <dgm:prSet presAssocID="{D8B7049B-9C42-4CFE-918F-6BC6015FBA16}" presName="rootText" presStyleLbl="node2" presStyleIdx="0" presStyleCnt="5" custScaleX="85380" custScaleY="104243">
        <dgm:presLayoutVars>
          <dgm:chPref val="3"/>
        </dgm:presLayoutVars>
      </dgm:prSet>
      <dgm:spPr/>
    </dgm:pt>
    <dgm:pt modelId="{BC3FEE23-C320-4539-86D9-B9C25EDBB1EC}" type="pres">
      <dgm:prSet presAssocID="{D8B7049B-9C42-4CFE-918F-6BC6015FBA16}" presName="rootConnector" presStyleLbl="node2" presStyleIdx="0" presStyleCnt="5"/>
      <dgm:spPr/>
    </dgm:pt>
    <dgm:pt modelId="{B88F5A47-B412-4509-AD97-4F86BEFB419C}" type="pres">
      <dgm:prSet presAssocID="{D8B7049B-9C42-4CFE-918F-6BC6015FBA16}" presName="hierChild4" presStyleCnt="0"/>
      <dgm:spPr/>
    </dgm:pt>
    <dgm:pt modelId="{99FBA36D-B3E7-4175-BAFD-FB3DBC6B632F}" type="pres">
      <dgm:prSet presAssocID="{D8B7049B-9C42-4CFE-918F-6BC6015FBA16}" presName="hierChild5" presStyleCnt="0"/>
      <dgm:spPr/>
    </dgm:pt>
    <dgm:pt modelId="{B330AD32-8833-47D5-8996-95B075081BFC}" type="pres">
      <dgm:prSet presAssocID="{58E7EA10-CC5C-4F53-ABE4-C4355321D265}" presName="Name37" presStyleLbl="parChTrans1D2" presStyleIdx="1" presStyleCnt="5"/>
      <dgm:spPr/>
    </dgm:pt>
    <dgm:pt modelId="{8CF736F9-85EC-4FFE-BE46-41CDF0293E3F}" type="pres">
      <dgm:prSet presAssocID="{A2D8DC03-F2F6-417C-98A1-107E0231B226}" presName="hierRoot2" presStyleCnt="0">
        <dgm:presLayoutVars>
          <dgm:hierBranch val="init"/>
        </dgm:presLayoutVars>
      </dgm:prSet>
      <dgm:spPr/>
    </dgm:pt>
    <dgm:pt modelId="{C9C1A2F2-FB0A-4B99-84F3-B1A834678901}" type="pres">
      <dgm:prSet presAssocID="{A2D8DC03-F2F6-417C-98A1-107E0231B226}" presName="rootComposite" presStyleCnt="0"/>
      <dgm:spPr/>
    </dgm:pt>
    <dgm:pt modelId="{A3641F15-6149-4809-B04B-50C7D177CA19}" type="pres">
      <dgm:prSet presAssocID="{A2D8DC03-F2F6-417C-98A1-107E0231B226}" presName="rootText" presStyleLbl="node2" presStyleIdx="1" presStyleCnt="5" custScaleX="101352" custScaleY="100670">
        <dgm:presLayoutVars>
          <dgm:chPref val="3"/>
        </dgm:presLayoutVars>
      </dgm:prSet>
      <dgm:spPr/>
    </dgm:pt>
    <dgm:pt modelId="{B13725D4-8F31-4A1D-B544-867224D04D91}" type="pres">
      <dgm:prSet presAssocID="{A2D8DC03-F2F6-417C-98A1-107E0231B226}" presName="rootConnector" presStyleLbl="node2" presStyleIdx="1" presStyleCnt="5"/>
      <dgm:spPr/>
    </dgm:pt>
    <dgm:pt modelId="{247DED1A-9632-42E6-8EF1-0EC6285BCFD9}" type="pres">
      <dgm:prSet presAssocID="{A2D8DC03-F2F6-417C-98A1-107E0231B226}" presName="hierChild4" presStyleCnt="0"/>
      <dgm:spPr/>
    </dgm:pt>
    <dgm:pt modelId="{5A6D1F7D-A96D-44F3-AE1D-539D813544EE}" type="pres">
      <dgm:prSet presAssocID="{A2D8DC03-F2F6-417C-98A1-107E0231B226}" presName="hierChild5" presStyleCnt="0"/>
      <dgm:spPr/>
    </dgm:pt>
    <dgm:pt modelId="{249CD16E-1D75-4D60-9EDB-7406D0B5448E}" type="pres">
      <dgm:prSet presAssocID="{A7184182-314F-4ED4-BD25-8530C8854270}" presName="Name37" presStyleLbl="parChTrans1D2" presStyleIdx="2" presStyleCnt="5"/>
      <dgm:spPr/>
    </dgm:pt>
    <dgm:pt modelId="{33469627-AE43-4206-9E07-7DF0297F245F}" type="pres">
      <dgm:prSet presAssocID="{CDD7F060-D6B0-43CC-94D3-7901AED1D776}" presName="hierRoot2" presStyleCnt="0">
        <dgm:presLayoutVars>
          <dgm:hierBranch val="init"/>
        </dgm:presLayoutVars>
      </dgm:prSet>
      <dgm:spPr/>
    </dgm:pt>
    <dgm:pt modelId="{04FDFF99-B036-49EB-95F5-62247A8F831B}" type="pres">
      <dgm:prSet presAssocID="{CDD7F060-D6B0-43CC-94D3-7901AED1D776}" presName="rootComposite" presStyleCnt="0"/>
      <dgm:spPr/>
    </dgm:pt>
    <dgm:pt modelId="{ADC7DFCA-CC26-46F2-915F-ED35CAAE5E88}" type="pres">
      <dgm:prSet presAssocID="{CDD7F060-D6B0-43CC-94D3-7901AED1D776}" presName="rootText" presStyleLbl="node2" presStyleIdx="2" presStyleCnt="5">
        <dgm:presLayoutVars>
          <dgm:chPref val="3"/>
        </dgm:presLayoutVars>
      </dgm:prSet>
      <dgm:spPr/>
    </dgm:pt>
    <dgm:pt modelId="{27400187-B3B9-431D-80E2-E07E1B4F9BFE}" type="pres">
      <dgm:prSet presAssocID="{CDD7F060-D6B0-43CC-94D3-7901AED1D776}" presName="rootConnector" presStyleLbl="node2" presStyleIdx="2" presStyleCnt="5"/>
      <dgm:spPr/>
    </dgm:pt>
    <dgm:pt modelId="{C3412DAB-3752-4E8B-A6D3-E1C7892A2C84}" type="pres">
      <dgm:prSet presAssocID="{CDD7F060-D6B0-43CC-94D3-7901AED1D776}" presName="hierChild4" presStyleCnt="0"/>
      <dgm:spPr/>
    </dgm:pt>
    <dgm:pt modelId="{750C5C5B-57B8-4371-9CC8-4C5B6A66F63E}" type="pres">
      <dgm:prSet presAssocID="{CDD7F060-D6B0-43CC-94D3-7901AED1D776}" presName="hierChild5" presStyleCnt="0"/>
      <dgm:spPr/>
    </dgm:pt>
    <dgm:pt modelId="{EE3B600A-8024-4D41-A860-0FCAF2A61570}" type="pres">
      <dgm:prSet presAssocID="{4C4B15D8-0AA3-4AFE-A60C-51EBA8E1F2BE}" presName="Name37" presStyleLbl="parChTrans1D2" presStyleIdx="3" presStyleCnt="5"/>
      <dgm:spPr/>
    </dgm:pt>
    <dgm:pt modelId="{02E72DA4-89CE-4D55-80BF-CB45E1492797}" type="pres">
      <dgm:prSet presAssocID="{B8D4B22F-8A8B-4AC2-972E-E38DE104833D}" presName="hierRoot2" presStyleCnt="0">
        <dgm:presLayoutVars>
          <dgm:hierBranch val="init"/>
        </dgm:presLayoutVars>
      </dgm:prSet>
      <dgm:spPr/>
    </dgm:pt>
    <dgm:pt modelId="{1C55E0E5-0C47-4C00-BF69-4739DA9527A1}" type="pres">
      <dgm:prSet presAssocID="{B8D4B22F-8A8B-4AC2-972E-E38DE104833D}" presName="rootComposite" presStyleCnt="0"/>
      <dgm:spPr/>
    </dgm:pt>
    <dgm:pt modelId="{33D5743C-EE6F-4A27-8663-ABCB6DB2A6E3}" type="pres">
      <dgm:prSet presAssocID="{B8D4B22F-8A8B-4AC2-972E-E38DE104833D}" presName="rootText" presStyleLbl="node2" presStyleIdx="3" presStyleCnt="5">
        <dgm:presLayoutVars>
          <dgm:chPref val="3"/>
        </dgm:presLayoutVars>
      </dgm:prSet>
      <dgm:spPr/>
    </dgm:pt>
    <dgm:pt modelId="{682066B8-564D-4A94-BA02-02D3B55A89AE}" type="pres">
      <dgm:prSet presAssocID="{B8D4B22F-8A8B-4AC2-972E-E38DE104833D}" presName="rootConnector" presStyleLbl="node2" presStyleIdx="3" presStyleCnt="5"/>
      <dgm:spPr/>
    </dgm:pt>
    <dgm:pt modelId="{95466711-2A5B-4347-8FAF-332A312DD44E}" type="pres">
      <dgm:prSet presAssocID="{B8D4B22F-8A8B-4AC2-972E-E38DE104833D}" presName="hierChild4" presStyleCnt="0"/>
      <dgm:spPr/>
    </dgm:pt>
    <dgm:pt modelId="{74FB645A-3A38-449A-8435-1173F063B887}" type="pres">
      <dgm:prSet presAssocID="{B8D4B22F-8A8B-4AC2-972E-E38DE104833D}" presName="hierChild5" presStyleCnt="0"/>
      <dgm:spPr/>
    </dgm:pt>
    <dgm:pt modelId="{32E21421-B52D-4ECD-8FE5-FD3D4BD524D4}" type="pres">
      <dgm:prSet presAssocID="{61194DD8-60BE-46E2-BDEA-96B70A4081B2}" presName="Name37" presStyleLbl="parChTrans1D2" presStyleIdx="4" presStyleCnt="5"/>
      <dgm:spPr/>
    </dgm:pt>
    <dgm:pt modelId="{78844B61-FC85-466F-859F-DAA620E21219}" type="pres">
      <dgm:prSet presAssocID="{EC09F4C8-B2FB-446D-90A7-AA68FCD76AAB}" presName="hierRoot2" presStyleCnt="0">
        <dgm:presLayoutVars>
          <dgm:hierBranch val="init"/>
        </dgm:presLayoutVars>
      </dgm:prSet>
      <dgm:spPr/>
    </dgm:pt>
    <dgm:pt modelId="{35ECC7DC-0C91-49C3-93D8-E11250D297A1}" type="pres">
      <dgm:prSet presAssocID="{EC09F4C8-B2FB-446D-90A7-AA68FCD76AAB}" presName="rootComposite" presStyleCnt="0"/>
      <dgm:spPr/>
    </dgm:pt>
    <dgm:pt modelId="{7C41EDBB-54C0-4181-8984-CCED33D1B0A4}" type="pres">
      <dgm:prSet presAssocID="{EC09F4C8-B2FB-446D-90A7-AA68FCD76AAB}" presName="rootText" presStyleLbl="node2" presStyleIdx="4" presStyleCnt="5" custScaleX="118352" custScaleY="105122">
        <dgm:presLayoutVars>
          <dgm:chPref val="3"/>
        </dgm:presLayoutVars>
      </dgm:prSet>
      <dgm:spPr/>
    </dgm:pt>
    <dgm:pt modelId="{8D45D219-638B-4580-BA42-BB3F566A5174}" type="pres">
      <dgm:prSet presAssocID="{EC09F4C8-B2FB-446D-90A7-AA68FCD76AAB}" presName="rootConnector" presStyleLbl="node2" presStyleIdx="4" presStyleCnt="5"/>
      <dgm:spPr/>
    </dgm:pt>
    <dgm:pt modelId="{D50CEE0A-6450-4EEF-BD94-B239CD44FAE1}" type="pres">
      <dgm:prSet presAssocID="{EC09F4C8-B2FB-446D-90A7-AA68FCD76AAB}" presName="hierChild4" presStyleCnt="0"/>
      <dgm:spPr/>
    </dgm:pt>
    <dgm:pt modelId="{59EF011E-8F26-4BDA-9047-26796CBD02AC}" type="pres">
      <dgm:prSet presAssocID="{EC09F4C8-B2FB-446D-90A7-AA68FCD76AAB}" presName="hierChild5" presStyleCnt="0"/>
      <dgm:spPr/>
    </dgm:pt>
    <dgm:pt modelId="{05FD4EFA-A04D-411F-A057-EE31B8474CA1}" type="pres">
      <dgm:prSet presAssocID="{B5356EB2-14A0-4C30-9FD5-FA2CB91704A9}" presName="hierChild3" presStyleCnt="0"/>
      <dgm:spPr/>
    </dgm:pt>
  </dgm:ptLst>
  <dgm:cxnLst>
    <dgm:cxn modelId="{AA060104-4637-4229-B478-C89FD8C8B745}" type="presOf" srcId="{B5356EB2-14A0-4C30-9FD5-FA2CB91704A9}" destId="{F0E9300C-BDCD-42FD-A103-44D37A00F6B7}" srcOrd="1" destOrd="0" presId="urn:microsoft.com/office/officeart/2005/8/layout/orgChart1"/>
    <dgm:cxn modelId="{DDB9AC05-BC26-4C1C-AC7D-CAC99F49F541}" type="presOf" srcId="{B8D4B22F-8A8B-4AC2-972E-E38DE104833D}" destId="{33D5743C-EE6F-4A27-8663-ABCB6DB2A6E3}" srcOrd="0" destOrd="0" presId="urn:microsoft.com/office/officeart/2005/8/layout/orgChart1"/>
    <dgm:cxn modelId="{F061DF09-4BF1-42C6-BCA7-750F3F91CB90}" type="presOf" srcId="{E2A60FE0-87B6-408D-A71D-C0E4AA9662E6}" destId="{A8A33A2E-C0AD-46A7-8940-FC55D9785FAA}" srcOrd="0" destOrd="0" presId="urn:microsoft.com/office/officeart/2005/8/layout/orgChart1"/>
    <dgm:cxn modelId="{C60B8A0F-DC68-4088-BA6E-21EB3CDFCC1F}" type="presOf" srcId="{58E7EA10-CC5C-4F53-ABE4-C4355321D265}" destId="{B330AD32-8833-47D5-8996-95B075081BFC}" srcOrd="0" destOrd="0" presId="urn:microsoft.com/office/officeart/2005/8/layout/orgChart1"/>
    <dgm:cxn modelId="{7926B51E-CA48-44B7-AB2E-09A7D96F4691}" srcId="{B5356EB2-14A0-4C30-9FD5-FA2CB91704A9}" destId="{CDD7F060-D6B0-43CC-94D3-7901AED1D776}" srcOrd="2" destOrd="0" parTransId="{A7184182-314F-4ED4-BD25-8530C8854270}" sibTransId="{CCE08E92-2024-4305-B4AF-4FD2FF064C48}"/>
    <dgm:cxn modelId="{DE2B4237-1A88-4CB8-A256-58D99B30A1E3}" srcId="{B5356EB2-14A0-4C30-9FD5-FA2CB91704A9}" destId="{B8D4B22F-8A8B-4AC2-972E-E38DE104833D}" srcOrd="3" destOrd="0" parTransId="{4C4B15D8-0AA3-4AFE-A60C-51EBA8E1F2BE}" sibTransId="{4373561A-E0C5-467C-88B0-0DE7AC11006E}"/>
    <dgm:cxn modelId="{EC1D313C-C9A9-4BB4-9F45-2B8DC8ED643F}" type="presOf" srcId="{61194DD8-60BE-46E2-BDEA-96B70A4081B2}" destId="{32E21421-B52D-4ECD-8FE5-FD3D4BD524D4}" srcOrd="0" destOrd="0" presId="urn:microsoft.com/office/officeart/2005/8/layout/orgChart1"/>
    <dgm:cxn modelId="{7ACF2D3E-067E-49F5-8B1F-28A14A172E91}" type="presOf" srcId="{4C4B15D8-0AA3-4AFE-A60C-51EBA8E1F2BE}" destId="{EE3B600A-8024-4D41-A860-0FCAF2A61570}" srcOrd="0" destOrd="0" presId="urn:microsoft.com/office/officeart/2005/8/layout/orgChart1"/>
    <dgm:cxn modelId="{7F1C7E5E-36A0-4573-87D6-5108DB3013E6}" srcId="{5EA2AD65-BDD8-443C-9398-C566BEE135F8}" destId="{B5356EB2-14A0-4C30-9FD5-FA2CB91704A9}" srcOrd="0" destOrd="0" parTransId="{0565184D-9346-4828-87E8-8F64A1295069}" sibTransId="{BC10FB47-105C-4DEA-9B12-306242BD509B}"/>
    <dgm:cxn modelId="{C822FF43-DA7E-4CD6-8C47-CAF77532FCE0}" type="presOf" srcId="{A2D8DC03-F2F6-417C-98A1-107E0231B226}" destId="{A3641F15-6149-4809-B04B-50C7D177CA19}" srcOrd="0" destOrd="0" presId="urn:microsoft.com/office/officeart/2005/8/layout/orgChart1"/>
    <dgm:cxn modelId="{0E0C0F65-1119-47CC-9372-C1B11832C846}" type="presOf" srcId="{B5356EB2-14A0-4C30-9FD5-FA2CB91704A9}" destId="{7FD9F622-5A7A-4860-AE0F-F2F4D3B345E0}" srcOrd="0" destOrd="0" presId="urn:microsoft.com/office/officeart/2005/8/layout/orgChart1"/>
    <dgm:cxn modelId="{812EC065-AAD9-40B0-99A3-74D0B1B31981}" type="presOf" srcId="{A7184182-314F-4ED4-BD25-8530C8854270}" destId="{249CD16E-1D75-4D60-9EDB-7406D0B5448E}" srcOrd="0" destOrd="0" presId="urn:microsoft.com/office/officeart/2005/8/layout/orgChart1"/>
    <dgm:cxn modelId="{55058067-D0DC-455C-84E9-A521430A00A1}" type="presOf" srcId="{CDD7F060-D6B0-43CC-94D3-7901AED1D776}" destId="{ADC7DFCA-CC26-46F2-915F-ED35CAAE5E88}" srcOrd="0" destOrd="0" presId="urn:microsoft.com/office/officeart/2005/8/layout/orgChart1"/>
    <dgm:cxn modelId="{60FFC651-DE1B-493A-9DBC-22E3CCCB6AB3}" type="presOf" srcId="{EC09F4C8-B2FB-446D-90A7-AA68FCD76AAB}" destId="{8D45D219-638B-4580-BA42-BB3F566A5174}" srcOrd="1" destOrd="0" presId="urn:microsoft.com/office/officeart/2005/8/layout/orgChart1"/>
    <dgm:cxn modelId="{CA57F652-4858-4339-9448-71A29E0FDACB}" srcId="{B5356EB2-14A0-4C30-9FD5-FA2CB91704A9}" destId="{D8B7049B-9C42-4CFE-918F-6BC6015FBA16}" srcOrd="0" destOrd="0" parTransId="{E2A60FE0-87B6-408D-A71D-C0E4AA9662E6}" sibTransId="{6364AC58-2A8B-4A43-B81C-1C334F1338B2}"/>
    <dgm:cxn modelId="{FF0A4696-545A-4B26-8A8F-190D1060D555}" srcId="{B5356EB2-14A0-4C30-9FD5-FA2CB91704A9}" destId="{A2D8DC03-F2F6-417C-98A1-107E0231B226}" srcOrd="1" destOrd="0" parTransId="{58E7EA10-CC5C-4F53-ABE4-C4355321D265}" sibTransId="{A4C60356-EF2C-4BF2-AFE2-055DA14F58F2}"/>
    <dgm:cxn modelId="{12839599-F838-4F30-A72E-41B3D3076E91}" srcId="{B5356EB2-14A0-4C30-9FD5-FA2CB91704A9}" destId="{EC09F4C8-B2FB-446D-90A7-AA68FCD76AAB}" srcOrd="4" destOrd="0" parTransId="{61194DD8-60BE-46E2-BDEA-96B70A4081B2}" sibTransId="{65E8C8B0-5C14-4D89-B696-EF852862791B}"/>
    <dgm:cxn modelId="{1CEF859A-A6B9-4C75-A4BA-48F54B3D1806}" type="presOf" srcId="{D8B7049B-9C42-4CFE-918F-6BC6015FBA16}" destId="{F095D6C2-ABB3-434D-BE4D-13AE1BE6E285}" srcOrd="0" destOrd="0" presId="urn:microsoft.com/office/officeart/2005/8/layout/orgChart1"/>
    <dgm:cxn modelId="{4C9A209D-19D9-4503-9D2F-1E96DD367CB6}" type="presOf" srcId="{EC09F4C8-B2FB-446D-90A7-AA68FCD76AAB}" destId="{7C41EDBB-54C0-4181-8984-CCED33D1B0A4}" srcOrd="0" destOrd="0" presId="urn:microsoft.com/office/officeart/2005/8/layout/orgChart1"/>
    <dgm:cxn modelId="{7BCF4CA9-26E8-4383-BD2B-FC0F3E9E479A}" type="presOf" srcId="{5EA2AD65-BDD8-443C-9398-C566BEE135F8}" destId="{32696102-098F-49DF-A648-C3FBF093F15E}" srcOrd="0" destOrd="0" presId="urn:microsoft.com/office/officeart/2005/8/layout/orgChart1"/>
    <dgm:cxn modelId="{B1D0EDC4-5DB6-452E-99FC-8AC1592FE429}" type="presOf" srcId="{B8D4B22F-8A8B-4AC2-972E-E38DE104833D}" destId="{682066B8-564D-4A94-BA02-02D3B55A89AE}" srcOrd="1" destOrd="0" presId="urn:microsoft.com/office/officeart/2005/8/layout/orgChart1"/>
    <dgm:cxn modelId="{204034C7-840A-49A6-9402-F453D533F252}" type="presOf" srcId="{CDD7F060-D6B0-43CC-94D3-7901AED1D776}" destId="{27400187-B3B9-431D-80E2-E07E1B4F9BFE}" srcOrd="1" destOrd="0" presId="urn:microsoft.com/office/officeart/2005/8/layout/orgChart1"/>
    <dgm:cxn modelId="{8FC2E0D6-8775-47A1-A625-AB73654C4116}" type="presOf" srcId="{A2D8DC03-F2F6-417C-98A1-107E0231B226}" destId="{B13725D4-8F31-4A1D-B544-867224D04D91}" srcOrd="1" destOrd="0" presId="urn:microsoft.com/office/officeart/2005/8/layout/orgChart1"/>
    <dgm:cxn modelId="{EBF459FF-D482-40E1-8A65-EE490696E85B}" type="presOf" srcId="{D8B7049B-9C42-4CFE-918F-6BC6015FBA16}" destId="{BC3FEE23-C320-4539-86D9-B9C25EDBB1EC}" srcOrd="1" destOrd="0" presId="urn:microsoft.com/office/officeart/2005/8/layout/orgChart1"/>
    <dgm:cxn modelId="{04448698-1799-46F3-B79D-FB7E5593B701}" type="presParOf" srcId="{32696102-098F-49DF-A648-C3FBF093F15E}" destId="{7F51CEE8-1349-48CB-B69E-A98C18779355}" srcOrd="0" destOrd="0" presId="urn:microsoft.com/office/officeart/2005/8/layout/orgChart1"/>
    <dgm:cxn modelId="{6864B8C7-568A-4567-A1BA-24AB7331DB3B}" type="presParOf" srcId="{7F51CEE8-1349-48CB-B69E-A98C18779355}" destId="{FB492190-B485-4611-8884-829AC7BE5EDD}" srcOrd="0" destOrd="0" presId="urn:microsoft.com/office/officeart/2005/8/layout/orgChart1"/>
    <dgm:cxn modelId="{836EA9EA-48C9-4998-ABD0-9097A5731319}" type="presParOf" srcId="{FB492190-B485-4611-8884-829AC7BE5EDD}" destId="{7FD9F622-5A7A-4860-AE0F-F2F4D3B345E0}" srcOrd="0" destOrd="0" presId="urn:microsoft.com/office/officeart/2005/8/layout/orgChart1"/>
    <dgm:cxn modelId="{B3F43E63-1290-4C97-967B-36EE0A4D5B7E}" type="presParOf" srcId="{FB492190-B485-4611-8884-829AC7BE5EDD}" destId="{F0E9300C-BDCD-42FD-A103-44D37A00F6B7}" srcOrd="1" destOrd="0" presId="urn:microsoft.com/office/officeart/2005/8/layout/orgChart1"/>
    <dgm:cxn modelId="{BD4D7203-CA24-4600-AFA8-525711A23500}" type="presParOf" srcId="{7F51CEE8-1349-48CB-B69E-A98C18779355}" destId="{5158ED03-9EF9-4C3C-85CF-F408282B31B1}" srcOrd="1" destOrd="0" presId="urn:microsoft.com/office/officeart/2005/8/layout/orgChart1"/>
    <dgm:cxn modelId="{F3CA48CB-468E-4A92-B880-1693BDF83B64}" type="presParOf" srcId="{5158ED03-9EF9-4C3C-85CF-F408282B31B1}" destId="{A8A33A2E-C0AD-46A7-8940-FC55D9785FAA}" srcOrd="0" destOrd="0" presId="urn:microsoft.com/office/officeart/2005/8/layout/orgChart1"/>
    <dgm:cxn modelId="{1B21015F-C1E4-4FC5-AF53-AD273E9C5ADD}" type="presParOf" srcId="{5158ED03-9EF9-4C3C-85CF-F408282B31B1}" destId="{C9A5C75A-C273-48E6-B77B-88F3DA2020B8}" srcOrd="1" destOrd="0" presId="urn:microsoft.com/office/officeart/2005/8/layout/orgChart1"/>
    <dgm:cxn modelId="{2643D365-7032-4DB5-B21E-F2B8B0B491C3}" type="presParOf" srcId="{C9A5C75A-C273-48E6-B77B-88F3DA2020B8}" destId="{28331764-2281-49E1-895D-3EE4E0A7DD70}" srcOrd="0" destOrd="0" presId="urn:microsoft.com/office/officeart/2005/8/layout/orgChart1"/>
    <dgm:cxn modelId="{413EBD36-D941-4E2A-8A6B-6B19AD99A5A2}" type="presParOf" srcId="{28331764-2281-49E1-895D-3EE4E0A7DD70}" destId="{F095D6C2-ABB3-434D-BE4D-13AE1BE6E285}" srcOrd="0" destOrd="0" presId="urn:microsoft.com/office/officeart/2005/8/layout/orgChart1"/>
    <dgm:cxn modelId="{55F00131-8146-48A5-BDCB-34E8A4A9D49D}" type="presParOf" srcId="{28331764-2281-49E1-895D-3EE4E0A7DD70}" destId="{BC3FEE23-C320-4539-86D9-B9C25EDBB1EC}" srcOrd="1" destOrd="0" presId="urn:microsoft.com/office/officeart/2005/8/layout/orgChart1"/>
    <dgm:cxn modelId="{E0604D92-304C-4A72-A681-C445EDF3066F}" type="presParOf" srcId="{C9A5C75A-C273-48E6-B77B-88F3DA2020B8}" destId="{B88F5A47-B412-4509-AD97-4F86BEFB419C}" srcOrd="1" destOrd="0" presId="urn:microsoft.com/office/officeart/2005/8/layout/orgChart1"/>
    <dgm:cxn modelId="{95ABD308-1262-4F18-A09B-689F4EE48FB7}" type="presParOf" srcId="{C9A5C75A-C273-48E6-B77B-88F3DA2020B8}" destId="{99FBA36D-B3E7-4175-BAFD-FB3DBC6B632F}" srcOrd="2" destOrd="0" presId="urn:microsoft.com/office/officeart/2005/8/layout/orgChart1"/>
    <dgm:cxn modelId="{584F4D78-DCE7-46E9-AA90-83C479A50815}" type="presParOf" srcId="{5158ED03-9EF9-4C3C-85CF-F408282B31B1}" destId="{B330AD32-8833-47D5-8996-95B075081BFC}" srcOrd="2" destOrd="0" presId="urn:microsoft.com/office/officeart/2005/8/layout/orgChart1"/>
    <dgm:cxn modelId="{83E5DE2B-7C11-4DE7-BE51-3B3DCC209A22}" type="presParOf" srcId="{5158ED03-9EF9-4C3C-85CF-F408282B31B1}" destId="{8CF736F9-85EC-4FFE-BE46-41CDF0293E3F}" srcOrd="3" destOrd="0" presId="urn:microsoft.com/office/officeart/2005/8/layout/orgChart1"/>
    <dgm:cxn modelId="{6086F66E-E4D1-42F0-9DE0-95E7E42C297B}" type="presParOf" srcId="{8CF736F9-85EC-4FFE-BE46-41CDF0293E3F}" destId="{C9C1A2F2-FB0A-4B99-84F3-B1A834678901}" srcOrd="0" destOrd="0" presId="urn:microsoft.com/office/officeart/2005/8/layout/orgChart1"/>
    <dgm:cxn modelId="{335EC914-84F7-4900-8334-9012598AEE11}" type="presParOf" srcId="{C9C1A2F2-FB0A-4B99-84F3-B1A834678901}" destId="{A3641F15-6149-4809-B04B-50C7D177CA19}" srcOrd="0" destOrd="0" presId="urn:microsoft.com/office/officeart/2005/8/layout/orgChart1"/>
    <dgm:cxn modelId="{11A9E1A4-2A53-49C2-9F53-95EA1389EDF0}" type="presParOf" srcId="{C9C1A2F2-FB0A-4B99-84F3-B1A834678901}" destId="{B13725D4-8F31-4A1D-B544-867224D04D91}" srcOrd="1" destOrd="0" presId="urn:microsoft.com/office/officeart/2005/8/layout/orgChart1"/>
    <dgm:cxn modelId="{66DCE691-514F-409B-BC42-5E4E5C2193B8}" type="presParOf" srcId="{8CF736F9-85EC-4FFE-BE46-41CDF0293E3F}" destId="{247DED1A-9632-42E6-8EF1-0EC6285BCFD9}" srcOrd="1" destOrd="0" presId="urn:microsoft.com/office/officeart/2005/8/layout/orgChart1"/>
    <dgm:cxn modelId="{E7EB666E-F1F4-4F7A-979D-2752421730A6}" type="presParOf" srcId="{8CF736F9-85EC-4FFE-BE46-41CDF0293E3F}" destId="{5A6D1F7D-A96D-44F3-AE1D-539D813544EE}" srcOrd="2" destOrd="0" presId="urn:microsoft.com/office/officeart/2005/8/layout/orgChart1"/>
    <dgm:cxn modelId="{30CE1A80-CB0D-4EB7-8F8D-34D3BD4BCB02}" type="presParOf" srcId="{5158ED03-9EF9-4C3C-85CF-F408282B31B1}" destId="{249CD16E-1D75-4D60-9EDB-7406D0B5448E}" srcOrd="4" destOrd="0" presId="urn:microsoft.com/office/officeart/2005/8/layout/orgChart1"/>
    <dgm:cxn modelId="{4BAA9127-1F3E-4B1F-B3F4-053A8C8BA185}" type="presParOf" srcId="{5158ED03-9EF9-4C3C-85CF-F408282B31B1}" destId="{33469627-AE43-4206-9E07-7DF0297F245F}" srcOrd="5" destOrd="0" presId="urn:microsoft.com/office/officeart/2005/8/layout/orgChart1"/>
    <dgm:cxn modelId="{8C72DCE3-15A0-4391-85B0-7A2523519069}" type="presParOf" srcId="{33469627-AE43-4206-9E07-7DF0297F245F}" destId="{04FDFF99-B036-49EB-95F5-62247A8F831B}" srcOrd="0" destOrd="0" presId="urn:microsoft.com/office/officeart/2005/8/layout/orgChart1"/>
    <dgm:cxn modelId="{57936938-9FD3-4980-A967-3D46F8F11A48}" type="presParOf" srcId="{04FDFF99-B036-49EB-95F5-62247A8F831B}" destId="{ADC7DFCA-CC26-46F2-915F-ED35CAAE5E88}" srcOrd="0" destOrd="0" presId="urn:microsoft.com/office/officeart/2005/8/layout/orgChart1"/>
    <dgm:cxn modelId="{51060AB3-738E-4B94-BF74-93549FDBB3F7}" type="presParOf" srcId="{04FDFF99-B036-49EB-95F5-62247A8F831B}" destId="{27400187-B3B9-431D-80E2-E07E1B4F9BFE}" srcOrd="1" destOrd="0" presId="urn:microsoft.com/office/officeart/2005/8/layout/orgChart1"/>
    <dgm:cxn modelId="{1C299816-4237-4960-8FF8-3784D111C46D}" type="presParOf" srcId="{33469627-AE43-4206-9E07-7DF0297F245F}" destId="{C3412DAB-3752-4E8B-A6D3-E1C7892A2C84}" srcOrd="1" destOrd="0" presId="urn:microsoft.com/office/officeart/2005/8/layout/orgChart1"/>
    <dgm:cxn modelId="{25A0283D-7FE1-4678-9CE6-AAD85E4533B1}" type="presParOf" srcId="{33469627-AE43-4206-9E07-7DF0297F245F}" destId="{750C5C5B-57B8-4371-9CC8-4C5B6A66F63E}" srcOrd="2" destOrd="0" presId="urn:microsoft.com/office/officeart/2005/8/layout/orgChart1"/>
    <dgm:cxn modelId="{40C415C0-C9C1-40FA-84A4-BD9E5E4567C3}" type="presParOf" srcId="{5158ED03-9EF9-4C3C-85CF-F408282B31B1}" destId="{EE3B600A-8024-4D41-A860-0FCAF2A61570}" srcOrd="6" destOrd="0" presId="urn:microsoft.com/office/officeart/2005/8/layout/orgChart1"/>
    <dgm:cxn modelId="{04E8E711-6127-4189-AF99-55D2358489D1}" type="presParOf" srcId="{5158ED03-9EF9-4C3C-85CF-F408282B31B1}" destId="{02E72DA4-89CE-4D55-80BF-CB45E1492797}" srcOrd="7" destOrd="0" presId="urn:microsoft.com/office/officeart/2005/8/layout/orgChart1"/>
    <dgm:cxn modelId="{F31093BB-5689-4E5C-91E5-9FD1BD885E75}" type="presParOf" srcId="{02E72DA4-89CE-4D55-80BF-CB45E1492797}" destId="{1C55E0E5-0C47-4C00-BF69-4739DA9527A1}" srcOrd="0" destOrd="0" presId="urn:microsoft.com/office/officeart/2005/8/layout/orgChart1"/>
    <dgm:cxn modelId="{6BD28516-9B2E-480C-958B-7B89FA757975}" type="presParOf" srcId="{1C55E0E5-0C47-4C00-BF69-4739DA9527A1}" destId="{33D5743C-EE6F-4A27-8663-ABCB6DB2A6E3}" srcOrd="0" destOrd="0" presId="urn:microsoft.com/office/officeart/2005/8/layout/orgChart1"/>
    <dgm:cxn modelId="{B28367F1-2C40-489B-BB30-572ED9731651}" type="presParOf" srcId="{1C55E0E5-0C47-4C00-BF69-4739DA9527A1}" destId="{682066B8-564D-4A94-BA02-02D3B55A89AE}" srcOrd="1" destOrd="0" presId="urn:microsoft.com/office/officeart/2005/8/layout/orgChart1"/>
    <dgm:cxn modelId="{2BD03999-70F4-4C45-99A9-6E817E129456}" type="presParOf" srcId="{02E72DA4-89CE-4D55-80BF-CB45E1492797}" destId="{95466711-2A5B-4347-8FAF-332A312DD44E}" srcOrd="1" destOrd="0" presId="urn:microsoft.com/office/officeart/2005/8/layout/orgChart1"/>
    <dgm:cxn modelId="{8C752423-27EE-477C-847B-AA1C788C5B36}" type="presParOf" srcId="{02E72DA4-89CE-4D55-80BF-CB45E1492797}" destId="{74FB645A-3A38-449A-8435-1173F063B887}" srcOrd="2" destOrd="0" presId="urn:microsoft.com/office/officeart/2005/8/layout/orgChart1"/>
    <dgm:cxn modelId="{4CF4229A-1112-4B20-B14D-3826CB6CA57F}" type="presParOf" srcId="{5158ED03-9EF9-4C3C-85CF-F408282B31B1}" destId="{32E21421-B52D-4ECD-8FE5-FD3D4BD524D4}" srcOrd="8" destOrd="0" presId="urn:microsoft.com/office/officeart/2005/8/layout/orgChart1"/>
    <dgm:cxn modelId="{20A447F1-4A98-410C-87EA-D567795B7891}" type="presParOf" srcId="{5158ED03-9EF9-4C3C-85CF-F408282B31B1}" destId="{78844B61-FC85-466F-859F-DAA620E21219}" srcOrd="9" destOrd="0" presId="urn:microsoft.com/office/officeart/2005/8/layout/orgChart1"/>
    <dgm:cxn modelId="{377229D5-D883-4F05-BDB2-C218FB3CAB25}" type="presParOf" srcId="{78844B61-FC85-466F-859F-DAA620E21219}" destId="{35ECC7DC-0C91-49C3-93D8-E11250D297A1}" srcOrd="0" destOrd="0" presId="urn:microsoft.com/office/officeart/2005/8/layout/orgChart1"/>
    <dgm:cxn modelId="{AE53BF87-88CC-4DF6-ADDF-06AEEFC75E37}" type="presParOf" srcId="{35ECC7DC-0C91-49C3-93D8-E11250D297A1}" destId="{7C41EDBB-54C0-4181-8984-CCED33D1B0A4}" srcOrd="0" destOrd="0" presId="urn:microsoft.com/office/officeart/2005/8/layout/orgChart1"/>
    <dgm:cxn modelId="{7DE6221F-9FF3-4B26-90E3-8CEF2D9C93B9}" type="presParOf" srcId="{35ECC7DC-0C91-49C3-93D8-E11250D297A1}" destId="{8D45D219-638B-4580-BA42-BB3F566A5174}" srcOrd="1" destOrd="0" presId="urn:microsoft.com/office/officeart/2005/8/layout/orgChart1"/>
    <dgm:cxn modelId="{8D1E2C6A-8229-4A0B-94E6-B63F01815B2B}" type="presParOf" srcId="{78844B61-FC85-466F-859F-DAA620E21219}" destId="{D50CEE0A-6450-4EEF-BD94-B239CD44FAE1}" srcOrd="1" destOrd="0" presId="urn:microsoft.com/office/officeart/2005/8/layout/orgChart1"/>
    <dgm:cxn modelId="{032BDA76-ABA7-49AB-9F0E-B17E6B5E0C14}" type="presParOf" srcId="{78844B61-FC85-466F-859F-DAA620E21219}" destId="{59EF011E-8F26-4BDA-9047-26796CBD02AC}" srcOrd="2" destOrd="0" presId="urn:microsoft.com/office/officeart/2005/8/layout/orgChart1"/>
    <dgm:cxn modelId="{3F58620D-78B9-4426-8F6D-0FA7DFD0DD6B}" type="presParOf" srcId="{7F51CEE8-1349-48CB-B69E-A98C18779355}" destId="{05FD4EFA-A04D-411F-A057-EE31B8474CA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0E4D6-4F15-46FF-B410-0420E97B8699}">
      <dsp:nvSpPr>
        <dsp:cNvPr id="0" name=""/>
        <dsp:cNvSpPr/>
      </dsp:nvSpPr>
      <dsp:spPr>
        <a:xfrm>
          <a:off x="2847" y="467097"/>
          <a:ext cx="2490184" cy="99607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4. Diagnóstico</a:t>
          </a:r>
          <a:endParaRPr lang="pt-BR" sz="1300" kern="1200" dirty="0"/>
        </a:p>
      </dsp:txBody>
      <dsp:txXfrm>
        <a:off x="2847" y="467097"/>
        <a:ext cx="2241166" cy="996073"/>
      </dsp:txXfrm>
    </dsp:sp>
    <dsp:sp modelId="{F5EE5D0F-F924-4E4E-AE92-2C7A42E9546C}">
      <dsp:nvSpPr>
        <dsp:cNvPr id="0" name=""/>
        <dsp:cNvSpPr/>
      </dsp:nvSpPr>
      <dsp:spPr>
        <a:xfrm>
          <a:off x="1994995" y="467097"/>
          <a:ext cx="2490184" cy="996073"/>
        </a:xfrm>
        <a:prstGeom prst="chevron">
          <a:avLst/>
        </a:prstGeom>
        <a:solidFill>
          <a:srgbClr val="006BB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5. Ações Propostas</a:t>
          </a:r>
          <a:endParaRPr lang="pt-BR" sz="1300" kern="1200" dirty="0"/>
        </a:p>
      </dsp:txBody>
      <dsp:txXfrm>
        <a:off x="2493032" y="467097"/>
        <a:ext cx="1494111" cy="996073"/>
      </dsp:txXfrm>
    </dsp:sp>
    <dsp:sp modelId="{F0A1E66A-37E5-414F-89EF-5E183C8712F5}">
      <dsp:nvSpPr>
        <dsp:cNvPr id="0" name=""/>
        <dsp:cNvSpPr/>
      </dsp:nvSpPr>
      <dsp:spPr>
        <a:xfrm>
          <a:off x="3987142" y="467097"/>
          <a:ext cx="2490184" cy="99607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6. Execução e   Monitoramento</a:t>
          </a:r>
          <a:endParaRPr lang="pt-BR" sz="1300" kern="1200" dirty="0"/>
        </a:p>
      </dsp:txBody>
      <dsp:txXfrm>
        <a:off x="4485179" y="467097"/>
        <a:ext cx="1494111" cy="996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0E4D6-4F15-46FF-B410-0420E97B8699}">
      <dsp:nvSpPr>
        <dsp:cNvPr id="0" name=""/>
        <dsp:cNvSpPr/>
      </dsp:nvSpPr>
      <dsp:spPr>
        <a:xfrm>
          <a:off x="2847" y="467097"/>
          <a:ext cx="2490184" cy="996073"/>
        </a:xfrm>
        <a:prstGeom prst="homePlat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1. Introdução</a:t>
          </a:r>
          <a:endParaRPr lang="pt-BR" sz="1300" kern="1200" dirty="0"/>
        </a:p>
      </dsp:txBody>
      <dsp:txXfrm>
        <a:off x="2847" y="467097"/>
        <a:ext cx="2241166" cy="996073"/>
      </dsp:txXfrm>
    </dsp:sp>
    <dsp:sp modelId="{F5EE5D0F-F924-4E4E-AE92-2C7A42E9546C}">
      <dsp:nvSpPr>
        <dsp:cNvPr id="0" name=""/>
        <dsp:cNvSpPr/>
      </dsp:nvSpPr>
      <dsp:spPr>
        <a:xfrm>
          <a:off x="1994995" y="467097"/>
          <a:ext cx="2490184" cy="996073"/>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endParaRPr lang="pt-BR" sz="1300" b="1" kern="1200" dirty="0">
            <a:solidFill>
              <a:schemeClr val="bg1"/>
            </a:solidFill>
            <a:latin typeface="Montserrat"/>
          </a:endParaRPr>
        </a:p>
        <a:p>
          <a:pPr marL="0" lvl="0" indent="0" algn="ctr" defTabSz="577850">
            <a:lnSpc>
              <a:spcPct val="90000"/>
            </a:lnSpc>
            <a:spcBef>
              <a:spcPct val="0"/>
            </a:spcBef>
            <a:spcAft>
              <a:spcPct val="35000"/>
            </a:spcAft>
            <a:buNone/>
          </a:pPr>
          <a:r>
            <a:rPr lang="pt-BR" sz="1300" b="1" kern="1200" dirty="0">
              <a:solidFill>
                <a:schemeClr val="bg1"/>
              </a:solidFill>
              <a:latin typeface="Montserrat"/>
            </a:rPr>
            <a:t>2. Contexto da Mobilidade Ativa no DF</a:t>
          </a:r>
        </a:p>
        <a:p>
          <a:pPr marL="0" lvl="0" indent="0" algn="ctr" defTabSz="577850">
            <a:lnSpc>
              <a:spcPct val="90000"/>
            </a:lnSpc>
            <a:spcBef>
              <a:spcPct val="0"/>
            </a:spcBef>
            <a:spcAft>
              <a:spcPct val="35000"/>
            </a:spcAft>
            <a:buNone/>
          </a:pPr>
          <a:endParaRPr lang="pt-BR" sz="1300" kern="1200" dirty="0"/>
        </a:p>
      </dsp:txBody>
      <dsp:txXfrm>
        <a:off x="2493032" y="467097"/>
        <a:ext cx="1494111" cy="996073"/>
      </dsp:txXfrm>
    </dsp:sp>
    <dsp:sp modelId="{F0A1E66A-37E5-414F-89EF-5E183C8712F5}">
      <dsp:nvSpPr>
        <dsp:cNvPr id="0" name=""/>
        <dsp:cNvSpPr/>
      </dsp:nvSpPr>
      <dsp:spPr>
        <a:xfrm>
          <a:off x="3987142" y="467097"/>
          <a:ext cx="2490184" cy="996073"/>
        </a:xfrm>
        <a:prstGeom prst="chevron">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pt-BR" sz="1300" b="1" kern="1200" dirty="0">
              <a:solidFill>
                <a:schemeClr val="bg1"/>
              </a:solidFill>
              <a:latin typeface="Montserrat"/>
            </a:rPr>
            <a:t>3. Promovendo a Mobilidade Ativa no DF</a:t>
          </a:r>
          <a:endParaRPr lang="pt-BR" sz="1300" kern="1200" dirty="0"/>
        </a:p>
      </dsp:txBody>
      <dsp:txXfrm>
        <a:off x="4485179" y="467097"/>
        <a:ext cx="1494111" cy="996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21421-B52D-4ECD-8FE5-FD3D4BD524D4}">
      <dsp:nvSpPr>
        <dsp:cNvPr id="0" name=""/>
        <dsp:cNvSpPr/>
      </dsp:nvSpPr>
      <dsp:spPr>
        <a:xfrm>
          <a:off x="3961660" y="1279587"/>
          <a:ext cx="3164286" cy="272317"/>
        </a:xfrm>
        <a:custGeom>
          <a:avLst/>
          <a:gdLst/>
          <a:ahLst/>
          <a:cxnLst/>
          <a:rect l="0" t="0" r="0" b="0"/>
          <a:pathLst>
            <a:path>
              <a:moveTo>
                <a:pt x="0" y="0"/>
              </a:moveTo>
              <a:lnTo>
                <a:pt x="0" y="131154"/>
              </a:lnTo>
              <a:lnTo>
                <a:pt x="3164286" y="131154"/>
              </a:lnTo>
              <a:lnTo>
                <a:pt x="3164286" y="2723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E3B600A-8024-4D41-A860-0FCAF2A61570}">
      <dsp:nvSpPr>
        <dsp:cNvPr id="0" name=""/>
        <dsp:cNvSpPr/>
      </dsp:nvSpPr>
      <dsp:spPr>
        <a:xfrm>
          <a:off x="3961660" y="1279587"/>
          <a:ext cx="1414186" cy="272317"/>
        </a:xfrm>
        <a:custGeom>
          <a:avLst/>
          <a:gdLst/>
          <a:ahLst/>
          <a:cxnLst/>
          <a:rect l="0" t="0" r="0" b="0"/>
          <a:pathLst>
            <a:path>
              <a:moveTo>
                <a:pt x="0" y="0"/>
              </a:moveTo>
              <a:lnTo>
                <a:pt x="0" y="131154"/>
              </a:lnTo>
              <a:lnTo>
                <a:pt x="1414186" y="131154"/>
              </a:lnTo>
              <a:lnTo>
                <a:pt x="1414186" y="2723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49CD16E-1D75-4D60-9EDB-7406D0B5448E}">
      <dsp:nvSpPr>
        <dsp:cNvPr id="0" name=""/>
        <dsp:cNvSpPr/>
      </dsp:nvSpPr>
      <dsp:spPr>
        <a:xfrm>
          <a:off x="3749109" y="1279587"/>
          <a:ext cx="212551" cy="272317"/>
        </a:xfrm>
        <a:custGeom>
          <a:avLst/>
          <a:gdLst/>
          <a:ahLst/>
          <a:cxnLst/>
          <a:rect l="0" t="0" r="0" b="0"/>
          <a:pathLst>
            <a:path>
              <a:moveTo>
                <a:pt x="212551" y="0"/>
              </a:moveTo>
              <a:lnTo>
                <a:pt x="212551" y="131154"/>
              </a:lnTo>
              <a:lnTo>
                <a:pt x="0" y="131154"/>
              </a:lnTo>
              <a:lnTo>
                <a:pt x="0" y="2723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30AD32-8833-47D5-8996-95B075081BFC}">
      <dsp:nvSpPr>
        <dsp:cNvPr id="0" name=""/>
        <dsp:cNvSpPr/>
      </dsp:nvSpPr>
      <dsp:spPr>
        <a:xfrm>
          <a:off x="2113283" y="1279587"/>
          <a:ext cx="1848377" cy="272317"/>
        </a:xfrm>
        <a:custGeom>
          <a:avLst/>
          <a:gdLst/>
          <a:ahLst/>
          <a:cxnLst/>
          <a:rect l="0" t="0" r="0" b="0"/>
          <a:pathLst>
            <a:path>
              <a:moveTo>
                <a:pt x="1848377" y="0"/>
              </a:moveTo>
              <a:lnTo>
                <a:pt x="1848377" y="131154"/>
              </a:lnTo>
              <a:lnTo>
                <a:pt x="0" y="131154"/>
              </a:lnTo>
              <a:lnTo>
                <a:pt x="0" y="2723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8A33A2E-C0AD-46A7-8940-FC55D9785FAA}">
      <dsp:nvSpPr>
        <dsp:cNvPr id="0" name=""/>
        <dsp:cNvSpPr/>
      </dsp:nvSpPr>
      <dsp:spPr>
        <a:xfrm>
          <a:off x="575734" y="1279587"/>
          <a:ext cx="3385926" cy="272317"/>
        </a:xfrm>
        <a:custGeom>
          <a:avLst/>
          <a:gdLst/>
          <a:ahLst/>
          <a:cxnLst/>
          <a:rect l="0" t="0" r="0" b="0"/>
          <a:pathLst>
            <a:path>
              <a:moveTo>
                <a:pt x="3385926" y="0"/>
              </a:moveTo>
              <a:lnTo>
                <a:pt x="3385926" y="131154"/>
              </a:lnTo>
              <a:lnTo>
                <a:pt x="0" y="131154"/>
              </a:lnTo>
              <a:lnTo>
                <a:pt x="0" y="2723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D9F622-5A7A-4860-AE0F-F2F4D3B345E0}">
      <dsp:nvSpPr>
        <dsp:cNvPr id="0" name=""/>
        <dsp:cNvSpPr/>
      </dsp:nvSpPr>
      <dsp:spPr>
        <a:xfrm>
          <a:off x="3437427" y="855815"/>
          <a:ext cx="1048465" cy="42377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latin typeface="Montserrat" pitchFamily="50" charset="0"/>
            </a:rPr>
            <a:t>Ações</a:t>
          </a:r>
        </a:p>
      </dsp:txBody>
      <dsp:txXfrm>
        <a:off x="3437427" y="855815"/>
        <a:ext cx="1048465" cy="423771"/>
      </dsp:txXfrm>
    </dsp:sp>
    <dsp:sp modelId="{F095D6C2-ABB3-434D-BE4D-13AE1BE6E285}">
      <dsp:nvSpPr>
        <dsp:cNvPr id="0" name=""/>
        <dsp:cNvSpPr/>
      </dsp:nvSpPr>
      <dsp:spPr>
        <a:xfrm>
          <a:off x="1804" y="1551904"/>
          <a:ext cx="1147858" cy="700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latin typeface="Montserrat" pitchFamily="50" charset="0"/>
            </a:rPr>
            <a:t>Fiscalização</a:t>
          </a:r>
        </a:p>
      </dsp:txBody>
      <dsp:txXfrm>
        <a:off x="1804" y="1551904"/>
        <a:ext cx="1147858" cy="700727"/>
      </dsp:txXfrm>
    </dsp:sp>
    <dsp:sp modelId="{A3641F15-6149-4809-B04B-50C7D177CA19}">
      <dsp:nvSpPr>
        <dsp:cNvPr id="0" name=""/>
        <dsp:cNvSpPr/>
      </dsp:nvSpPr>
      <dsp:spPr>
        <a:xfrm>
          <a:off x="1431989" y="1551904"/>
          <a:ext cx="1362587" cy="6767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latin typeface="Montserrat" pitchFamily="50" charset="0"/>
            </a:rPr>
            <a:t>Sinalização</a:t>
          </a:r>
        </a:p>
      </dsp:txBody>
      <dsp:txXfrm>
        <a:off x="1431989" y="1551904"/>
        <a:ext cx="1362587" cy="676709"/>
      </dsp:txXfrm>
    </dsp:sp>
    <dsp:sp modelId="{ADC7DFCA-CC26-46F2-915F-ED35CAAE5E88}">
      <dsp:nvSpPr>
        <dsp:cNvPr id="0" name=""/>
        <dsp:cNvSpPr/>
      </dsp:nvSpPr>
      <dsp:spPr>
        <a:xfrm>
          <a:off x="3076903" y="1551904"/>
          <a:ext cx="1344411" cy="6722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latin typeface="Montserrat" pitchFamily="50" charset="0"/>
            </a:rPr>
            <a:t>Educação e Comportamento</a:t>
          </a:r>
        </a:p>
      </dsp:txBody>
      <dsp:txXfrm>
        <a:off x="3076903" y="1551904"/>
        <a:ext cx="1344411" cy="672205"/>
      </dsp:txXfrm>
    </dsp:sp>
    <dsp:sp modelId="{33D5743C-EE6F-4A27-8663-ABCB6DB2A6E3}">
      <dsp:nvSpPr>
        <dsp:cNvPr id="0" name=""/>
        <dsp:cNvSpPr/>
      </dsp:nvSpPr>
      <dsp:spPr>
        <a:xfrm>
          <a:off x="4703641" y="1551904"/>
          <a:ext cx="1344411" cy="67220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latin typeface="Montserrat" pitchFamily="50" charset="0"/>
            </a:rPr>
            <a:t>Participação Social</a:t>
          </a:r>
        </a:p>
      </dsp:txBody>
      <dsp:txXfrm>
        <a:off x="4703641" y="1551904"/>
        <a:ext cx="1344411" cy="672205"/>
      </dsp:txXfrm>
    </dsp:sp>
    <dsp:sp modelId="{7C41EDBB-54C0-4181-8984-CCED33D1B0A4}">
      <dsp:nvSpPr>
        <dsp:cNvPr id="0" name=""/>
        <dsp:cNvSpPr/>
      </dsp:nvSpPr>
      <dsp:spPr>
        <a:xfrm>
          <a:off x="6330378" y="1551904"/>
          <a:ext cx="1591137" cy="706635"/>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err="1">
              <a:latin typeface="Montserrat" pitchFamily="50" charset="0"/>
            </a:rPr>
            <a:t>Infraestrutura</a:t>
          </a:r>
          <a:endParaRPr lang="pt-BR" sz="1200" kern="1200" dirty="0">
            <a:latin typeface="Montserrat" pitchFamily="50" charset="0"/>
          </a:endParaRPr>
        </a:p>
      </dsp:txBody>
      <dsp:txXfrm>
        <a:off x="6330378" y="1551904"/>
        <a:ext cx="1591137" cy="70663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2"/>
            <a:ext cx="4011930" cy="291941"/>
          </a:xfrm>
          <a:prstGeom prst="rect">
            <a:avLst/>
          </a:prstGeom>
        </p:spPr>
        <p:txBody>
          <a:bodyPr vert="horz" lIns="88450" tIns="44226" rIns="88450" bIns="44226" rtlCol="0"/>
          <a:lstStyle>
            <a:lvl1pPr algn="l">
              <a:defRPr sz="1100"/>
            </a:lvl1pPr>
          </a:lstStyle>
          <a:p>
            <a:endParaRPr lang="pt-BR"/>
          </a:p>
        </p:txBody>
      </p:sp>
      <p:sp>
        <p:nvSpPr>
          <p:cNvPr id="3" name="Espaço Reservado para Data 2"/>
          <p:cNvSpPr>
            <a:spLocks noGrp="1"/>
          </p:cNvSpPr>
          <p:nvPr>
            <p:ph type="dt" sz="quarter" idx="1"/>
          </p:nvPr>
        </p:nvSpPr>
        <p:spPr>
          <a:xfrm>
            <a:off x="5244227" y="2"/>
            <a:ext cx="4011930" cy="291941"/>
          </a:xfrm>
          <a:prstGeom prst="rect">
            <a:avLst/>
          </a:prstGeom>
        </p:spPr>
        <p:txBody>
          <a:bodyPr vert="horz" lIns="88450" tIns="44226" rIns="88450" bIns="44226" rtlCol="0"/>
          <a:lstStyle>
            <a:lvl1pPr algn="r">
              <a:defRPr sz="1100"/>
            </a:lvl1pPr>
          </a:lstStyle>
          <a:p>
            <a:fld id="{22D8A244-187C-4DCA-B1E8-1BAE592E62E0}" type="datetimeFigureOut">
              <a:rPr lang="pt-BR" smtClean="0"/>
              <a:pPr/>
              <a:t>30/07/2020</a:t>
            </a:fld>
            <a:endParaRPr lang="pt-BR"/>
          </a:p>
        </p:txBody>
      </p:sp>
      <p:sp>
        <p:nvSpPr>
          <p:cNvPr id="4" name="Espaço Reservado para Rodapé 3"/>
          <p:cNvSpPr>
            <a:spLocks noGrp="1"/>
          </p:cNvSpPr>
          <p:nvPr>
            <p:ph type="ftr" sz="quarter" idx="2"/>
          </p:nvPr>
        </p:nvSpPr>
        <p:spPr>
          <a:xfrm>
            <a:off x="0" y="5545871"/>
            <a:ext cx="4011930" cy="291941"/>
          </a:xfrm>
          <a:prstGeom prst="rect">
            <a:avLst/>
          </a:prstGeom>
        </p:spPr>
        <p:txBody>
          <a:bodyPr vert="horz" lIns="88450" tIns="44226" rIns="88450" bIns="44226" rtlCol="0" anchor="b"/>
          <a:lstStyle>
            <a:lvl1pPr algn="l">
              <a:defRPr sz="1100"/>
            </a:lvl1pPr>
          </a:lstStyle>
          <a:p>
            <a:endParaRPr lang="pt-BR" dirty="0"/>
          </a:p>
        </p:txBody>
      </p:sp>
      <p:sp>
        <p:nvSpPr>
          <p:cNvPr id="5" name="Espaço Reservado para Número de Slide 4"/>
          <p:cNvSpPr>
            <a:spLocks noGrp="1"/>
          </p:cNvSpPr>
          <p:nvPr>
            <p:ph type="sldNum" sz="quarter" idx="3"/>
          </p:nvPr>
        </p:nvSpPr>
        <p:spPr>
          <a:xfrm>
            <a:off x="5244227" y="5545871"/>
            <a:ext cx="4011930" cy="291941"/>
          </a:xfrm>
          <a:prstGeom prst="rect">
            <a:avLst/>
          </a:prstGeom>
        </p:spPr>
        <p:txBody>
          <a:bodyPr vert="horz" lIns="88450" tIns="44226" rIns="88450" bIns="44226" rtlCol="0" anchor="b"/>
          <a:lstStyle>
            <a:lvl1pPr algn="r">
              <a:defRPr sz="1100"/>
            </a:lvl1pPr>
          </a:lstStyle>
          <a:p>
            <a:fld id="{965E65AE-6146-471E-82ED-B7E1D8E1AFA1}" type="slidenum">
              <a:rPr lang="pt-BR" smtClean="0"/>
              <a:pPr/>
              <a:t>‹nº›</a:t>
            </a:fld>
            <a:endParaRPr lang="pt-BR"/>
          </a:p>
        </p:txBody>
      </p:sp>
    </p:spTree>
    <p:extLst>
      <p:ext uri="{BB962C8B-B14F-4D97-AF65-F5344CB8AC3E}">
        <p14:creationId xmlns:p14="http://schemas.microsoft.com/office/powerpoint/2010/main" val="9610553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2"/>
            <a:ext cx="4011930" cy="291941"/>
          </a:xfrm>
          <a:prstGeom prst="rect">
            <a:avLst/>
          </a:prstGeom>
        </p:spPr>
        <p:txBody>
          <a:bodyPr vert="horz" lIns="88450" tIns="44226" rIns="88450" bIns="44226" rtlCol="0"/>
          <a:lstStyle>
            <a:lvl1pPr algn="l">
              <a:defRPr sz="1100"/>
            </a:lvl1pPr>
          </a:lstStyle>
          <a:p>
            <a:endParaRPr lang="pt-BR"/>
          </a:p>
        </p:txBody>
      </p:sp>
      <p:sp>
        <p:nvSpPr>
          <p:cNvPr id="3" name="Espaço Reservado para Data 2"/>
          <p:cNvSpPr>
            <a:spLocks noGrp="1"/>
          </p:cNvSpPr>
          <p:nvPr>
            <p:ph type="dt" idx="1"/>
          </p:nvPr>
        </p:nvSpPr>
        <p:spPr>
          <a:xfrm>
            <a:off x="5244766" y="2"/>
            <a:ext cx="4011930" cy="291941"/>
          </a:xfrm>
          <a:prstGeom prst="rect">
            <a:avLst/>
          </a:prstGeom>
        </p:spPr>
        <p:txBody>
          <a:bodyPr vert="horz" lIns="88450" tIns="44226" rIns="88450" bIns="44226" rtlCol="0"/>
          <a:lstStyle>
            <a:lvl1pPr algn="r">
              <a:defRPr sz="1100"/>
            </a:lvl1pPr>
          </a:lstStyle>
          <a:p>
            <a:fld id="{250C6D84-73AC-425F-9BAA-8E1A1A57BEB8}" type="datetimeFigureOut">
              <a:rPr lang="pt-BR" smtClean="0"/>
              <a:pPr/>
              <a:t>30/07/2020</a:t>
            </a:fld>
            <a:endParaRPr lang="pt-BR"/>
          </a:p>
        </p:txBody>
      </p:sp>
      <p:sp>
        <p:nvSpPr>
          <p:cNvPr id="4" name="Espaço Reservado para Imagem de Slide 3"/>
          <p:cNvSpPr>
            <a:spLocks noGrp="1" noRot="1" noChangeAspect="1"/>
          </p:cNvSpPr>
          <p:nvPr>
            <p:ph type="sldImg" idx="2"/>
          </p:nvPr>
        </p:nvSpPr>
        <p:spPr>
          <a:xfrm>
            <a:off x="2940050" y="438150"/>
            <a:ext cx="3378200" cy="2189163"/>
          </a:xfrm>
          <a:prstGeom prst="rect">
            <a:avLst/>
          </a:prstGeom>
          <a:noFill/>
          <a:ln w="12700">
            <a:solidFill>
              <a:prstClr val="black"/>
            </a:solidFill>
          </a:ln>
        </p:spPr>
        <p:txBody>
          <a:bodyPr vert="horz" lIns="88450" tIns="44226" rIns="88450" bIns="44226" rtlCol="0" anchor="ctr"/>
          <a:lstStyle/>
          <a:p>
            <a:endParaRPr lang="pt-BR"/>
          </a:p>
        </p:txBody>
      </p:sp>
      <p:sp>
        <p:nvSpPr>
          <p:cNvPr id="5" name="Espaço Reservado para Anotações 4"/>
          <p:cNvSpPr>
            <a:spLocks noGrp="1"/>
          </p:cNvSpPr>
          <p:nvPr>
            <p:ph type="body" sz="quarter" idx="3"/>
          </p:nvPr>
        </p:nvSpPr>
        <p:spPr>
          <a:xfrm>
            <a:off x="925831" y="2773446"/>
            <a:ext cx="7406640" cy="2627471"/>
          </a:xfrm>
          <a:prstGeom prst="rect">
            <a:avLst/>
          </a:prstGeom>
        </p:spPr>
        <p:txBody>
          <a:bodyPr vert="horz" lIns="88450" tIns="44226" rIns="88450" bIns="44226"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5545535"/>
            <a:ext cx="4011930" cy="291941"/>
          </a:xfrm>
          <a:prstGeom prst="rect">
            <a:avLst/>
          </a:prstGeom>
        </p:spPr>
        <p:txBody>
          <a:bodyPr vert="horz" lIns="88450" tIns="44226" rIns="88450" bIns="44226" rtlCol="0" anchor="b"/>
          <a:lstStyle>
            <a:lvl1pPr algn="l">
              <a:defRPr sz="1100"/>
            </a:lvl1pPr>
          </a:lstStyle>
          <a:p>
            <a:endParaRPr lang="pt-BR"/>
          </a:p>
        </p:txBody>
      </p:sp>
      <p:sp>
        <p:nvSpPr>
          <p:cNvPr id="7" name="Espaço Reservado para Número de Slide 6"/>
          <p:cNvSpPr>
            <a:spLocks noGrp="1"/>
          </p:cNvSpPr>
          <p:nvPr>
            <p:ph type="sldNum" sz="quarter" idx="5"/>
          </p:nvPr>
        </p:nvSpPr>
        <p:spPr>
          <a:xfrm>
            <a:off x="5244766" y="5545535"/>
            <a:ext cx="4011930" cy="291941"/>
          </a:xfrm>
          <a:prstGeom prst="rect">
            <a:avLst/>
          </a:prstGeom>
        </p:spPr>
        <p:txBody>
          <a:bodyPr vert="horz" lIns="88450" tIns="44226" rIns="88450" bIns="44226" rtlCol="0" anchor="b"/>
          <a:lstStyle>
            <a:lvl1pPr algn="r">
              <a:defRPr sz="1100"/>
            </a:lvl1pPr>
          </a:lstStyle>
          <a:p>
            <a:fld id="{F2063D92-3806-4BCB-8984-5913F79F5A5E}" type="slidenum">
              <a:rPr lang="pt-BR" smtClean="0"/>
              <a:pPr/>
              <a:t>‹nº›</a:t>
            </a:fld>
            <a:endParaRPr lang="pt-BR"/>
          </a:p>
        </p:txBody>
      </p:sp>
    </p:spTree>
    <p:extLst>
      <p:ext uri="{BB962C8B-B14F-4D97-AF65-F5344CB8AC3E}">
        <p14:creationId xmlns:p14="http://schemas.microsoft.com/office/powerpoint/2010/main" val="1326328738"/>
      </p:ext>
    </p:extLst>
  </p:cSld>
  <p:clrMap bg1="lt1" tx1="dk1" bg2="lt2" tx2="dk2" accent1="accent1" accent2="accent2" accent3="accent3" accent4="accent4" accent5="accent5" accent6="accent6" hlink="hlink" folHlink="folHlink"/>
  <p:hf sldNum="0" hdr="0" ftr="0" dt="0"/>
  <p:notesStyle>
    <a:lvl1pPr marL="0" algn="l" defTabSz="1072399" rtl="0" eaLnBrk="1" latinLnBrk="0" hangingPunct="1">
      <a:defRPr sz="1400" kern="1200">
        <a:solidFill>
          <a:schemeClr val="tx1"/>
        </a:solidFill>
        <a:latin typeface="+mn-lt"/>
        <a:ea typeface="+mn-ea"/>
        <a:cs typeface="+mn-cs"/>
      </a:defRPr>
    </a:lvl1pPr>
    <a:lvl2pPr marL="536198" algn="l" defTabSz="1072399" rtl="0" eaLnBrk="1" latinLnBrk="0" hangingPunct="1">
      <a:defRPr sz="1400" kern="1200">
        <a:solidFill>
          <a:schemeClr val="tx1"/>
        </a:solidFill>
        <a:latin typeface="+mn-lt"/>
        <a:ea typeface="+mn-ea"/>
        <a:cs typeface="+mn-cs"/>
      </a:defRPr>
    </a:lvl2pPr>
    <a:lvl3pPr marL="1072399" algn="l" defTabSz="1072399" rtl="0" eaLnBrk="1" latinLnBrk="0" hangingPunct="1">
      <a:defRPr sz="1400" kern="1200">
        <a:solidFill>
          <a:schemeClr val="tx1"/>
        </a:solidFill>
        <a:latin typeface="+mn-lt"/>
        <a:ea typeface="+mn-ea"/>
        <a:cs typeface="+mn-cs"/>
      </a:defRPr>
    </a:lvl3pPr>
    <a:lvl4pPr marL="1608596" algn="l" defTabSz="1072399" rtl="0" eaLnBrk="1" latinLnBrk="0" hangingPunct="1">
      <a:defRPr sz="1400" kern="1200">
        <a:solidFill>
          <a:schemeClr val="tx1"/>
        </a:solidFill>
        <a:latin typeface="+mn-lt"/>
        <a:ea typeface="+mn-ea"/>
        <a:cs typeface="+mn-cs"/>
      </a:defRPr>
    </a:lvl4pPr>
    <a:lvl5pPr marL="2144795" algn="l" defTabSz="1072399" rtl="0" eaLnBrk="1" latinLnBrk="0" hangingPunct="1">
      <a:defRPr sz="1400" kern="1200">
        <a:solidFill>
          <a:schemeClr val="tx1"/>
        </a:solidFill>
        <a:latin typeface="+mn-lt"/>
        <a:ea typeface="+mn-ea"/>
        <a:cs typeface="+mn-cs"/>
      </a:defRPr>
    </a:lvl5pPr>
    <a:lvl6pPr marL="2680993" algn="l" defTabSz="1072399" rtl="0" eaLnBrk="1" latinLnBrk="0" hangingPunct="1">
      <a:defRPr sz="1400" kern="1200">
        <a:solidFill>
          <a:schemeClr val="tx1"/>
        </a:solidFill>
        <a:latin typeface="+mn-lt"/>
        <a:ea typeface="+mn-ea"/>
        <a:cs typeface="+mn-cs"/>
      </a:defRPr>
    </a:lvl6pPr>
    <a:lvl7pPr marL="3217192" algn="l" defTabSz="1072399" rtl="0" eaLnBrk="1" latinLnBrk="0" hangingPunct="1">
      <a:defRPr sz="1400" kern="1200">
        <a:solidFill>
          <a:schemeClr val="tx1"/>
        </a:solidFill>
        <a:latin typeface="+mn-lt"/>
        <a:ea typeface="+mn-ea"/>
        <a:cs typeface="+mn-cs"/>
      </a:defRPr>
    </a:lvl7pPr>
    <a:lvl8pPr marL="3753392" algn="l" defTabSz="1072399" rtl="0" eaLnBrk="1" latinLnBrk="0" hangingPunct="1">
      <a:defRPr sz="1400" kern="1200">
        <a:solidFill>
          <a:schemeClr val="tx1"/>
        </a:solidFill>
        <a:latin typeface="+mn-lt"/>
        <a:ea typeface="+mn-ea"/>
        <a:cs typeface="+mn-cs"/>
      </a:defRPr>
    </a:lvl8pPr>
    <a:lvl9pPr marL="4289589" algn="l" defTabSz="107239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lstStyle/>
          <a:p>
            <a:endParaRPr lang="pt-BR" dirty="0"/>
          </a:p>
        </p:txBody>
      </p:sp>
    </p:spTree>
    <p:extLst>
      <p:ext uri="{BB962C8B-B14F-4D97-AF65-F5344CB8AC3E}">
        <p14:creationId xmlns:p14="http://schemas.microsoft.com/office/powerpoint/2010/main" val="2654888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a:p>
        </p:txBody>
      </p:sp>
    </p:spTree>
    <p:extLst>
      <p:ext uri="{BB962C8B-B14F-4D97-AF65-F5344CB8AC3E}">
        <p14:creationId xmlns:p14="http://schemas.microsoft.com/office/powerpoint/2010/main" val="198786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a:p>
        </p:txBody>
      </p:sp>
    </p:spTree>
    <p:extLst>
      <p:ext uri="{BB962C8B-B14F-4D97-AF65-F5344CB8AC3E}">
        <p14:creationId xmlns:p14="http://schemas.microsoft.com/office/powerpoint/2010/main" val="111373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a:p>
        </p:txBody>
      </p:sp>
    </p:spTree>
    <p:extLst>
      <p:ext uri="{BB962C8B-B14F-4D97-AF65-F5344CB8AC3E}">
        <p14:creationId xmlns:p14="http://schemas.microsoft.com/office/powerpoint/2010/main" val="3327131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a:p>
        </p:txBody>
      </p:sp>
    </p:spTree>
    <p:extLst>
      <p:ext uri="{BB962C8B-B14F-4D97-AF65-F5344CB8AC3E}">
        <p14:creationId xmlns:p14="http://schemas.microsoft.com/office/powerpoint/2010/main" val="176801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a:p>
        </p:txBody>
      </p:sp>
    </p:spTree>
    <p:extLst>
      <p:ext uri="{BB962C8B-B14F-4D97-AF65-F5344CB8AC3E}">
        <p14:creationId xmlns:p14="http://schemas.microsoft.com/office/powerpoint/2010/main" val="2842324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Tree>
    <p:extLst>
      <p:ext uri="{BB962C8B-B14F-4D97-AF65-F5344CB8AC3E}">
        <p14:creationId xmlns:p14="http://schemas.microsoft.com/office/powerpoint/2010/main" val="107090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Tree>
    <p:extLst>
      <p:ext uri="{BB962C8B-B14F-4D97-AF65-F5344CB8AC3E}">
        <p14:creationId xmlns:p14="http://schemas.microsoft.com/office/powerpoint/2010/main" val="2788720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lstStyle/>
          <a:p>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42</a:t>
            </a:fld>
            <a:endParaRPr lang="pt-BR"/>
          </a:p>
        </p:txBody>
      </p:sp>
    </p:spTree>
    <p:extLst>
      <p:ext uri="{BB962C8B-B14F-4D97-AF65-F5344CB8AC3E}">
        <p14:creationId xmlns:p14="http://schemas.microsoft.com/office/powerpoint/2010/main" val="1497261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Alterar mapas (pedir </a:t>
            </a:r>
            <a:r>
              <a:rPr lang="pt-BR" dirty="0" err="1"/>
              <a:t>Arissa</a:t>
            </a:r>
            <a:r>
              <a:rPr lang="pt-BR" dirty="0"/>
              <a:t> para ajustar escala)</a:t>
            </a:r>
          </a:p>
        </p:txBody>
      </p:sp>
    </p:spTree>
    <p:extLst>
      <p:ext uri="{BB962C8B-B14F-4D97-AF65-F5344CB8AC3E}">
        <p14:creationId xmlns:p14="http://schemas.microsoft.com/office/powerpoint/2010/main" val="3977204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51</a:t>
            </a:fld>
            <a:endParaRPr lang="pt-BR"/>
          </a:p>
        </p:txBody>
      </p:sp>
    </p:spTree>
    <p:extLst>
      <p:ext uri="{BB962C8B-B14F-4D97-AF65-F5344CB8AC3E}">
        <p14:creationId xmlns:p14="http://schemas.microsoft.com/office/powerpoint/2010/main" val="2591227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Tree>
    <p:extLst>
      <p:ext uri="{BB962C8B-B14F-4D97-AF65-F5344CB8AC3E}">
        <p14:creationId xmlns:p14="http://schemas.microsoft.com/office/powerpoint/2010/main" val="2060670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52</a:t>
            </a:fld>
            <a:endParaRPr lang="pt-BR"/>
          </a:p>
        </p:txBody>
      </p:sp>
    </p:spTree>
    <p:extLst>
      <p:ext uri="{BB962C8B-B14F-4D97-AF65-F5344CB8AC3E}">
        <p14:creationId xmlns:p14="http://schemas.microsoft.com/office/powerpoint/2010/main" val="47047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54</a:t>
            </a:fld>
            <a:endParaRPr lang="pt-BR"/>
          </a:p>
        </p:txBody>
      </p:sp>
    </p:spTree>
    <p:extLst>
      <p:ext uri="{BB962C8B-B14F-4D97-AF65-F5344CB8AC3E}">
        <p14:creationId xmlns:p14="http://schemas.microsoft.com/office/powerpoint/2010/main" val="1176600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55</a:t>
            </a:fld>
            <a:endParaRPr lang="pt-BR"/>
          </a:p>
        </p:txBody>
      </p:sp>
    </p:spTree>
    <p:extLst>
      <p:ext uri="{BB962C8B-B14F-4D97-AF65-F5344CB8AC3E}">
        <p14:creationId xmlns:p14="http://schemas.microsoft.com/office/powerpoint/2010/main" val="1347094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56</a:t>
            </a:fld>
            <a:endParaRPr lang="pt-BR"/>
          </a:p>
        </p:txBody>
      </p:sp>
    </p:spTree>
    <p:extLst>
      <p:ext uri="{BB962C8B-B14F-4D97-AF65-F5344CB8AC3E}">
        <p14:creationId xmlns:p14="http://schemas.microsoft.com/office/powerpoint/2010/main" val="4246151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59</a:t>
            </a:fld>
            <a:endParaRPr lang="pt-BR"/>
          </a:p>
        </p:txBody>
      </p:sp>
    </p:spTree>
    <p:extLst>
      <p:ext uri="{BB962C8B-B14F-4D97-AF65-F5344CB8AC3E}">
        <p14:creationId xmlns:p14="http://schemas.microsoft.com/office/powerpoint/2010/main" val="118485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61</a:t>
            </a:fld>
            <a:endParaRPr lang="pt-BR"/>
          </a:p>
        </p:txBody>
      </p:sp>
    </p:spTree>
    <p:extLst>
      <p:ext uri="{BB962C8B-B14F-4D97-AF65-F5344CB8AC3E}">
        <p14:creationId xmlns:p14="http://schemas.microsoft.com/office/powerpoint/2010/main" val="2245569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62</a:t>
            </a:fld>
            <a:endParaRPr lang="pt-BR"/>
          </a:p>
        </p:txBody>
      </p:sp>
    </p:spTree>
    <p:extLst>
      <p:ext uri="{BB962C8B-B14F-4D97-AF65-F5344CB8AC3E}">
        <p14:creationId xmlns:p14="http://schemas.microsoft.com/office/powerpoint/2010/main" val="2546816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63</a:t>
            </a:fld>
            <a:endParaRPr lang="pt-BR"/>
          </a:p>
        </p:txBody>
      </p:sp>
    </p:spTree>
    <p:extLst>
      <p:ext uri="{BB962C8B-B14F-4D97-AF65-F5344CB8AC3E}">
        <p14:creationId xmlns:p14="http://schemas.microsoft.com/office/powerpoint/2010/main" val="901863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64</a:t>
            </a:fld>
            <a:endParaRPr lang="pt-BR"/>
          </a:p>
        </p:txBody>
      </p:sp>
    </p:spTree>
    <p:extLst>
      <p:ext uri="{BB962C8B-B14F-4D97-AF65-F5344CB8AC3E}">
        <p14:creationId xmlns:p14="http://schemas.microsoft.com/office/powerpoint/2010/main" val="1655620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65</a:t>
            </a:fld>
            <a:endParaRPr lang="pt-BR"/>
          </a:p>
        </p:txBody>
      </p:sp>
    </p:spTree>
    <p:extLst>
      <p:ext uri="{BB962C8B-B14F-4D97-AF65-F5344CB8AC3E}">
        <p14:creationId xmlns:p14="http://schemas.microsoft.com/office/powerpoint/2010/main" val="2610391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Tree>
    <p:extLst>
      <p:ext uri="{BB962C8B-B14F-4D97-AF65-F5344CB8AC3E}">
        <p14:creationId xmlns:p14="http://schemas.microsoft.com/office/powerpoint/2010/main" val="2060670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66</a:t>
            </a:fld>
            <a:endParaRPr lang="pt-BR"/>
          </a:p>
        </p:txBody>
      </p:sp>
    </p:spTree>
    <p:extLst>
      <p:ext uri="{BB962C8B-B14F-4D97-AF65-F5344CB8AC3E}">
        <p14:creationId xmlns:p14="http://schemas.microsoft.com/office/powerpoint/2010/main" val="3659314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67</a:t>
            </a:fld>
            <a:endParaRPr lang="pt-BR"/>
          </a:p>
        </p:txBody>
      </p:sp>
    </p:spTree>
    <p:extLst>
      <p:ext uri="{BB962C8B-B14F-4D97-AF65-F5344CB8AC3E}">
        <p14:creationId xmlns:p14="http://schemas.microsoft.com/office/powerpoint/2010/main" val="2424053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68</a:t>
            </a:fld>
            <a:endParaRPr lang="pt-BR"/>
          </a:p>
        </p:txBody>
      </p:sp>
    </p:spTree>
    <p:extLst>
      <p:ext uri="{BB962C8B-B14F-4D97-AF65-F5344CB8AC3E}">
        <p14:creationId xmlns:p14="http://schemas.microsoft.com/office/powerpoint/2010/main" val="1794134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69</a:t>
            </a:fld>
            <a:endParaRPr lang="pt-BR"/>
          </a:p>
        </p:txBody>
      </p:sp>
    </p:spTree>
    <p:extLst>
      <p:ext uri="{BB962C8B-B14F-4D97-AF65-F5344CB8AC3E}">
        <p14:creationId xmlns:p14="http://schemas.microsoft.com/office/powerpoint/2010/main" val="2025746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r>
              <a:rPr lang="pt-BR" dirty="0"/>
              <a:t>Reduzir calibre das linhas/inserir</a:t>
            </a:r>
            <a:r>
              <a:rPr lang="pt-BR" baseline="0" dirty="0"/>
              <a:t> norte</a:t>
            </a:r>
            <a:endParaRPr lang="pt-BR" dirty="0"/>
          </a:p>
        </p:txBody>
      </p:sp>
      <p:sp>
        <p:nvSpPr>
          <p:cNvPr id="4" name="Espaço Reservado para Número de Slide 3"/>
          <p:cNvSpPr>
            <a:spLocks noGrp="1"/>
          </p:cNvSpPr>
          <p:nvPr>
            <p:ph type="sldNum" sz="quarter" idx="10"/>
          </p:nvPr>
        </p:nvSpPr>
        <p:spPr>
          <a:xfrm>
            <a:off x="7426519" y="4054981"/>
            <a:ext cx="5680842" cy="213472"/>
          </a:xfrm>
          <a:prstGeom prst="rect">
            <a:avLst/>
          </a:prstGeom>
        </p:spPr>
        <p:txBody>
          <a:bodyPr/>
          <a:lstStyle/>
          <a:p>
            <a:fld id="{F2063D92-3806-4BCB-8984-5913F79F5A5E}" type="slidenum">
              <a:rPr lang="pt-BR" smtClean="0"/>
              <a:pPr/>
              <a:t>70</a:t>
            </a:fld>
            <a:endParaRPr lang="pt-BR"/>
          </a:p>
        </p:txBody>
      </p:sp>
    </p:spTree>
    <p:extLst>
      <p:ext uri="{BB962C8B-B14F-4D97-AF65-F5344CB8AC3E}">
        <p14:creationId xmlns:p14="http://schemas.microsoft.com/office/powerpoint/2010/main" val="4000277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extLst>
      <p:ext uri="{BB962C8B-B14F-4D97-AF65-F5344CB8AC3E}">
        <p14:creationId xmlns:p14="http://schemas.microsoft.com/office/powerpoint/2010/main" val="646426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extLst>
      <p:ext uri="{BB962C8B-B14F-4D97-AF65-F5344CB8AC3E}">
        <p14:creationId xmlns:p14="http://schemas.microsoft.com/office/powerpoint/2010/main" val="3621972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Entrar em contatos com AGEFIS</a:t>
            </a:r>
          </a:p>
        </p:txBody>
      </p:sp>
    </p:spTree>
    <p:extLst>
      <p:ext uri="{BB962C8B-B14F-4D97-AF65-F5344CB8AC3E}">
        <p14:creationId xmlns:p14="http://schemas.microsoft.com/office/powerpoint/2010/main" val="3219539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Entrar em contatos com AGEFIS</a:t>
            </a:r>
          </a:p>
        </p:txBody>
      </p:sp>
    </p:spTree>
    <p:extLst>
      <p:ext uri="{BB962C8B-B14F-4D97-AF65-F5344CB8AC3E}">
        <p14:creationId xmlns:p14="http://schemas.microsoft.com/office/powerpoint/2010/main" val="895428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extLst>
      <p:ext uri="{BB962C8B-B14F-4D97-AF65-F5344CB8AC3E}">
        <p14:creationId xmlns:p14="http://schemas.microsoft.com/office/powerpoint/2010/main" val="888940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Tree>
    <p:extLst>
      <p:ext uri="{BB962C8B-B14F-4D97-AF65-F5344CB8AC3E}">
        <p14:creationId xmlns:p14="http://schemas.microsoft.com/office/powerpoint/2010/main" val="2060670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extLst>
      <p:ext uri="{BB962C8B-B14F-4D97-AF65-F5344CB8AC3E}">
        <p14:creationId xmlns:p14="http://schemas.microsoft.com/office/powerpoint/2010/main" val="2641878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extLst>
      <p:ext uri="{BB962C8B-B14F-4D97-AF65-F5344CB8AC3E}">
        <p14:creationId xmlns:p14="http://schemas.microsoft.com/office/powerpoint/2010/main" val="2983448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93</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94</a:t>
            </a:fld>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95</a:t>
            </a:fld>
            <a:endParaRPr lang="pt-BR"/>
          </a:p>
        </p:txBody>
      </p:sp>
    </p:spTree>
    <p:extLst>
      <p:ext uri="{BB962C8B-B14F-4D97-AF65-F5344CB8AC3E}">
        <p14:creationId xmlns:p14="http://schemas.microsoft.com/office/powerpoint/2010/main" val="4085538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96</a:t>
            </a:fld>
            <a:endParaRPr lang="pt-BR"/>
          </a:p>
        </p:txBody>
      </p:sp>
    </p:spTree>
    <p:extLst>
      <p:ext uri="{BB962C8B-B14F-4D97-AF65-F5344CB8AC3E}">
        <p14:creationId xmlns:p14="http://schemas.microsoft.com/office/powerpoint/2010/main" val="3198406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98</a:t>
            </a:fld>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extLst>
      <p:ext uri="{BB962C8B-B14F-4D97-AF65-F5344CB8AC3E}">
        <p14:creationId xmlns:p14="http://schemas.microsoft.com/office/powerpoint/2010/main" val="816935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COLOCAR AS</a:t>
            </a:r>
            <a:r>
              <a:rPr lang="pt-BR" baseline="0" dirty="0"/>
              <a:t> REFERENCIAS DO GUIA DE URBANIZAÇÃO E LEGISLAÇÃO</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102</a:t>
            </a:fld>
            <a:endParaRPr lang="pt-BR"/>
          </a:p>
        </p:txBody>
      </p:sp>
    </p:spTree>
    <p:extLst>
      <p:ext uri="{BB962C8B-B14F-4D97-AF65-F5344CB8AC3E}">
        <p14:creationId xmlns:p14="http://schemas.microsoft.com/office/powerpoint/2010/main" val="38820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COLOCAR AS</a:t>
            </a:r>
            <a:r>
              <a:rPr lang="pt-BR" baseline="0" dirty="0"/>
              <a:t> REFERENCIAS DO GUIA DE URBANIZAÇÃO E LEGISLAÇÃO</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103</a:t>
            </a:fld>
            <a:endParaRPr lang="pt-BR"/>
          </a:p>
        </p:txBody>
      </p:sp>
    </p:spTree>
    <p:extLst>
      <p:ext uri="{BB962C8B-B14F-4D97-AF65-F5344CB8AC3E}">
        <p14:creationId xmlns:p14="http://schemas.microsoft.com/office/powerpoint/2010/main" val="2649361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104</a:t>
            </a:fld>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105</a:t>
            </a:fld>
            <a:endParaRPr lang="pt-BR"/>
          </a:p>
        </p:txBody>
      </p:sp>
    </p:spTree>
    <p:extLst>
      <p:ext uri="{BB962C8B-B14F-4D97-AF65-F5344CB8AC3E}">
        <p14:creationId xmlns:p14="http://schemas.microsoft.com/office/powerpoint/2010/main" val="1951534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106</a:t>
            </a:fld>
            <a:endParaRPr lang="pt-BR"/>
          </a:p>
        </p:txBody>
      </p:sp>
    </p:spTree>
    <p:extLst>
      <p:ext uri="{BB962C8B-B14F-4D97-AF65-F5344CB8AC3E}">
        <p14:creationId xmlns:p14="http://schemas.microsoft.com/office/powerpoint/2010/main" val="1951534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107</a:t>
            </a:fld>
            <a:endParaRPr lang="pt-BR"/>
          </a:p>
        </p:txBody>
      </p:sp>
    </p:spTree>
    <p:extLst>
      <p:ext uri="{BB962C8B-B14F-4D97-AF65-F5344CB8AC3E}">
        <p14:creationId xmlns:p14="http://schemas.microsoft.com/office/powerpoint/2010/main" val="736208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108</a:t>
            </a:fld>
            <a:endParaRPr lang="pt-BR"/>
          </a:p>
        </p:txBody>
      </p:sp>
    </p:spTree>
    <p:extLst>
      <p:ext uri="{BB962C8B-B14F-4D97-AF65-F5344CB8AC3E}">
        <p14:creationId xmlns:p14="http://schemas.microsoft.com/office/powerpoint/2010/main" val="27648445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109</a:t>
            </a:fld>
            <a:endParaRPr lang="pt-BR"/>
          </a:p>
        </p:txBody>
      </p:sp>
    </p:spTree>
    <p:extLst>
      <p:ext uri="{BB962C8B-B14F-4D97-AF65-F5344CB8AC3E}">
        <p14:creationId xmlns:p14="http://schemas.microsoft.com/office/powerpoint/2010/main" val="8567494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110</a:t>
            </a:fld>
            <a:endParaRPr lang="pt-BR"/>
          </a:p>
        </p:txBody>
      </p:sp>
    </p:spTree>
    <p:extLst>
      <p:ext uri="{BB962C8B-B14F-4D97-AF65-F5344CB8AC3E}">
        <p14:creationId xmlns:p14="http://schemas.microsoft.com/office/powerpoint/2010/main" val="2383011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111</a:t>
            </a:fld>
            <a:endParaRPr lang="pt-BR"/>
          </a:p>
        </p:txBody>
      </p:sp>
    </p:spTree>
    <p:extLst>
      <p:ext uri="{BB962C8B-B14F-4D97-AF65-F5344CB8AC3E}">
        <p14:creationId xmlns:p14="http://schemas.microsoft.com/office/powerpoint/2010/main" val="1660852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112</a:t>
            </a:fld>
            <a:endParaRPr lang="pt-BR"/>
          </a:p>
        </p:txBody>
      </p:sp>
    </p:spTree>
    <p:extLst>
      <p:ext uri="{BB962C8B-B14F-4D97-AF65-F5344CB8AC3E}">
        <p14:creationId xmlns:p14="http://schemas.microsoft.com/office/powerpoint/2010/main" val="241394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Tree>
    <p:extLst>
      <p:ext uri="{BB962C8B-B14F-4D97-AF65-F5344CB8AC3E}">
        <p14:creationId xmlns:p14="http://schemas.microsoft.com/office/powerpoint/2010/main" val="638568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Confirmar se é </a:t>
            </a:r>
          </a:p>
        </p:txBody>
      </p:sp>
    </p:spTree>
    <p:extLst>
      <p:ext uri="{BB962C8B-B14F-4D97-AF65-F5344CB8AC3E}">
        <p14:creationId xmlns:p14="http://schemas.microsoft.com/office/powerpoint/2010/main" val="33672085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Verificar se permanece</a:t>
            </a:r>
          </a:p>
        </p:txBody>
      </p:sp>
    </p:spTree>
    <p:extLst>
      <p:ext uri="{BB962C8B-B14F-4D97-AF65-F5344CB8AC3E}">
        <p14:creationId xmlns:p14="http://schemas.microsoft.com/office/powerpoint/2010/main" val="37263769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119</a:t>
            </a:fld>
            <a:endParaRPr lang="pt-BR"/>
          </a:p>
        </p:txBody>
      </p:sp>
    </p:spTree>
    <p:extLst>
      <p:ext uri="{BB962C8B-B14F-4D97-AF65-F5344CB8AC3E}">
        <p14:creationId xmlns:p14="http://schemas.microsoft.com/office/powerpoint/2010/main" val="881927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120</a:t>
            </a:fld>
            <a:endParaRPr lang="pt-BR"/>
          </a:p>
        </p:txBody>
      </p:sp>
    </p:spTree>
    <p:extLst>
      <p:ext uri="{BB962C8B-B14F-4D97-AF65-F5344CB8AC3E}">
        <p14:creationId xmlns:p14="http://schemas.microsoft.com/office/powerpoint/2010/main" val="41061947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121</a:t>
            </a:fld>
            <a:endParaRPr lang="pt-BR"/>
          </a:p>
        </p:txBody>
      </p:sp>
    </p:spTree>
    <p:extLst>
      <p:ext uri="{BB962C8B-B14F-4D97-AF65-F5344CB8AC3E}">
        <p14:creationId xmlns:p14="http://schemas.microsoft.com/office/powerpoint/2010/main" val="33881954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122</a:t>
            </a:fld>
            <a:endParaRPr lang="pt-BR"/>
          </a:p>
        </p:txBody>
      </p:sp>
    </p:spTree>
    <p:extLst>
      <p:ext uri="{BB962C8B-B14F-4D97-AF65-F5344CB8AC3E}">
        <p14:creationId xmlns:p14="http://schemas.microsoft.com/office/powerpoint/2010/main" val="10454957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123</a:t>
            </a:fld>
            <a:endParaRPr lang="pt-BR"/>
          </a:p>
        </p:txBody>
      </p:sp>
    </p:spTree>
    <p:extLst>
      <p:ext uri="{BB962C8B-B14F-4D97-AF65-F5344CB8AC3E}">
        <p14:creationId xmlns:p14="http://schemas.microsoft.com/office/powerpoint/2010/main" val="28661514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124</a:t>
            </a:fld>
            <a:endParaRPr lang="pt-BR"/>
          </a:p>
        </p:txBody>
      </p:sp>
    </p:spTree>
    <p:extLst>
      <p:ext uri="{BB962C8B-B14F-4D97-AF65-F5344CB8AC3E}">
        <p14:creationId xmlns:p14="http://schemas.microsoft.com/office/powerpoint/2010/main" val="40085056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29527437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133</a:t>
            </a:fld>
            <a:endParaRPr lang="pt-BR"/>
          </a:p>
        </p:txBody>
      </p:sp>
    </p:spTree>
    <p:extLst>
      <p:ext uri="{BB962C8B-B14F-4D97-AF65-F5344CB8AC3E}">
        <p14:creationId xmlns:p14="http://schemas.microsoft.com/office/powerpoint/2010/main" val="12651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Tree>
    <p:extLst>
      <p:ext uri="{BB962C8B-B14F-4D97-AF65-F5344CB8AC3E}">
        <p14:creationId xmlns:p14="http://schemas.microsoft.com/office/powerpoint/2010/main" val="39733807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134</a:t>
            </a:fld>
            <a:endParaRPr lang="pt-BR"/>
          </a:p>
        </p:txBody>
      </p:sp>
    </p:spTree>
    <p:extLst>
      <p:ext uri="{BB962C8B-B14F-4D97-AF65-F5344CB8AC3E}">
        <p14:creationId xmlns:p14="http://schemas.microsoft.com/office/powerpoint/2010/main" val="15951857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135</a:t>
            </a:fld>
            <a:endParaRPr lang="pt-B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extLst>
      <p:ext uri="{BB962C8B-B14F-4D97-AF65-F5344CB8AC3E}">
        <p14:creationId xmlns:p14="http://schemas.microsoft.com/office/powerpoint/2010/main" val="3551351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137</a:t>
            </a:fld>
            <a:endParaRPr lang="pt-B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138</a:t>
            </a:fld>
            <a:endParaRPr lang="pt-B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140</a:t>
            </a:fld>
            <a:endParaRPr lang="pt-BR"/>
          </a:p>
        </p:txBody>
      </p:sp>
    </p:spTree>
    <p:extLst>
      <p:ext uri="{BB962C8B-B14F-4D97-AF65-F5344CB8AC3E}">
        <p14:creationId xmlns:p14="http://schemas.microsoft.com/office/powerpoint/2010/main" val="41266813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142</a:t>
            </a:fld>
            <a:endParaRPr lang="pt-BR"/>
          </a:p>
        </p:txBody>
      </p:sp>
    </p:spTree>
    <p:extLst>
      <p:ext uri="{BB962C8B-B14F-4D97-AF65-F5344CB8AC3E}">
        <p14:creationId xmlns:p14="http://schemas.microsoft.com/office/powerpoint/2010/main" val="3490840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144</a:t>
            </a:fld>
            <a:endParaRPr lang="pt-BR"/>
          </a:p>
        </p:txBody>
      </p:sp>
    </p:spTree>
    <p:extLst>
      <p:ext uri="{BB962C8B-B14F-4D97-AF65-F5344CB8AC3E}">
        <p14:creationId xmlns:p14="http://schemas.microsoft.com/office/powerpoint/2010/main" val="23607406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146</a:t>
            </a:fld>
            <a:endParaRPr lang="pt-BR"/>
          </a:p>
        </p:txBody>
      </p:sp>
    </p:spTree>
    <p:extLst>
      <p:ext uri="{BB962C8B-B14F-4D97-AF65-F5344CB8AC3E}">
        <p14:creationId xmlns:p14="http://schemas.microsoft.com/office/powerpoint/2010/main" val="32324902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148</a:t>
            </a:fld>
            <a:endParaRPr lang="pt-BR"/>
          </a:p>
        </p:txBody>
      </p:sp>
    </p:spTree>
    <p:extLst>
      <p:ext uri="{BB962C8B-B14F-4D97-AF65-F5344CB8AC3E}">
        <p14:creationId xmlns:p14="http://schemas.microsoft.com/office/powerpoint/2010/main" val="2924819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Tree>
    <p:extLst>
      <p:ext uri="{BB962C8B-B14F-4D97-AF65-F5344CB8AC3E}">
        <p14:creationId xmlns:p14="http://schemas.microsoft.com/office/powerpoint/2010/main" val="35198378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150</a:t>
            </a:fld>
            <a:endParaRPr lang="pt-BR"/>
          </a:p>
        </p:txBody>
      </p:sp>
    </p:spTree>
    <p:extLst>
      <p:ext uri="{BB962C8B-B14F-4D97-AF65-F5344CB8AC3E}">
        <p14:creationId xmlns:p14="http://schemas.microsoft.com/office/powerpoint/2010/main" val="16286675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151</a:t>
            </a:fld>
            <a:endParaRPr lang="pt-B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extLst>
      <p:ext uri="{BB962C8B-B14F-4D97-AF65-F5344CB8AC3E}">
        <p14:creationId xmlns:p14="http://schemas.microsoft.com/office/powerpoint/2010/main" val="37914902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153</a:t>
            </a:fld>
            <a:endParaRPr lang="pt-B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155</a:t>
            </a:fld>
            <a:endParaRPr lang="pt-B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156</a:t>
            </a:fld>
            <a:endParaRPr lang="pt-B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157</a:t>
            </a:fld>
            <a:endParaRPr lang="pt-B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158</a:t>
            </a:fld>
            <a:endParaRPr lang="pt-B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159</a:t>
            </a:fld>
            <a:endParaRPr lang="pt-B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161</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5319713" y="320675"/>
            <a:ext cx="2470150" cy="1600200"/>
          </a:xfrm>
          <a:prstGeom prst="rect">
            <a:avLst/>
          </a:prstGeom>
        </p:spPr>
      </p:sp>
      <p:sp>
        <p:nvSpPr>
          <p:cNvPr id="3" name="Espaço Reservado para Anotações 2"/>
          <p:cNvSpPr>
            <a:spLocks noGrp="1"/>
          </p:cNvSpPr>
          <p:nvPr>
            <p:ph type="body" idx="1"/>
          </p:nvPr>
        </p:nvSpPr>
        <p:spPr>
          <a:xfrm>
            <a:off x="1310964" y="2027986"/>
            <a:ext cx="10487709" cy="1921248"/>
          </a:xfrm>
          <a:prstGeom prst="rect">
            <a:avLst/>
          </a:prstGeom>
        </p:spPr>
        <p:txBody>
          <a:bodyPr>
            <a:normAutofit/>
          </a:bodyPr>
          <a:lstStyle/>
          <a:p>
            <a:endParaRPr lang="pt-BR" dirty="0"/>
          </a:p>
        </p:txBody>
      </p:sp>
    </p:spTree>
    <p:extLst>
      <p:ext uri="{BB962C8B-B14F-4D97-AF65-F5344CB8AC3E}">
        <p14:creationId xmlns:p14="http://schemas.microsoft.com/office/powerpoint/2010/main" val="10544494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162</a:t>
            </a:fld>
            <a:endParaRPr lang="pt-B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INTEGRAÇÃO</a:t>
            </a:r>
            <a:r>
              <a:rPr lang="pt-BR" baseline="0" dirty="0"/>
              <a:t> COM A BICICLETA metro/</a:t>
            </a:r>
            <a:r>
              <a:rPr lang="pt-BR" baseline="0" dirty="0" err="1"/>
              <a:t>ônibs</a:t>
            </a:r>
            <a:endParaRPr lang="pt-BR" dirty="0"/>
          </a:p>
        </p:txBody>
      </p:sp>
      <p:sp>
        <p:nvSpPr>
          <p:cNvPr id="4" name="Espaço Reservado para Número de Slide 3"/>
          <p:cNvSpPr>
            <a:spLocks noGrp="1"/>
          </p:cNvSpPr>
          <p:nvPr>
            <p:ph type="sldNum" sz="quarter" idx="10"/>
          </p:nvPr>
        </p:nvSpPr>
        <p:spPr/>
        <p:txBody>
          <a:bodyPr/>
          <a:lstStyle/>
          <a:p>
            <a:fld id="{F2063D92-3806-4BCB-8984-5913F79F5A5E}" type="slidenum">
              <a:rPr lang="pt-BR" smtClean="0"/>
              <a:pPr/>
              <a:t>163</a:t>
            </a:fld>
            <a:endParaRPr lang="pt-B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26978461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r>
              <a:rPr lang="pt-BR" dirty="0"/>
              <a:t>GESTÃO - DIAGNÓSTICO</a:t>
            </a:r>
          </a:p>
        </p:txBody>
      </p:sp>
    </p:spTree>
    <p:extLst>
      <p:ext uri="{BB962C8B-B14F-4D97-AF65-F5344CB8AC3E}">
        <p14:creationId xmlns:p14="http://schemas.microsoft.com/office/powerpoint/2010/main" val="22796076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14808359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2940050" y="438150"/>
            <a:ext cx="3378200" cy="2189163"/>
          </a:xfrm>
        </p:spPr>
      </p:sp>
      <p:sp>
        <p:nvSpPr>
          <p:cNvPr id="3" name="Espaço Reservado para Anotações 2"/>
          <p:cNvSpPr>
            <a:spLocks noGrp="1"/>
          </p:cNvSpPr>
          <p:nvPr>
            <p:ph type="body" idx="1"/>
          </p:nvPr>
        </p:nvSpPr>
        <p:spPr/>
        <p:txBody>
          <a:bodyPr>
            <a:normAutofit/>
          </a:bodyPr>
          <a:lstStyle/>
          <a:p>
            <a:endParaRPr lang="pt-BR" dirty="0"/>
          </a:p>
        </p:txBody>
      </p:sp>
    </p:spTree>
    <p:extLst>
      <p:ext uri="{BB962C8B-B14F-4D97-AF65-F5344CB8AC3E}">
        <p14:creationId xmlns:p14="http://schemas.microsoft.com/office/powerpoint/2010/main" val="347578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759E269-C088-4E46-AFEA-4CE01810CADF}" type="datetime1">
              <a:rPr lang="pt-BR" smtClean="0"/>
              <a:pPr/>
              <a:t>30/07/2020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6E1D08F-14AB-491A-B1EF-6DDDE7B477B6}" type="slidenum">
              <a:rPr lang="pt-BR" smtClean="0"/>
              <a:pPr/>
              <a:t>‹nº›</a:t>
            </a:fld>
            <a:endParaRPr lang="pt-BR"/>
          </a:p>
        </p:txBody>
      </p:sp>
      <p:sp>
        <p:nvSpPr>
          <p:cNvPr id="5" name="Retângulo 4"/>
          <p:cNvSpPr/>
          <p:nvPr userDrawn="1"/>
        </p:nvSpPr>
        <p:spPr>
          <a:xfrm>
            <a:off x="0" y="-27001"/>
            <a:ext cx="9720263" cy="6327789"/>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Freeform: Shape 26">
            <a:extLst>
              <a:ext uri="{FF2B5EF4-FFF2-40B4-BE49-F238E27FC236}">
                <a16:creationId xmlns:a16="http://schemas.microsoft.com/office/drawing/2014/main" id="{6483D994-CC66-484D-9D46-622BF6B46880}"/>
              </a:ext>
            </a:extLst>
          </p:cNvPr>
          <p:cNvSpPr/>
          <p:nvPr userDrawn="1"/>
        </p:nvSpPr>
        <p:spPr>
          <a:xfrm>
            <a:off x="1799273" y="-31899"/>
            <a:ext cx="7920990" cy="6354790"/>
          </a:xfrm>
          <a:custGeom>
            <a:avLst/>
            <a:gdLst>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990773 w 9250379"/>
              <a:gd name="connsiteY5" fmla="*/ 6858000 h 6858000"/>
              <a:gd name="connsiteX6" fmla="*/ 2643597 w 9250379"/>
              <a:gd name="connsiteY6" fmla="*/ 6858000 h 6858000"/>
              <a:gd name="connsiteX7" fmla="*/ 0 w 9250379"/>
              <a:gd name="connsiteY7" fmla="*/ 6858000 h 6858000"/>
              <a:gd name="connsiteX8" fmla="*/ 4038675 w 9250379"/>
              <a:gd name="connsiteY8" fmla="*/ 0 h 6858000"/>
              <a:gd name="connsiteX9" fmla="*/ 4125929 w 9250379"/>
              <a:gd name="connsiteY9"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643597 w 9250379"/>
              <a:gd name="connsiteY5" fmla="*/ 6858000 h 6858000"/>
              <a:gd name="connsiteX6" fmla="*/ 0 w 9250379"/>
              <a:gd name="connsiteY6" fmla="*/ 6858000 h 6858000"/>
              <a:gd name="connsiteX7" fmla="*/ 4038675 w 9250379"/>
              <a:gd name="connsiteY7" fmla="*/ 0 h 6858000"/>
              <a:gd name="connsiteX8" fmla="*/ 4125929 w 9250379"/>
              <a:gd name="connsiteY8"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0 w 9250379"/>
              <a:gd name="connsiteY5" fmla="*/ 6858000 h 6858000"/>
              <a:gd name="connsiteX6" fmla="*/ 4038675 w 9250379"/>
              <a:gd name="connsiteY6" fmla="*/ 0 h 6858000"/>
              <a:gd name="connsiteX7" fmla="*/ 4125929 w 9250379"/>
              <a:gd name="connsiteY7"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6" fmla="*/ 4125929 w 9250379"/>
              <a:gd name="connsiteY6" fmla="*/ 0 h 6858000"/>
              <a:gd name="connsiteX0" fmla="*/ 4038675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0" fmla="*/ 4038675 w 9250379"/>
              <a:gd name="connsiteY0" fmla="*/ 0 h 6858000"/>
              <a:gd name="connsiteX1" fmla="*/ 9250379 w 9250379"/>
              <a:gd name="connsiteY1" fmla="*/ 0 h 6858000"/>
              <a:gd name="connsiteX2" fmla="*/ 9250379 w 9250379"/>
              <a:gd name="connsiteY2" fmla="*/ 6858000 h 6858000"/>
              <a:gd name="connsiteX3" fmla="*/ 0 w 9250379"/>
              <a:gd name="connsiteY3" fmla="*/ 6858000 h 6858000"/>
              <a:gd name="connsiteX4" fmla="*/ 4038675 w 9250379"/>
              <a:gd name="connsiteY4" fmla="*/ 0 h 6858000"/>
              <a:gd name="connsiteX0" fmla="*/ 3533850 w 9250379"/>
              <a:gd name="connsiteY0" fmla="*/ 9525 h 6858000"/>
              <a:gd name="connsiteX1" fmla="*/ 9250379 w 9250379"/>
              <a:gd name="connsiteY1" fmla="*/ 0 h 6858000"/>
              <a:gd name="connsiteX2" fmla="*/ 9250379 w 9250379"/>
              <a:gd name="connsiteY2" fmla="*/ 6858000 h 6858000"/>
              <a:gd name="connsiteX3" fmla="*/ 0 w 9250379"/>
              <a:gd name="connsiteY3" fmla="*/ 6858000 h 6858000"/>
              <a:gd name="connsiteX4" fmla="*/ 3533850 w 9250379"/>
              <a:gd name="connsiteY4" fmla="*/ 9525 h 6858000"/>
              <a:gd name="connsiteX0" fmla="*/ 3543375 w 9250379"/>
              <a:gd name="connsiteY0" fmla="*/ 0 h 6867525"/>
              <a:gd name="connsiteX1" fmla="*/ 9250379 w 9250379"/>
              <a:gd name="connsiteY1" fmla="*/ 9525 h 6867525"/>
              <a:gd name="connsiteX2" fmla="*/ 9250379 w 9250379"/>
              <a:gd name="connsiteY2" fmla="*/ 6867525 h 6867525"/>
              <a:gd name="connsiteX3" fmla="*/ 0 w 9250379"/>
              <a:gd name="connsiteY3" fmla="*/ 6867525 h 6867525"/>
              <a:gd name="connsiteX4" fmla="*/ 3543375 w 9250379"/>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379" h="6867525">
                <a:moveTo>
                  <a:pt x="3543375" y="0"/>
                </a:moveTo>
                <a:lnTo>
                  <a:pt x="9250379" y="9525"/>
                </a:lnTo>
                <a:lnTo>
                  <a:pt x="9250379" y="6867525"/>
                </a:lnTo>
                <a:lnTo>
                  <a:pt x="0" y="6867525"/>
                </a:lnTo>
                <a:lnTo>
                  <a:pt x="3543375"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9">
            <a:extLst>
              <a:ext uri="{FF2B5EF4-FFF2-40B4-BE49-F238E27FC236}">
                <a16:creationId xmlns:a16="http://schemas.microsoft.com/office/drawing/2014/main" id="{CD748DC3-7325-4527-BB52-978F1D02BE26}"/>
              </a:ext>
            </a:extLst>
          </p:cNvPr>
          <p:cNvSpPr/>
          <p:nvPr userDrawn="1"/>
        </p:nvSpPr>
        <p:spPr>
          <a:xfrm>
            <a:off x="1551623" y="-22069"/>
            <a:ext cx="3192822" cy="6319013"/>
          </a:xfrm>
          <a:prstGeom prst="parallelogram">
            <a:avLst>
              <a:gd name="adj" fmla="val 9641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17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Eixos de Atuação</a:t>
            </a:r>
          </a:p>
        </p:txBody>
      </p:sp>
      <p:sp>
        <p:nvSpPr>
          <p:cNvPr id="11" name="Retângulo 10"/>
          <p:cNvSpPr/>
          <p:nvPr userDrawn="1"/>
        </p:nvSpPr>
        <p:spPr>
          <a:xfrm>
            <a:off x="916727" y="156328"/>
            <a:ext cx="137569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a:ln>
                  <a:noFill/>
                </a:ln>
                <a:solidFill>
                  <a:srgbClr val="0070C0"/>
                </a:solidFill>
                <a:effectLst/>
                <a:latin typeface="+mn-lt"/>
                <a:ea typeface="Calibri" pitchFamily="34" charset="0"/>
                <a:cs typeface="Times New Roman" pitchFamily="18" charset="0"/>
              </a:rPr>
              <a:t>5. Ações Propostas</a:t>
            </a:r>
            <a:endParaRPr kumimoji="0" lang="pt-BR" sz="1000" b="0" i="0" u="none" strike="noStrike" cap="none" normalizeH="0" baseline="0" dirty="0">
              <a:ln>
                <a:noFill/>
              </a:ln>
              <a:solidFill>
                <a:srgbClr val="0070C0"/>
              </a:solidFill>
              <a:effectLst/>
              <a:latin typeface="+mn-lt"/>
              <a:cs typeface="Arial" pitchFamily="34" charset="0"/>
            </a:endParaRPr>
          </a:p>
        </p:txBody>
      </p:sp>
      <p:sp>
        <p:nvSpPr>
          <p:cNvPr id="12"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5.2 Sinalização</a:t>
            </a:r>
          </a:p>
        </p:txBody>
      </p:sp>
      <p:sp>
        <p:nvSpPr>
          <p:cNvPr id="11" name="Retângulo 10"/>
          <p:cNvSpPr/>
          <p:nvPr userDrawn="1"/>
        </p:nvSpPr>
        <p:spPr>
          <a:xfrm>
            <a:off x="916727" y="156328"/>
            <a:ext cx="137569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a:ln>
                  <a:noFill/>
                </a:ln>
                <a:solidFill>
                  <a:srgbClr val="0070C0"/>
                </a:solidFill>
                <a:effectLst/>
                <a:latin typeface="+mn-lt"/>
                <a:ea typeface="Calibri" pitchFamily="34" charset="0"/>
                <a:cs typeface="Times New Roman" pitchFamily="18" charset="0"/>
              </a:rPr>
              <a:t>5. Ações Propostas</a:t>
            </a:r>
            <a:endParaRPr kumimoji="0" lang="pt-BR" sz="1000" b="0" i="0" u="none" strike="noStrike" cap="none" normalizeH="0" baseline="0" dirty="0">
              <a:ln>
                <a:noFill/>
              </a:ln>
              <a:solidFill>
                <a:srgbClr val="0070C0"/>
              </a:solidFill>
              <a:effectLst/>
              <a:latin typeface="+mn-lt"/>
              <a:cs typeface="Arial" pitchFamily="34" charset="0"/>
            </a:endParaRPr>
          </a:p>
        </p:txBody>
      </p:sp>
      <p:sp>
        <p:nvSpPr>
          <p:cNvPr id="12"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5.3 Educação e Comportamento</a:t>
            </a:r>
          </a:p>
        </p:txBody>
      </p:sp>
      <p:sp>
        <p:nvSpPr>
          <p:cNvPr id="11" name="Retângulo 10"/>
          <p:cNvSpPr/>
          <p:nvPr userDrawn="1"/>
        </p:nvSpPr>
        <p:spPr>
          <a:xfrm>
            <a:off x="916727" y="156328"/>
            <a:ext cx="137569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a:ln>
                  <a:noFill/>
                </a:ln>
                <a:solidFill>
                  <a:srgbClr val="0070C0"/>
                </a:solidFill>
                <a:effectLst/>
                <a:latin typeface="+mn-lt"/>
                <a:ea typeface="Calibri" pitchFamily="34" charset="0"/>
                <a:cs typeface="Times New Roman" pitchFamily="18" charset="0"/>
              </a:rPr>
              <a:t>5. Ações Propostas</a:t>
            </a:r>
            <a:endParaRPr kumimoji="0" lang="pt-BR" sz="1000" b="0" i="0" u="none" strike="noStrike" cap="none" normalizeH="0" baseline="0" dirty="0">
              <a:ln>
                <a:noFill/>
              </a:ln>
              <a:solidFill>
                <a:srgbClr val="0070C0"/>
              </a:solidFill>
              <a:effectLst/>
              <a:latin typeface="+mn-lt"/>
              <a:cs typeface="Arial" pitchFamily="34" charset="0"/>
            </a:endParaRPr>
          </a:p>
        </p:txBody>
      </p:sp>
      <p:sp>
        <p:nvSpPr>
          <p:cNvPr id="13"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5.4 Participação Social</a:t>
            </a:r>
          </a:p>
        </p:txBody>
      </p:sp>
      <p:sp>
        <p:nvSpPr>
          <p:cNvPr id="11" name="Retângulo 10"/>
          <p:cNvSpPr/>
          <p:nvPr userDrawn="1"/>
        </p:nvSpPr>
        <p:spPr>
          <a:xfrm>
            <a:off x="916727" y="156328"/>
            <a:ext cx="137569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a:ln>
                  <a:noFill/>
                </a:ln>
                <a:solidFill>
                  <a:srgbClr val="0070C0"/>
                </a:solidFill>
                <a:effectLst/>
                <a:latin typeface="+mn-lt"/>
                <a:ea typeface="Calibri" pitchFamily="34" charset="0"/>
                <a:cs typeface="Times New Roman" pitchFamily="18" charset="0"/>
              </a:rPr>
              <a:t>5. Ações Propostas</a:t>
            </a:r>
            <a:endParaRPr kumimoji="0" lang="pt-BR" sz="1000" b="0" i="0" u="none" strike="noStrike" cap="none" normalizeH="0" baseline="0" dirty="0">
              <a:ln>
                <a:noFill/>
              </a:ln>
              <a:solidFill>
                <a:srgbClr val="0070C0"/>
              </a:solidFill>
              <a:effectLst/>
              <a:latin typeface="+mn-lt"/>
              <a:cs typeface="Arial" pitchFamily="34" charset="0"/>
            </a:endParaRPr>
          </a:p>
        </p:txBody>
      </p:sp>
      <p:sp>
        <p:nvSpPr>
          <p:cNvPr id="13"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5.5 </a:t>
            </a:r>
            <a:r>
              <a:rPr lang="pt-BR" sz="2000" b="1" i="1" kern="1200" dirty="0" err="1">
                <a:solidFill>
                  <a:schemeClr val="bg1"/>
                </a:solidFill>
                <a:latin typeface="Montserrat"/>
                <a:ea typeface="+mn-ea"/>
                <a:cs typeface="+mn-cs"/>
              </a:rPr>
              <a:t>Infraestrutura</a:t>
            </a:r>
            <a:endParaRPr lang="pt-BR" sz="2000" b="1" i="1" kern="1200" dirty="0">
              <a:solidFill>
                <a:schemeClr val="bg1"/>
              </a:solidFill>
              <a:latin typeface="Montserrat"/>
              <a:ea typeface="+mn-ea"/>
              <a:cs typeface="+mn-cs"/>
            </a:endParaRPr>
          </a:p>
        </p:txBody>
      </p:sp>
      <p:sp>
        <p:nvSpPr>
          <p:cNvPr id="11" name="Retângulo 10"/>
          <p:cNvSpPr/>
          <p:nvPr userDrawn="1"/>
        </p:nvSpPr>
        <p:spPr>
          <a:xfrm>
            <a:off x="916727" y="156328"/>
            <a:ext cx="137569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a:ln>
                  <a:noFill/>
                </a:ln>
                <a:solidFill>
                  <a:srgbClr val="0070C0"/>
                </a:solidFill>
                <a:effectLst/>
                <a:latin typeface="+mn-lt"/>
                <a:ea typeface="Calibri" pitchFamily="34" charset="0"/>
                <a:cs typeface="Times New Roman" pitchFamily="18" charset="0"/>
              </a:rPr>
              <a:t>5. Ações Propostas</a:t>
            </a:r>
            <a:endParaRPr kumimoji="0" lang="pt-BR" sz="1000" b="0" i="0" u="none" strike="noStrike" cap="none" normalizeH="0" baseline="0" dirty="0">
              <a:ln>
                <a:noFill/>
              </a:ln>
              <a:solidFill>
                <a:srgbClr val="0070C0"/>
              </a:solidFill>
              <a:effectLst/>
              <a:latin typeface="+mn-lt"/>
              <a:cs typeface="Arial" pitchFamily="34" charset="0"/>
            </a:endParaRPr>
          </a:p>
        </p:txBody>
      </p:sp>
      <p:sp>
        <p:nvSpPr>
          <p:cNvPr id="13"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5.5 </a:t>
            </a:r>
            <a:r>
              <a:rPr lang="pt-BR" sz="2000" b="1" i="1" kern="1200" dirty="0" err="1">
                <a:solidFill>
                  <a:schemeClr val="bg1"/>
                </a:solidFill>
                <a:latin typeface="Montserrat"/>
                <a:ea typeface="+mn-ea"/>
                <a:cs typeface="+mn-cs"/>
              </a:rPr>
              <a:t>Infraestrutura</a:t>
            </a:r>
            <a:r>
              <a:rPr lang="pt-BR" sz="2000" b="1" i="1" kern="1200" dirty="0">
                <a:solidFill>
                  <a:schemeClr val="bg1"/>
                </a:solidFill>
                <a:latin typeface="Montserrat"/>
                <a:ea typeface="+mn-ea"/>
                <a:cs typeface="+mn-cs"/>
              </a:rPr>
              <a:t> – Mobilidade a pé</a:t>
            </a:r>
          </a:p>
        </p:txBody>
      </p:sp>
      <p:sp>
        <p:nvSpPr>
          <p:cNvPr id="11" name="Retângulo 10"/>
          <p:cNvSpPr/>
          <p:nvPr userDrawn="1"/>
        </p:nvSpPr>
        <p:spPr>
          <a:xfrm>
            <a:off x="916727" y="156328"/>
            <a:ext cx="137569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a:ln>
                  <a:noFill/>
                </a:ln>
                <a:solidFill>
                  <a:srgbClr val="0070C0"/>
                </a:solidFill>
                <a:effectLst/>
                <a:latin typeface="+mn-lt"/>
                <a:ea typeface="Calibri" pitchFamily="34" charset="0"/>
                <a:cs typeface="Times New Roman" pitchFamily="18" charset="0"/>
              </a:rPr>
              <a:t>5. Ações Propostas</a:t>
            </a:r>
            <a:endParaRPr kumimoji="0" lang="pt-BR" sz="1000" b="0" i="0" u="none" strike="noStrike" cap="none" normalizeH="0" baseline="0" dirty="0">
              <a:ln>
                <a:noFill/>
              </a:ln>
              <a:solidFill>
                <a:srgbClr val="0070C0"/>
              </a:solidFill>
              <a:effectLst/>
              <a:latin typeface="+mn-lt"/>
              <a:cs typeface="Arial" pitchFamily="34" charset="0"/>
            </a:endParaRPr>
          </a:p>
        </p:txBody>
      </p:sp>
      <p:sp>
        <p:nvSpPr>
          <p:cNvPr id="13"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5.5 </a:t>
            </a:r>
            <a:r>
              <a:rPr lang="pt-BR" sz="2000" b="1" i="1" kern="1200" dirty="0" err="1">
                <a:solidFill>
                  <a:schemeClr val="bg1"/>
                </a:solidFill>
                <a:latin typeface="Montserrat"/>
                <a:ea typeface="+mn-ea"/>
                <a:cs typeface="+mn-cs"/>
              </a:rPr>
              <a:t>Infraestrutura</a:t>
            </a:r>
            <a:r>
              <a:rPr lang="pt-BR" sz="2000" b="1" i="1" kern="1200" dirty="0">
                <a:solidFill>
                  <a:schemeClr val="bg1"/>
                </a:solidFill>
                <a:latin typeface="Montserrat"/>
                <a:ea typeface="+mn-ea"/>
                <a:cs typeface="+mn-cs"/>
              </a:rPr>
              <a:t> – </a:t>
            </a:r>
            <a:r>
              <a:rPr lang="pt-BR" sz="2000" b="1" i="1" kern="1200" dirty="0" err="1">
                <a:solidFill>
                  <a:schemeClr val="bg1"/>
                </a:solidFill>
                <a:latin typeface="Montserrat"/>
                <a:ea typeface="+mn-ea"/>
                <a:cs typeface="+mn-cs"/>
              </a:rPr>
              <a:t>Ciclomobilidade</a:t>
            </a:r>
            <a:endParaRPr lang="pt-BR" sz="2000" b="1" i="1" kern="1200" dirty="0">
              <a:solidFill>
                <a:schemeClr val="bg1"/>
              </a:solidFill>
              <a:latin typeface="Montserrat"/>
              <a:ea typeface="+mn-ea"/>
              <a:cs typeface="+mn-cs"/>
            </a:endParaRPr>
          </a:p>
        </p:txBody>
      </p:sp>
      <p:sp>
        <p:nvSpPr>
          <p:cNvPr id="11" name="Retângulo 10"/>
          <p:cNvSpPr/>
          <p:nvPr userDrawn="1"/>
        </p:nvSpPr>
        <p:spPr>
          <a:xfrm>
            <a:off x="916727" y="156328"/>
            <a:ext cx="137569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a:ln>
                  <a:noFill/>
                </a:ln>
                <a:solidFill>
                  <a:srgbClr val="0070C0"/>
                </a:solidFill>
                <a:effectLst/>
                <a:latin typeface="+mn-lt"/>
                <a:ea typeface="Calibri" pitchFamily="34" charset="0"/>
                <a:cs typeface="Times New Roman" pitchFamily="18" charset="0"/>
              </a:rPr>
              <a:t>5. Ações Propostas</a:t>
            </a:r>
            <a:endParaRPr kumimoji="0" lang="pt-BR" sz="1000" b="0" i="0" u="none" strike="noStrike" cap="none" normalizeH="0" baseline="0" dirty="0">
              <a:ln>
                <a:noFill/>
              </a:ln>
              <a:solidFill>
                <a:srgbClr val="0070C0"/>
              </a:solidFill>
              <a:effectLst/>
              <a:latin typeface="+mn-lt"/>
              <a:cs typeface="Arial" pitchFamily="34" charset="0"/>
            </a:endParaRPr>
          </a:p>
        </p:txBody>
      </p:sp>
      <p:sp>
        <p:nvSpPr>
          <p:cNvPr id="13"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6.1 Execução </a:t>
            </a:r>
          </a:p>
        </p:txBody>
      </p:sp>
      <p:sp>
        <p:nvSpPr>
          <p:cNvPr id="11" name="Retângulo 10"/>
          <p:cNvSpPr/>
          <p:nvPr userDrawn="1"/>
        </p:nvSpPr>
        <p:spPr>
          <a:xfrm>
            <a:off x="916727" y="156328"/>
            <a:ext cx="2100255" cy="246221"/>
          </a:xfrm>
          <a:prstGeom prst="rect">
            <a:avLst/>
          </a:prstGeom>
        </p:spPr>
        <p:txBody>
          <a:bodyPr wrap="none">
            <a:spAutoFit/>
          </a:bodyPr>
          <a:lstStyle/>
          <a:p>
            <a:r>
              <a:rPr lang="pt-BR" sz="1000" kern="1200" dirty="0">
                <a:solidFill>
                  <a:srgbClr val="0070C0"/>
                </a:solidFill>
                <a:latin typeface="+mn-lt"/>
                <a:ea typeface="+mn-ea"/>
                <a:cs typeface="+mn-cs"/>
              </a:rPr>
              <a:t>6. Execução e Monitoramento</a:t>
            </a:r>
          </a:p>
        </p:txBody>
      </p:sp>
      <p:sp>
        <p:nvSpPr>
          <p:cNvPr id="13"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6.2 Monitoramento – Observatório Territorial</a:t>
            </a:r>
          </a:p>
        </p:txBody>
      </p:sp>
      <p:sp>
        <p:nvSpPr>
          <p:cNvPr id="11" name="Retângulo 10"/>
          <p:cNvSpPr/>
          <p:nvPr userDrawn="1"/>
        </p:nvSpPr>
        <p:spPr>
          <a:xfrm>
            <a:off x="916727" y="156328"/>
            <a:ext cx="2100255" cy="246221"/>
          </a:xfrm>
          <a:prstGeom prst="rect">
            <a:avLst/>
          </a:prstGeom>
        </p:spPr>
        <p:txBody>
          <a:bodyPr wrap="none">
            <a:spAutoFit/>
          </a:bodyPr>
          <a:lstStyle/>
          <a:p>
            <a:r>
              <a:rPr lang="pt-BR" sz="1000" kern="1200" dirty="0">
                <a:solidFill>
                  <a:srgbClr val="0070C0"/>
                </a:solidFill>
                <a:latin typeface="+mn-lt"/>
                <a:ea typeface="+mn-ea"/>
                <a:cs typeface="+mn-cs"/>
              </a:rPr>
              <a:t>6. Execução e Monitoramento</a:t>
            </a:r>
          </a:p>
        </p:txBody>
      </p:sp>
      <p:sp>
        <p:nvSpPr>
          <p:cNvPr id="13"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Termos e Expressões</a:t>
            </a:r>
          </a:p>
        </p:txBody>
      </p:sp>
      <p:sp>
        <p:nvSpPr>
          <p:cNvPr id="11" name="Retângulo 10"/>
          <p:cNvSpPr/>
          <p:nvPr userDrawn="1"/>
        </p:nvSpPr>
        <p:spPr>
          <a:xfrm>
            <a:off x="916727" y="156328"/>
            <a:ext cx="651140" cy="246221"/>
          </a:xfrm>
          <a:prstGeom prst="rect">
            <a:avLst/>
          </a:prstGeom>
        </p:spPr>
        <p:txBody>
          <a:bodyPr wrap="none">
            <a:spAutoFit/>
          </a:bodyPr>
          <a:lstStyle/>
          <a:p>
            <a:r>
              <a:rPr lang="pt-BR" sz="1000" kern="1200" dirty="0">
                <a:solidFill>
                  <a:srgbClr val="0070C0"/>
                </a:solidFill>
                <a:latin typeface="+mn-lt"/>
                <a:ea typeface="+mn-ea"/>
                <a:cs typeface="+mn-cs"/>
              </a:rPr>
              <a:t>Anexos</a:t>
            </a:r>
          </a:p>
        </p:txBody>
      </p:sp>
      <p:sp>
        <p:nvSpPr>
          <p:cNvPr id="15"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759E269-C088-4E46-AFEA-4CE01810CADF}" type="datetime1">
              <a:rPr lang="pt-BR" smtClean="0"/>
              <a:pPr/>
              <a:t>30/07/2020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6E1D08F-14AB-491A-B1EF-6DDDE7B477B6}" type="slidenum">
              <a:rPr lang="pt-BR" smtClean="0"/>
              <a:pPr/>
              <a:t>‹nº›</a:t>
            </a:fld>
            <a:endParaRPr lang="pt-BR"/>
          </a:p>
        </p:txBody>
      </p:sp>
      <p:sp>
        <p:nvSpPr>
          <p:cNvPr id="5" name="Retângulo 4"/>
          <p:cNvSpPr/>
          <p:nvPr userDrawn="1"/>
        </p:nvSpPr>
        <p:spPr>
          <a:xfrm>
            <a:off x="0" y="-27001"/>
            <a:ext cx="9720263" cy="6327789"/>
          </a:xfrm>
          <a:prstGeom prst="rect">
            <a:avLst/>
          </a:prstGeom>
          <a:solidFill>
            <a:srgbClr val="006B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89176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Bibliografia</a:t>
            </a:r>
          </a:p>
        </p:txBody>
      </p:sp>
      <p:sp>
        <p:nvSpPr>
          <p:cNvPr id="11" name="Retângulo 10"/>
          <p:cNvSpPr/>
          <p:nvPr userDrawn="1"/>
        </p:nvSpPr>
        <p:spPr>
          <a:xfrm>
            <a:off x="916727" y="156328"/>
            <a:ext cx="651140" cy="246221"/>
          </a:xfrm>
          <a:prstGeom prst="rect">
            <a:avLst/>
          </a:prstGeom>
        </p:spPr>
        <p:txBody>
          <a:bodyPr wrap="none">
            <a:spAutoFit/>
          </a:bodyPr>
          <a:lstStyle/>
          <a:p>
            <a:r>
              <a:rPr lang="pt-BR" sz="1000" kern="1200" dirty="0">
                <a:solidFill>
                  <a:srgbClr val="0070C0"/>
                </a:solidFill>
                <a:latin typeface="+mn-lt"/>
                <a:ea typeface="+mn-ea"/>
                <a:cs typeface="+mn-cs"/>
              </a:rPr>
              <a:t>Anexos</a:t>
            </a:r>
          </a:p>
        </p:txBody>
      </p:sp>
      <p:sp>
        <p:nvSpPr>
          <p:cNvPr id="12"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29022" y="1957328"/>
            <a:ext cx="8262224" cy="1350586"/>
          </a:xfrm>
        </p:spPr>
        <p:txBody>
          <a:bodyPr/>
          <a:lstStyle/>
          <a:p>
            <a:r>
              <a:rPr lang="pt-BR"/>
              <a:t>Clique para editar o título mestre</a:t>
            </a:r>
          </a:p>
        </p:txBody>
      </p:sp>
      <p:sp>
        <p:nvSpPr>
          <p:cNvPr id="3" name="Subtítulo 2"/>
          <p:cNvSpPr>
            <a:spLocks noGrp="1"/>
          </p:cNvSpPr>
          <p:nvPr>
            <p:ph type="subTitle" idx="1"/>
          </p:nvPr>
        </p:nvSpPr>
        <p:spPr>
          <a:xfrm>
            <a:off x="1458042" y="3570449"/>
            <a:ext cx="6804183" cy="1610201"/>
          </a:xfrm>
        </p:spPr>
        <p:txBody>
          <a:bodyPr/>
          <a:lstStyle>
            <a:lvl1pPr marL="0" indent="0" algn="ctr">
              <a:buNone/>
              <a:defRPr>
                <a:solidFill>
                  <a:schemeClr val="tx1">
                    <a:tint val="75000"/>
                  </a:schemeClr>
                </a:solidFill>
              </a:defRPr>
            </a:lvl1pPr>
            <a:lvl2pPr marL="431762" indent="0" algn="ctr">
              <a:buNone/>
              <a:defRPr>
                <a:solidFill>
                  <a:schemeClr val="tx1">
                    <a:tint val="75000"/>
                  </a:schemeClr>
                </a:solidFill>
              </a:defRPr>
            </a:lvl2pPr>
            <a:lvl3pPr marL="863525" indent="0" algn="ctr">
              <a:buNone/>
              <a:defRPr>
                <a:solidFill>
                  <a:schemeClr val="tx1">
                    <a:tint val="75000"/>
                  </a:schemeClr>
                </a:solidFill>
              </a:defRPr>
            </a:lvl3pPr>
            <a:lvl4pPr marL="1295285" indent="0" algn="ctr">
              <a:buNone/>
              <a:defRPr>
                <a:solidFill>
                  <a:schemeClr val="tx1">
                    <a:tint val="75000"/>
                  </a:schemeClr>
                </a:solidFill>
              </a:defRPr>
            </a:lvl4pPr>
            <a:lvl5pPr marL="1727047" indent="0" algn="ctr">
              <a:buNone/>
              <a:defRPr>
                <a:solidFill>
                  <a:schemeClr val="tx1">
                    <a:tint val="75000"/>
                  </a:schemeClr>
                </a:solidFill>
              </a:defRPr>
            </a:lvl5pPr>
            <a:lvl6pPr marL="2158809" indent="0" algn="ctr">
              <a:buNone/>
              <a:defRPr>
                <a:solidFill>
                  <a:schemeClr val="tx1">
                    <a:tint val="75000"/>
                  </a:schemeClr>
                </a:solidFill>
              </a:defRPr>
            </a:lvl6pPr>
            <a:lvl7pPr marL="2590570" indent="0" algn="ctr">
              <a:buNone/>
              <a:defRPr>
                <a:solidFill>
                  <a:schemeClr val="tx1">
                    <a:tint val="75000"/>
                  </a:schemeClr>
                </a:solidFill>
              </a:defRPr>
            </a:lvl7pPr>
            <a:lvl8pPr marL="3022333" indent="0" algn="ctr">
              <a:buNone/>
              <a:defRPr>
                <a:solidFill>
                  <a:schemeClr val="tx1">
                    <a:tint val="75000"/>
                  </a:schemeClr>
                </a:solidFill>
              </a:defRPr>
            </a:lvl8pPr>
            <a:lvl9pPr marL="3454094"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3B452A16-FB5F-4D47-8E16-C95355429A10}" type="datetime1">
              <a:rPr lang="pt-BR" smtClean="0"/>
              <a:pPr/>
              <a:t>30/07/2020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1233329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5E9BFE0-0DBA-499F-B66E-0CF50EF65B9A}" type="datetime1">
              <a:rPr lang="pt-BR" smtClean="0"/>
              <a:pPr/>
              <a:t>30/07/2020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1663621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67833" y="4048842"/>
            <a:ext cx="8262224" cy="1251407"/>
          </a:xfrm>
        </p:spPr>
        <p:txBody>
          <a:bodyPr anchor="t"/>
          <a:lstStyle>
            <a:lvl1pPr algn="l">
              <a:defRPr sz="3800" b="1" cap="all"/>
            </a:lvl1pPr>
          </a:lstStyle>
          <a:p>
            <a:r>
              <a:rPr lang="pt-BR"/>
              <a:t>Clique para editar o título mestre</a:t>
            </a:r>
          </a:p>
        </p:txBody>
      </p:sp>
      <p:sp>
        <p:nvSpPr>
          <p:cNvPr id="3" name="Espaço Reservado para Texto 2"/>
          <p:cNvSpPr>
            <a:spLocks noGrp="1"/>
          </p:cNvSpPr>
          <p:nvPr>
            <p:ph type="body" idx="1"/>
          </p:nvPr>
        </p:nvSpPr>
        <p:spPr>
          <a:xfrm>
            <a:off x="767833" y="2670544"/>
            <a:ext cx="8262224" cy="1378296"/>
          </a:xfrm>
        </p:spPr>
        <p:txBody>
          <a:bodyPr anchor="b"/>
          <a:lstStyle>
            <a:lvl1pPr marL="0" indent="0">
              <a:buNone/>
              <a:defRPr sz="1900">
                <a:solidFill>
                  <a:schemeClr val="tx1">
                    <a:tint val="75000"/>
                  </a:schemeClr>
                </a:solidFill>
              </a:defRPr>
            </a:lvl1pPr>
            <a:lvl2pPr marL="431762" indent="0">
              <a:buNone/>
              <a:defRPr sz="1600">
                <a:solidFill>
                  <a:schemeClr val="tx1">
                    <a:tint val="75000"/>
                  </a:schemeClr>
                </a:solidFill>
              </a:defRPr>
            </a:lvl2pPr>
            <a:lvl3pPr marL="863525" indent="0">
              <a:buNone/>
              <a:defRPr sz="1500">
                <a:solidFill>
                  <a:schemeClr val="tx1">
                    <a:tint val="75000"/>
                  </a:schemeClr>
                </a:solidFill>
              </a:defRPr>
            </a:lvl3pPr>
            <a:lvl4pPr marL="1295285" indent="0">
              <a:buNone/>
              <a:defRPr sz="1300">
                <a:solidFill>
                  <a:schemeClr val="tx1">
                    <a:tint val="75000"/>
                  </a:schemeClr>
                </a:solidFill>
              </a:defRPr>
            </a:lvl4pPr>
            <a:lvl5pPr marL="1727047" indent="0">
              <a:buNone/>
              <a:defRPr sz="1300">
                <a:solidFill>
                  <a:schemeClr val="tx1">
                    <a:tint val="75000"/>
                  </a:schemeClr>
                </a:solidFill>
              </a:defRPr>
            </a:lvl5pPr>
            <a:lvl6pPr marL="2158809" indent="0">
              <a:buNone/>
              <a:defRPr sz="1300">
                <a:solidFill>
                  <a:schemeClr val="tx1">
                    <a:tint val="75000"/>
                  </a:schemeClr>
                </a:solidFill>
              </a:defRPr>
            </a:lvl6pPr>
            <a:lvl7pPr marL="2590570" indent="0">
              <a:buNone/>
              <a:defRPr sz="1300">
                <a:solidFill>
                  <a:schemeClr val="tx1">
                    <a:tint val="75000"/>
                  </a:schemeClr>
                </a:solidFill>
              </a:defRPr>
            </a:lvl7pPr>
            <a:lvl8pPr marL="3022333" indent="0">
              <a:buNone/>
              <a:defRPr sz="1300">
                <a:solidFill>
                  <a:schemeClr val="tx1">
                    <a:tint val="75000"/>
                  </a:schemeClr>
                </a:solidFill>
              </a:defRPr>
            </a:lvl8pPr>
            <a:lvl9pPr marL="3454094" indent="0">
              <a:buNone/>
              <a:defRPr sz="13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CE983DD1-F2EE-499A-BFA2-B3D89F18768D}" type="datetime1">
              <a:rPr lang="pt-BR" smtClean="0"/>
              <a:pPr/>
              <a:t>30/07/2020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379079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86013" y="1470188"/>
            <a:ext cx="4293117" cy="4158229"/>
          </a:xfrm>
        </p:spPr>
        <p:txBody>
          <a:bodyPr/>
          <a:lstStyle>
            <a:lvl1pPr>
              <a:defRPr sz="27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941133" y="1470188"/>
            <a:ext cx="4293117" cy="4158229"/>
          </a:xfrm>
        </p:spPr>
        <p:txBody>
          <a:bodyPr/>
          <a:lstStyle>
            <a:lvl1pPr>
              <a:defRPr sz="27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4CEA2493-1A2C-47D7-935B-704AFDC768B4}" type="datetime1">
              <a:rPr lang="pt-BR" smtClean="0"/>
              <a:pPr/>
              <a:t>30/07/2020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3030869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86013" y="1410386"/>
            <a:ext cx="4294805" cy="587781"/>
          </a:xfrm>
        </p:spPr>
        <p:txBody>
          <a:bodyPr anchor="b"/>
          <a:lstStyle>
            <a:lvl1pPr marL="0" indent="0">
              <a:buNone/>
              <a:defRPr sz="2200" b="1"/>
            </a:lvl1pPr>
            <a:lvl2pPr marL="431762" indent="0">
              <a:buNone/>
              <a:defRPr sz="1900" b="1"/>
            </a:lvl2pPr>
            <a:lvl3pPr marL="863525" indent="0">
              <a:buNone/>
              <a:defRPr sz="1600" b="1"/>
            </a:lvl3pPr>
            <a:lvl4pPr marL="1295285" indent="0">
              <a:buNone/>
              <a:defRPr sz="1500" b="1"/>
            </a:lvl4pPr>
            <a:lvl5pPr marL="1727047" indent="0">
              <a:buNone/>
              <a:defRPr sz="1500" b="1"/>
            </a:lvl5pPr>
            <a:lvl6pPr marL="2158809" indent="0">
              <a:buNone/>
              <a:defRPr sz="1500" b="1"/>
            </a:lvl6pPr>
            <a:lvl7pPr marL="2590570" indent="0">
              <a:buNone/>
              <a:defRPr sz="1500" b="1"/>
            </a:lvl7pPr>
            <a:lvl8pPr marL="3022333" indent="0">
              <a:buNone/>
              <a:defRPr sz="1500" b="1"/>
            </a:lvl8pPr>
            <a:lvl9pPr marL="3454094" indent="0">
              <a:buNone/>
              <a:defRPr sz="1500" b="1"/>
            </a:lvl9pPr>
          </a:lstStyle>
          <a:p>
            <a:pPr lvl="0"/>
            <a:r>
              <a:rPr lang="pt-BR"/>
              <a:t>Clique para editar o texto mestre</a:t>
            </a:r>
          </a:p>
        </p:txBody>
      </p:sp>
      <p:sp>
        <p:nvSpPr>
          <p:cNvPr id="4" name="Espaço Reservado para Conteúdo 3"/>
          <p:cNvSpPr>
            <a:spLocks noGrp="1"/>
          </p:cNvSpPr>
          <p:nvPr>
            <p:ph sz="half" idx="2"/>
          </p:nvPr>
        </p:nvSpPr>
        <p:spPr>
          <a:xfrm>
            <a:off x="486013" y="1998166"/>
            <a:ext cx="4294805" cy="3630246"/>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937762" y="1410386"/>
            <a:ext cx="4296490" cy="587781"/>
          </a:xfrm>
        </p:spPr>
        <p:txBody>
          <a:bodyPr anchor="b"/>
          <a:lstStyle>
            <a:lvl1pPr marL="0" indent="0">
              <a:buNone/>
              <a:defRPr sz="2200" b="1"/>
            </a:lvl1pPr>
            <a:lvl2pPr marL="431762" indent="0">
              <a:buNone/>
              <a:defRPr sz="1900" b="1"/>
            </a:lvl2pPr>
            <a:lvl3pPr marL="863525" indent="0">
              <a:buNone/>
              <a:defRPr sz="1600" b="1"/>
            </a:lvl3pPr>
            <a:lvl4pPr marL="1295285" indent="0">
              <a:buNone/>
              <a:defRPr sz="1500" b="1"/>
            </a:lvl4pPr>
            <a:lvl5pPr marL="1727047" indent="0">
              <a:buNone/>
              <a:defRPr sz="1500" b="1"/>
            </a:lvl5pPr>
            <a:lvl6pPr marL="2158809" indent="0">
              <a:buNone/>
              <a:defRPr sz="1500" b="1"/>
            </a:lvl6pPr>
            <a:lvl7pPr marL="2590570" indent="0">
              <a:buNone/>
              <a:defRPr sz="1500" b="1"/>
            </a:lvl7pPr>
            <a:lvl8pPr marL="3022333" indent="0">
              <a:buNone/>
              <a:defRPr sz="1500" b="1"/>
            </a:lvl8pPr>
            <a:lvl9pPr marL="3454094" indent="0">
              <a:buNone/>
              <a:defRPr sz="1500" b="1"/>
            </a:lvl9pPr>
          </a:lstStyle>
          <a:p>
            <a:pPr lvl="0"/>
            <a:r>
              <a:rPr lang="pt-BR"/>
              <a:t>Clique para editar o texto mestre</a:t>
            </a:r>
          </a:p>
        </p:txBody>
      </p:sp>
      <p:sp>
        <p:nvSpPr>
          <p:cNvPr id="6" name="Espaço Reservado para Conteúdo 5"/>
          <p:cNvSpPr>
            <a:spLocks noGrp="1"/>
          </p:cNvSpPr>
          <p:nvPr>
            <p:ph sz="quarter" idx="4"/>
          </p:nvPr>
        </p:nvSpPr>
        <p:spPr>
          <a:xfrm>
            <a:off x="4937762" y="1998166"/>
            <a:ext cx="4296490" cy="3630246"/>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5A7EF60-15E5-49D7-A5B6-F3EDBCEA18C9}" type="datetime1">
              <a:rPr lang="pt-BR" smtClean="0"/>
              <a:pPr/>
              <a:t>30/07/2020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104879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86017" y="250864"/>
            <a:ext cx="3197900" cy="1067634"/>
          </a:xfrm>
        </p:spPr>
        <p:txBody>
          <a:bodyPr anchor="b"/>
          <a:lstStyle>
            <a:lvl1pPr algn="l">
              <a:defRPr sz="1900" b="1"/>
            </a:lvl1pPr>
          </a:lstStyle>
          <a:p>
            <a:r>
              <a:rPr lang="pt-BR"/>
              <a:t>Clique para editar o título mestre</a:t>
            </a:r>
          </a:p>
        </p:txBody>
      </p:sp>
      <p:sp>
        <p:nvSpPr>
          <p:cNvPr id="3" name="Espaço Reservado para Conteúdo 2"/>
          <p:cNvSpPr>
            <a:spLocks noGrp="1"/>
          </p:cNvSpPr>
          <p:nvPr>
            <p:ph idx="1"/>
          </p:nvPr>
        </p:nvSpPr>
        <p:spPr>
          <a:xfrm>
            <a:off x="3800355" y="250867"/>
            <a:ext cx="5433897" cy="5377548"/>
          </a:xfrm>
        </p:spPr>
        <p:txBody>
          <a:bodyPr/>
          <a:lstStyle>
            <a:lvl1pPr>
              <a:defRPr sz="3100"/>
            </a:lvl1pPr>
            <a:lvl2pPr>
              <a:defRPr sz="2700"/>
            </a:lvl2pPr>
            <a:lvl3pPr>
              <a:defRPr sz="2200"/>
            </a:lvl3pPr>
            <a:lvl4pPr>
              <a:defRPr sz="1900"/>
            </a:lvl4pPr>
            <a:lvl5pPr>
              <a:defRPr sz="1900"/>
            </a:lvl5pPr>
            <a:lvl6pPr>
              <a:defRPr sz="1900"/>
            </a:lvl6pPr>
            <a:lvl7pPr>
              <a:defRPr sz="1900"/>
            </a:lvl7pPr>
            <a:lvl8pPr>
              <a:defRPr sz="1900"/>
            </a:lvl8pPr>
            <a:lvl9pPr>
              <a:defRPr sz="19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86017" y="1318501"/>
            <a:ext cx="3197900" cy="4309914"/>
          </a:xfrm>
        </p:spPr>
        <p:txBody>
          <a:bodyPr/>
          <a:lstStyle>
            <a:lvl1pPr marL="0" indent="0">
              <a:buNone/>
              <a:defRPr sz="1300"/>
            </a:lvl1pPr>
            <a:lvl2pPr marL="431762" indent="0">
              <a:buNone/>
              <a:defRPr sz="1200"/>
            </a:lvl2pPr>
            <a:lvl3pPr marL="863525" indent="0">
              <a:buNone/>
              <a:defRPr sz="900"/>
            </a:lvl3pPr>
            <a:lvl4pPr marL="1295285" indent="0">
              <a:buNone/>
              <a:defRPr sz="800"/>
            </a:lvl4pPr>
            <a:lvl5pPr marL="1727047" indent="0">
              <a:buNone/>
              <a:defRPr sz="800"/>
            </a:lvl5pPr>
            <a:lvl6pPr marL="2158809" indent="0">
              <a:buNone/>
              <a:defRPr sz="800"/>
            </a:lvl6pPr>
            <a:lvl7pPr marL="2590570" indent="0">
              <a:buNone/>
              <a:defRPr sz="800"/>
            </a:lvl7pPr>
            <a:lvl8pPr marL="3022333" indent="0">
              <a:buNone/>
              <a:defRPr sz="800"/>
            </a:lvl8pPr>
            <a:lvl9pPr marL="3454094" indent="0">
              <a:buNone/>
              <a:defRPr sz="8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4417925A-4983-4863-AFE5-866862129608}" type="datetime1">
              <a:rPr lang="pt-BR" smtClean="0"/>
              <a:pPr/>
              <a:t>30/07/2020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3479592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05241" y="4410552"/>
            <a:ext cx="5832158" cy="520691"/>
          </a:xfrm>
        </p:spPr>
        <p:txBody>
          <a:bodyPr anchor="b"/>
          <a:lstStyle>
            <a:lvl1pPr algn="l">
              <a:defRPr sz="1900" b="1"/>
            </a:lvl1pPr>
          </a:lstStyle>
          <a:p>
            <a:r>
              <a:rPr lang="pt-BR"/>
              <a:t>Clique para editar o título mestre</a:t>
            </a:r>
          </a:p>
        </p:txBody>
      </p:sp>
      <p:sp>
        <p:nvSpPr>
          <p:cNvPr id="3" name="Espaço Reservado para Imagem 2"/>
          <p:cNvSpPr>
            <a:spLocks noGrp="1"/>
          </p:cNvSpPr>
          <p:nvPr>
            <p:ph type="pic" idx="1"/>
          </p:nvPr>
        </p:nvSpPr>
        <p:spPr>
          <a:xfrm>
            <a:off x="1905241" y="562989"/>
            <a:ext cx="5832158" cy="3780473"/>
          </a:xfrm>
        </p:spPr>
        <p:txBody>
          <a:bodyPr/>
          <a:lstStyle>
            <a:lvl1pPr marL="0" indent="0">
              <a:buNone/>
              <a:defRPr sz="3100"/>
            </a:lvl1pPr>
            <a:lvl2pPr marL="431762" indent="0">
              <a:buNone/>
              <a:defRPr sz="2700"/>
            </a:lvl2pPr>
            <a:lvl3pPr marL="863525" indent="0">
              <a:buNone/>
              <a:defRPr sz="2200"/>
            </a:lvl3pPr>
            <a:lvl4pPr marL="1295285" indent="0">
              <a:buNone/>
              <a:defRPr sz="1900"/>
            </a:lvl4pPr>
            <a:lvl5pPr marL="1727047" indent="0">
              <a:buNone/>
              <a:defRPr sz="1900"/>
            </a:lvl5pPr>
            <a:lvl6pPr marL="2158809" indent="0">
              <a:buNone/>
              <a:defRPr sz="1900"/>
            </a:lvl6pPr>
            <a:lvl7pPr marL="2590570" indent="0">
              <a:buNone/>
              <a:defRPr sz="1900"/>
            </a:lvl7pPr>
            <a:lvl8pPr marL="3022333" indent="0">
              <a:buNone/>
              <a:defRPr sz="1900"/>
            </a:lvl8pPr>
            <a:lvl9pPr marL="3454094" indent="0">
              <a:buNone/>
              <a:defRPr sz="1900"/>
            </a:lvl9pPr>
          </a:lstStyle>
          <a:p>
            <a:endParaRPr lang="pt-BR"/>
          </a:p>
        </p:txBody>
      </p:sp>
      <p:sp>
        <p:nvSpPr>
          <p:cNvPr id="4" name="Espaço Reservado para Texto 3"/>
          <p:cNvSpPr>
            <a:spLocks noGrp="1"/>
          </p:cNvSpPr>
          <p:nvPr>
            <p:ph type="body" sz="half" idx="2"/>
          </p:nvPr>
        </p:nvSpPr>
        <p:spPr>
          <a:xfrm>
            <a:off x="1905241" y="4931243"/>
            <a:ext cx="5832158" cy="739467"/>
          </a:xfrm>
        </p:spPr>
        <p:txBody>
          <a:bodyPr/>
          <a:lstStyle>
            <a:lvl1pPr marL="0" indent="0">
              <a:buNone/>
              <a:defRPr sz="1300"/>
            </a:lvl1pPr>
            <a:lvl2pPr marL="431762" indent="0">
              <a:buNone/>
              <a:defRPr sz="1200"/>
            </a:lvl2pPr>
            <a:lvl3pPr marL="863525" indent="0">
              <a:buNone/>
              <a:defRPr sz="900"/>
            </a:lvl3pPr>
            <a:lvl4pPr marL="1295285" indent="0">
              <a:buNone/>
              <a:defRPr sz="800"/>
            </a:lvl4pPr>
            <a:lvl5pPr marL="1727047" indent="0">
              <a:buNone/>
              <a:defRPr sz="800"/>
            </a:lvl5pPr>
            <a:lvl6pPr marL="2158809" indent="0">
              <a:buNone/>
              <a:defRPr sz="800"/>
            </a:lvl6pPr>
            <a:lvl7pPr marL="2590570" indent="0">
              <a:buNone/>
              <a:defRPr sz="800"/>
            </a:lvl7pPr>
            <a:lvl8pPr marL="3022333" indent="0">
              <a:buNone/>
              <a:defRPr sz="800"/>
            </a:lvl8pPr>
            <a:lvl9pPr marL="3454094" indent="0">
              <a:buNone/>
              <a:defRPr sz="8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1C46F73-520A-4434-9633-471327F2BEF6}" type="datetime1">
              <a:rPr lang="pt-BR" smtClean="0"/>
              <a:pPr/>
              <a:t>30/07/2020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2167543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CBE475E-AF1E-499A-82BD-AFDF406FFF34}" type="datetime1">
              <a:rPr lang="pt-BR" smtClean="0"/>
              <a:pPr/>
              <a:t>30/07/2020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4240083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047191" y="252328"/>
            <a:ext cx="2187059" cy="5376089"/>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86014" y="252328"/>
            <a:ext cx="6399173" cy="5376089"/>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BF7B638-DB0B-4ABE-B34A-52F9031BE449}" type="datetime1">
              <a:rPr lang="pt-BR" smtClean="0"/>
              <a:pPr/>
              <a:t>30/07/2020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1524889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pPr marL="0" marR="0" lvl="0" indent="0" algn="l" defTabSz="863525" rtl="0" eaLnBrk="1" fontAlgn="auto" latinLnBrk="0" hangingPunct="1">
              <a:lnSpc>
                <a:spcPct val="100000"/>
              </a:lnSpc>
              <a:spcBef>
                <a:spcPct val="0"/>
              </a:spcBef>
              <a:spcAft>
                <a:spcPts val="0"/>
              </a:spcAft>
              <a:buClrTx/>
              <a:buSzTx/>
              <a:buFontTx/>
              <a:buNone/>
              <a:tabLst/>
              <a:defRPr/>
            </a:pPr>
            <a:r>
              <a:rPr kumimoji="0" lang="pt-BR" sz="2000" b="1" i="1" u="none" strike="noStrike" kern="1200" cap="none" spc="0" normalizeH="0" baseline="0" noProof="0" dirty="0">
                <a:ln>
                  <a:noFill/>
                </a:ln>
                <a:solidFill>
                  <a:schemeClr val="bg1"/>
                </a:solidFill>
                <a:effectLst/>
                <a:uLnTx/>
                <a:uFillTx/>
                <a:latin typeface="Montserrat"/>
                <a:ea typeface="+mj-ea"/>
                <a:cs typeface="+mj-cs"/>
              </a:rPr>
              <a:t>Apresentação </a:t>
            </a:r>
          </a:p>
        </p:txBody>
      </p:sp>
      <p:sp>
        <p:nvSpPr>
          <p:cNvPr id="12"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7" name="Imagem 6" descr="33805321913_2262caa5e4_o.jpg"/>
          <p:cNvPicPr>
            <a:picLocks noChangeAspect="1"/>
          </p:cNvPicPr>
          <p:nvPr userDrawn="1"/>
        </p:nvPicPr>
        <p:blipFill>
          <a:blip r:embed="rId2" cstate="print">
            <a:duotone>
              <a:prstClr val="black"/>
              <a:srgbClr val="65D9BD">
                <a:tint val="45000"/>
                <a:satMod val="400000"/>
              </a:srgbClr>
            </a:duotone>
          </a:blip>
          <a:srcRect t="17396" r="10718" b="40804"/>
          <a:stretch>
            <a:fillRect/>
          </a:stretch>
        </p:blipFill>
        <p:spPr>
          <a:xfrm>
            <a:off x="449264" y="4"/>
            <a:ext cx="8821738" cy="6300787"/>
          </a:xfrm>
          <a:prstGeom prst="rect">
            <a:avLst/>
          </a:prstGeom>
          <a:noFill/>
          <a:scene3d>
            <a:camera prst="orthographicFront">
              <a:rot lat="0" lon="10800000" rev="0"/>
            </a:camera>
            <a:lightRig rig="threePt" dir="t"/>
          </a:scene3d>
        </p:spPr>
      </p:pic>
      <p:sp>
        <p:nvSpPr>
          <p:cNvPr id="2" name="Título 1"/>
          <p:cNvSpPr>
            <a:spLocks noGrp="1"/>
          </p:cNvSpPr>
          <p:nvPr>
            <p:ph type="ctrTitle"/>
          </p:nvPr>
        </p:nvSpPr>
        <p:spPr>
          <a:xfrm>
            <a:off x="694538" y="1017819"/>
            <a:ext cx="8053701" cy="1350586"/>
          </a:xfrm>
        </p:spPr>
        <p:txBody>
          <a:bodyPr>
            <a:noAutofit/>
          </a:bodyPr>
          <a:lstStyle>
            <a:lvl1pPr algn="r">
              <a:defRPr sz="3993">
                <a:solidFill>
                  <a:schemeClr val="bg1"/>
                </a:solidFill>
                <a:latin typeface="Montserrat" pitchFamily="50" charset="0"/>
              </a:defRPr>
            </a:lvl1pPr>
          </a:lstStyle>
          <a:p>
            <a:r>
              <a:rPr lang="pt-BR" dirty="0"/>
              <a:t>Clique para editar o título mestre</a:t>
            </a:r>
          </a:p>
        </p:txBody>
      </p:sp>
      <p:sp>
        <p:nvSpPr>
          <p:cNvPr id="3" name="Subtítulo 2"/>
          <p:cNvSpPr>
            <a:spLocks noGrp="1"/>
          </p:cNvSpPr>
          <p:nvPr>
            <p:ph type="subTitle" idx="1"/>
          </p:nvPr>
        </p:nvSpPr>
        <p:spPr>
          <a:xfrm>
            <a:off x="1944054" y="2620330"/>
            <a:ext cx="6804185" cy="1610201"/>
          </a:xfrm>
        </p:spPr>
        <p:txBody>
          <a:bodyPr/>
          <a:lstStyle>
            <a:lvl1pPr marL="0" indent="0" algn="r">
              <a:buNone/>
              <a:defRPr>
                <a:solidFill>
                  <a:schemeClr val="bg1"/>
                </a:solidFill>
              </a:defRPr>
            </a:lvl1pPr>
            <a:lvl2pPr marL="369502" indent="0" algn="ctr">
              <a:buNone/>
              <a:defRPr>
                <a:solidFill>
                  <a:schemeClr val="tx1">
                    <a:tint val="75000"/>
                  </a:schemeClr>
                </a:solidFill>
              </a:defRPr>
            </a:lvl2pPr>
            <a:lvl3pPr marL="739003" indent="0" algn="ctr">
              <a:buNone/>
              <a:defRPr>
                <a:solidFill>
                  <a:schemeClr val="tx1">
                    <a:tint val="75000"/>
                  </a:schemeClr>
                </a:solidFill>
              </a:defRPr>
            </a:lvl3pPr>
            <a:lvl4pPr marL="1108505" indent="0" algn="ctr">
              <a:buNone/>
              <a:defRPr>
                <a:solidFill>
                  <a:schemeClr val="tx1">
                    <a:tint val="75000"/>
                  </a:schemeClr>
                </a:solidFill>
              </a:defRPr>
            </a:lvl4pPr>
            <a:lvl5pPr marL="1478007" indent="0" algn="ctr">
              <a:buNone/>
              <a:defRPr>
                <a:solidFill>
                  <a:schemeClr val="tx1">
                    <a:tint val="75000"/>
                  </a:schemeClr>
                </a:solidFill>
              </a:defRPr>
            </a:lvl5pPr>
            <a:lvl6pPr marL="1847508" indent="0" algn="ctr">
              <a:buNone/>
              <a:defRPr>
                <a:solidFill>
                  <a:schemeClr val="tx1">
                    <a:tint val="75000"/>
                  </a:schemeClr>
                </a:solidFill>
              </a:defRPr>
            </a:lvl6pPr>
            <a:lvl7pPr marL="2217010" indent="0" algn="ctr">
              <a:buNone/>
              <a:defRPr>
                <a:solidFill>
                  <a:schemeClr val="tx1">
                    <a:tint val="75000"/>
                  </a:schemeClr>
                </a:solidFill>
              </a:defRPr>
            </a:lvl7pPr>
            <a:lvl8pPr marL="2586512" indent="0" algn="ctr">
              <a:buNone/>
              <a:defRPr>
                <a:solidFill>
                  <a:schemeClr val="tx1">
                    <a:tint val="75000"/>
                  </a:schemeClr>
                </a:solidFill>
              </a:defRPr>
            </a:lvl8pPr>
            <a:lvl9pPr marL="2956014" indent="0" algn="ctr">
              <a:buNone/>
              <a:defRPr>
                <a:solidFill>
                  <a:schemeClr val="tx1">
                    <a:tint val="75000"/>
                  </a:schemeClr>
                </a:solidFill>
              </a:defRPr>
            </a:lvl9pPr>
          </a:lstStyle>
          <a:p>
            <a:r>
              <a:rPr lang="pt-BR" dirty="0"/>
              <a:t>Clique para editar o estilo do subtítulo mestre</a:t>
            </a:r>
          </a:p>
        </p:txBody>
      </p:sp>
    </p:spTree>
    <p:extLst>
      <p:ext uri="{BB962C8B-B14F-4D97-AF65-F5344CB8AC3E}">
        <p14:creationId xmlns:p14="http://schemas.microsoft.com/office/powerpoint/2010/main" val="2055016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ra-capa">
    <p:spTree>
      <p:nvGrpSpPr>
        <p:cNvPr id="1" name=""/>
        <p:cNvGrpSpPr/>
        <p:nvPr/>
      </p:nvGrpSpPr>
      <p:grpSpPr>
        <a:xfrm>
          <a:off x="0" y="0"/>
          <a:ext cx="0" cy="0"/>
          <a:chOff x="0" y="0"/>
          <a:chExt cx="0" cy="0"/>
        </a:xfrm>
      </p:grpSpPr>
      <p:sp>
        <p:nvSpPr>
          <p:cNvPr id="2" name="Título 1"/>
          <p:cNvSpPr>
            <a:spLocks noGrp="1"/>
          </p:cNvSpPr>
          <p:nvPr>
            <p:ph type="ctrTitle"/>
          </p:nvPr>
        </p:nvSpPr>
        <p:spPr>
          <a:xfrm>
            <a:off x="899636" y="1017819"/>
            <a:ext cx="7848602" cy="1350586"/>
          </a:xfrm>
        </p:spPr>
        <p:txBody>
          <a:bodyPr>
            <a:noAutofit/>
          </a:bodyPr>
          <a:lstStyle>
            <a:lvl1pPr algn="r">
              <a:defRPr sz="3993">
                <a:latin typeface="Montserrat" pitchFamily="50" charset="0"/>
              </a:defRPr>
            </a:lvl1pPr>
          </a:lstStyle>
          <a:p>
            <a:r>
              <a:rPr lang="pt-BR" dirty="0"/>
              <a:t>Clique para editar o título mestre</a:t>
            </a:r>
          </a:p>
        </p:txBody>
      </p:sp>
      <p:sp>
        <p:nvSpPr>
          <p:cNvPr id="3" name="Subtítulo 2"/>
          <p:cNvSpPr>
            <a:spLocks noGrp="1"/>
          </p:cNvSpPr>
          <p:nvPr>
            <p:ph type="subTitle" idx="1"/>
          </p:nvPr>
        </p:nvSpPr>
        <p:spPr>
          <a:xfrm>
            <a:off x="1944054" y="2620330"/>
            <a:ext cx="6804185" cy="1610201"/>
          </a:xfrm>
        </p:spPr>
        <p:txBody>
          <a:bodyPr>
            <a:normAutofit/>
          </a:bodyPr>
          <a:lstStyle>
            <a:lvl1pPr marL="0" indent="0" algn="r">
              <a:buNone/>
              <a:defRPr sz="2541">
                <a:solidFill>
                  <a:schemeClr val="tx1">
                    <a:tint val="75000"/>
                  </a:schemeClr>
                </a:solidFill>
              </a:defRPr>
            </a:lvl1pPr>
            <a:lvl2pPr marL="369502" indent="0" algn="ctr">
              <a:buNone/>
              <a:defRPr>
                <a:solidFill>
                  <a:schemeClr val="tx1">
                    <a:tint val="75000"/>
                  </a:schemeClr>
                </a:solidFill>
              </a:defRPr>
            </a:lvl2pPr>
            <a:lvl3pPr marL="739003" indent="0" algn="ctr">
              <a:buNone/>
              <a:defRPr>
                <a:solidFill>
                  <a:schemeClr val="tx1">
                    <a:tint val="75000"/>
                  </a:schemeClr>
                </a:solidFill>
              </a:defRPr>
            </a:lvl3pPr>
            <a:lvl4pPr marL="1108505" indent="0" algn="ctr">
              <a:buNone/>
              <a:defRPr>
                <a:solidFill>
                  <a:schemeClr val="tx1">
                    <a:tint val="75000"/>
                  </a:schemeClr>
                </a:solidFill>
              </a:defRPr>
            </a:lvl4pPr>
            <a:lvl5pPr marL="1478007" indent="0" algn="ctr">
              <a:buNone/>
              <a:defRPr>
                <a:solidFill>
                  <a:schemeClr val="tx1">
                    <a:tint val="75000"/>
                  </a:schemeClr>
                </a:solidFill>
              </a:defRPr>
            </a:lvl5pPr>
            <a:lvl6pPr marL="1847508" indent="0" algn="ctr">
              <a:buNone/>
              <a:defRPr>
                <a:solidFill>
                  <a:schemeClr val="tx1">
                    <a:tint val="75000"/>
                  </a:schemeClr>
                </a:solidFill>
              </a:defRPr>
            </a:lvl6pPr>
            <a:lvl7pPr marL="2217010" indent="0" algn="ctr">
              <a:buNone/>
              <a:defRPr>
                <a:solidFill>
                  <a:schemeClr val="tx1">
                    <a:tint val="75000"/>
                  </a:schemeClr>
                </a:solidFill>
              </a:defRPr>
            </a:lvl7pPr>
            <a:lvl8pPr marL="2586512" indent="0" algn="ctr">
              <a:buNone/>
              <a:defRPr>
                <a:solidFill>
                  <a:schemeClr val="tx1">
                    <a:tint val="75000"/>
                  </a:schemeClr>
                </a:solidFill>
              </a:defRPr>
            </a:lvl8pPr>
            <a:lvl9pPr marL="2956014" indent="0" algn="ctr">
              <a:buNone/>
              <a:defRPr>
                <a:solidFill>
                  <a:schemeClr val="tx1">
                    <a:tint val="75000"/>
                  </a:schemeClr>
                </a:solidFill>
              </a:defRPr>
            </a:lvl9pPr>
          </a:lstStyle>
          <a:p>
            <a:r>
              <a:rPr lang="pt-BR"/>
              <a:t>Clique para editar o estilo do subtítulo mestre</a:t>
            </a:r>
          </a:p>
        </p:txBody>
      </p:sp>
    </p:spTree>
    <p:extLst>
      <p:ext uri="{BB962C8B-B14F-4D97-AF65-F5344CB8AC3E}">
        <p14:creationId xmlns:p14="http://schemas.microsoft.com/office/powerpoint/2010/main" val="2192980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604823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quipe Técnica">
    <p:spTree>
      <p:nvGrpSpPr>
        <p:cNvPr id="1" name=""/>
        <p:cNvGrpSpPr/>
        <p:nvPr/>
      </p:nvGrpSpPr>
      <p:grpSpPr>
        <a:xfrm>
          <a:off x="0" y="0"/>
          <a:ext cx="0" cy="0"/>
          <a:chOff x="0" y="0"/>
          <a:chExt cx="0" cy="0"/>
        </a:xfrm>
      </p:grpSpPr>
      <p:sp>
        <p:nvSpPr>
          <p:cNvPr id="3" name="Espaço Reservado para Conteúdo 2"/>
          <p:cNvSpPr>
            <a:spLocks noGrp="1"/>
          </p:cNvSpPr>
          <p:nvPr>
            <p:ph sz="half" idx="1" hasCustomPrompt="1"/>
          </p:nvPr>
        </p:nvSpPr>
        <p:spPr>
          <a:xfrm>
            <a:off x="486013" y="630081"/>
            <a:ext cx="4293117" cy="3600449"/>
          </a:xfrm>
        </p:spPr>
        <p:txBody>
          <a:bodyPr/>
          <a:lstStyle>
            <a:lvl1pPr algn="l">
              <a:lnSpc>
                <a:spcPct val="100000"/>
              </a:lnSpc>
              <a:spcBef>
                <a:spcPts val="545"/>
              </a:spcBef>
              <a:defRPr sz="1089" b="1"/>
            </a:lvl1pPr>
            <a:lvl2pPr marL="368849" marR="0" indent="-368849" algn="l" defTabSz="739003" rtl="0" eaLnBrk="1" fontAlgn="auto" latinLnBrk="0" hangingPunct="1">
              <a:lnSpc>
                <a:spcPct val="100000"/>
              </a:lnSpc>
              <a:spcBef>
                <a:spcPts val="545"/>
              </a:spcBef>
              <a:spcAft>
                <a:spcPts val="0"/>
              </a:spcAft>
              <a:buClrTx/>
              <a:buSzTx/>
              <a:buFontTx/>
              <a:buNone/>
              <a:tabLst/>
              <a:defRPr sz="1089" baseline="0"/>
            </a:lvl2pPr>
            <a:lvl3pPr marL="737697" indent="-737697" algn="l">
              <a:defRPr sz="1089"/>
            </a:lvl3pPr>
            <a:lvl4pPr marL="1107987" indent="-1107987" algn="l">
              <a:defRPr sz="1089"/>
            </a:lvl4pPr>
            <a:lvl5pPr marL="1476836" indent="-1476836" algn="l">
              <a:defRPr sz="1089"/>
            </a:lvl5pPr>
            <a:lvl6pPr>
              <a:defRPr sz="1361"/>
            </a:lvl6pPr>
            <a:lvl7pPr>
              <a:defRPr sz="1361"/>
            </a:lvl7pPr>
            <a:lvl8pPr>
              <a:defRPr sz="1361"/>
            </a:lvl8pPr>
            <a:lvl9pPr>
              <a:defRPr sz="1361"/>
            </a:lvl9pPr>
          </a:lstStyle>
          <a:p>
            <a:pPr lvl="0"/>
            <a:r>
              <a:rPr lang="pt-BR" dirty="0"/>
              <a:t>EQUIPE TÉCNICA</a:t>
            </a:r>
          </a:p>
          <a:p>
            <a:pPr lvl="1"/>
            <a:r>
              <a:rPr lang="pt-BR" dirty="0"/>
              <a:t>Adriana Cristina da Silva Souza</a:t>
            </a:r>
          </a:p>
          <a:p>
            <a:pPr lvl="1"/>
            <a:r>
              <a:rPr lang="pt-BR" dirty="0"/>
              <a:t>Alessandro Silva Barbosa</a:t>
            </a:r>
          </a:p>
          <a:p>
            <a:pPr lvl="1"/>
            <a:r>
              <a:rPr lang="pt-BR" dirty="0" err="1"/>
              <a:t>Arissa</a:t>
            </a:r>
            <a:r>
              <a:rPr lang="pt-BR" dirty="0"/>
              <a:t> Honda</a:t>
            </a:r>
          </a:p>
          <a:p>
            <a:pPr lvl="1"/>
            <a:r>
              <a:rPr lang="pt-BR" dirty="0"/>
              <a:t>Bárbara Cristina de Sousa Vieira </a:t>
            </a:r>
          </a:p>
          <a:p>
            <a:pPr lvl="1"/>
            <a:r>
              <a:rPr lang="pt-BR" dirty="0"/>
              <a:t>Bruno Corrêa Terra Amaral</a:t>
            </a:r>
          </a:p>
          <a:p>
            <a:pPr lvl="1"/>
            <a:r>
              <a:rPr lang="pt-BR" dirty="0"/>
              <a:t>Júlia </a:t>
            </a:r>
            <a:r>
              <a:rPr lang="pt-BR" dirty="0" err="1"/>
              <a:t>Solléro</a:t>
            </a:r>
            <a:r>
              <a:rPr lang="pt-BR" dirty="0"/>
              <a:t> de Paula</a:t>
            </a:r>
          </a:p>
          <a:p>
            <a:pPr lvl="1"/>
            <a:r>
              <a:rPr lang="pt-BR" dirty="0"/>
              <a:t>Luanda Veras</a:t>
            </a:r>
          </a:p>
          <a:p>
            <a:pPr lvl="1"/>
            <a:r>
              <a:rPr lang="pt-BR" dirty="0"/>
              <a:t>Natália Bomtempo Magaldi</a:t>
            </a:r>
          </a:p>
          <a:p>
            <a:pPr lvl="1"/>
            <a:r>
              <a:rPr lang="pt-BR" dirty="0"/>
              <a:t>Olga Chiode Perpétuo Batista dos Santos</a:t>
            </a:r>
          </a:p>
          <a:p>
            <a:pPr lvl="1"/>
            <a:r>
              <a:rPr lang="pt-BR" dirty="0"/>
              <a:t>Priscila </a:t>
            </a:r>
            <a:r>
              <a:rPr lang="pt-BR" dirty="0" err="1"/>
              <a:t>Miti</a:t>
            </a:r>
            <a:r>
              <a:rPr lang="pt-BR" dirty="0"/>
              <a:t> </a:t>
            </a:r>
            <a:r>
              <a:rPr lang="pt-BR" dirty="0" err="1"/>
              <a:t>Yajima</a:t>
            </a:r>
            <a:r>
              <a:rPr lang="pt-BR" dirty="0"/>
              <a:t> de Morais</a:t>
            </a:r>
          </a:p>
          <a:p>
            <a:pPr lvl="1"/>
            <a:r>
              <a:rPr lang="pt-BR" dirty="0"/>
              <a:t>Rafael </a:t>
            </a:r>
            <a:r>
              <a:rPr lang="pt-BR" dirty="0" err="1"/>
              <a:t>Stucchi</a:t>
            </a:r>
            <a:r>
              <a:rPr lang="pt-BR" dirty="0"/>
              <a:t> da Silva</a:t>
            </a:r>
          </a:p>
          <a:p>
            <a:pPr lvl="1"/>
            <a:r>
              <a:rPr lang="pt-BR" dirty="0"/>
              <a:t>Raquel de </a:t>
            </a:r>
            <a:r>
              <a:rPr lang="pt-BR" dirty="0" err="1"/>
              <a:t>Araujo</a:t>
            </a:r>
            <a:r>
              <a:rPr lang="pt-BR" dirty="0"/>
              <a:t> Costa</a:t>
            </a:r>
          </a:p>
          <a:p>
            <a:pPr marL="368849" marR="0" lvl="1" indent="-368849" algn="l" defTabSz="739003" rtl="0" eaLnBrk="1" fontAlgn="auto" latinLnBrk="0" hangingPunct="1">
              <a:lnSpc>
                <a:spcPct val="100000"/>
              </a:lnSpc>
              <a:spcBef>
                <a:spcPct val="20000"/>
              </a:spcBef>
              <a:spcAft>
                <a:spcPts val="0"/>
              </a:spcAft>
              <a:buClrTx/>
              <a:buSzTx/>
              <a:buFontTx/>
              <a:buNone/>
              <a:tabLst/>
              <a:defRPr/>
            </a:pPr>
            <a:endParaRPr lang="pt-BR" dirty="0"/>
          </a:p>
          <a:p>
            <a:pPr lvl="1"/>
            <a:endParaRPr lang="pt-BR" dirty="0"/>
          </a:p>
        </p:txBody>
      </p:sp>
      <p:sp>
        <p:nvSpPr>
          <p:cNvPr id="7" name="Espaço Reservado para Número de Slide 6"/>
          <p:cNvSpPr>
            <a:spLocks noGrp="1"/>
          </p:cNvSpPr>
          <p:nvPr>
            <p:ph type="sldNum" sz="quarter" idx="12"/>
          </p:nvPr>
        </p:nvSpPr>
        <p:spPr>
          <a:xfrm>
            <a:off x="486013" y="5672170"/>
            <a:ext cx="2268062" cy="335459"/>
          </a:xfrm>
          <a:prstGeom prst="rect">
            <a:avLst/>
          </a:prstGeom>
        </p:spPr>
        <p:txBody>
          <a:bodyPr/>
          <a:lstStyle>
            <a:lvl1pPr algn="l">
              <a:defRPr sz="908">
                <a:latin typeface="Helvetica Neue" panose="02000503000000020004" pitchFamily="2" charset="0"/>
              </a:defRPr>
            </a:lvl1pPr>
          </a:lstStyle>
          <a:p>
            <a:fld id="{D6E1D08F-14AB-491A-B1EF-6DDDE7B477B6}" type="slidenum">
              <a:rPr lang="pt-BR" smtClean="0">
                <a:latin typeface="Montserrat" pitchFamily="50" charset="0"/>
              </a:rPr>
              <a:pPr/>
              <a:t>‹nº›</a:t>
            </a:fld>
            <a:r>
              <a:rPr lang="pt-BR" dirty="0">
                <a:latin typeface="Montserrat" pitchFamily="50" charset="0"/>
              </a:rPr>
              <a:t> </a:t>
            </a:r>
            <a:r>
              <a:rPr lang="pt-BR" sz="726" dirty="0">
                <a:solidFill>
                  <a:schemeClr val="tx1">
                    <a:lumMod val="65000"/>
                    <a:lumOff val="35000"/>
                  </a:schemeClr>
                </a:solidFill>
                <a:latin typeface="Montserrat" pitchFamily="50" charset="0"/>
              </a:rPr>
              <a:t>PLANO DE MOBILIDADE ATIVA</a:t>
            </a:r>
          </a:p>
        </p:txBody>
      </p:sp>
      <p:sp>
        <p:nvSpPr>
          <p:cNvPr id="8" name="CaixaDeTexto 7"/>
          <p:cNvSpPr txBox="1"/>
          <p:nvPr userDrawn="1"/>
        </p:nvSpPr>
        <p:spPr>
          <a:xfrm>
            <a:off x="486013" y="4528784"/>
            <a:ext cx="3654028" cy="511487"/>
          </a:xfrm>
          <a:prstGeom prst="rect">
            <a:avLst/>
          </a:prstGeom>
          <a:noFill/>
          <a:ln>
            <a:solidFill>
              <a:schemeClr val="tx1">
                <a:lumMod val="65000"/>
                <a:lumOff val="35000"/>
              </a:schemeClr>
            </a:solidFill>
          </a:ln>
        </p:spPr>
        <p:txBody>
          <a:bodyPr wrap="square" rtlCol="0" anchor="ctr">
            <a:spAutoFit/>
          </a:bodyPr>
          <a:lstStyle/>
          <a:p>
            <a:r>
              <a:rPr lang="pt-BR" sz="908" dirty="0">
                <a:latin typeface="Montserrat" pitchFamily="50" charset="0"/>
              </a:rPr>
              <a:t>SECRETARIA DE ESTADO DE TRANSPORTE E MOBILIDADE, Plano de Mobilidade Ativa, 1ª ed. Brasília: Governo do Distrito Federal, 2019.</a:t>
            </a:r>
          </a:p>
        </p:txBody>
      </p:sp>
    </p:spTree>
    <p:extLst>
      <p:ext uri="{BB962C8B-B14F-4D97-AF65-F5344CB8AC3E}">
        <p14:creationId xmlns:p14="http://schemas.microsoft.com/office/powerpoint/2010/main" val="841818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strutura Governo">
    <p:spTree>
      <p:nvGrpSpPr>
        <p:cNvPr id="1" name=""/>
        <p:cNvGrpSpPr/>
        <p:nvPr/>
      </p:nvGrpSpPr>
      <p:grpSpPr>
        <a:xfrm>
          <a:off x="0" y="0"/>
          <a:ext cx="0" cy="0"/>
          <a:chOff x="0" y="0"/>
          <a:chExt cx="0" cy="0"/>
        </a:xfrm>
      </p:grpSpPr>
      <p:sp>
        <p:nvSpPr>
          <p:cNvPr id="6" name="CaixaDeTexto 5"/>
          <p:cNvSpPr txBox="1"/>
          <p:nvPr userDrawn="1"/>
        </p:nvSpPr>
        <p:spPr>
          <a:xfrm>
            <a:off x="538163" y="192841"/>
            <a:ext cx="4455755" cy="3504164"/>
          </a:xfrm>
          <a:prstGeom prst="rect">
            <a:avLst/>
          </a:prstGeom>
          <a:noFill/>
        </p:spPr>
        <p:txBody>
          <a:bodyPr wrap="square" rtlCol="0">
            <a:spAutoFit/>
          </a:bodyPr>
          <a:lstStyle/>
          <a:p>
            <a:pPr>
              <a:lnSpc>
                <a:spcPct val="100000"/>
              </a:lnSpc>
              <a:spcAft>
                <a:spcPts val="545"/>
              </a:spcAft>
            </a:pPr>
            <a:r>
              <a:rPr lang="pt-BR" sz="1089" dirty="0">
                <a:latin typeface="Montserrat" pitchFamily="50" charset="0"/>
              </a:rPr>
              <a:t>GOVERNADOR DO</a:t>
            </a:r>
            <a:r>
              <a:rPr lang="pt-BR" sz="1089" baseline="0" dirty="0">
                <a:latin typeface="Montserrat" pitchFamily="50" charset="0"/>
              </a:rPr>
              <a:t> DISTRITO FEDERAL</a:t>
            </a:r>
          </a:p>
          <a:p>
            <a:pPr>
              <a:lnSpc>
                <a:spcPct val="100000"/>
              </a:lnSpc>
              <a:spcAft>
                <a:spcPts val="545"/>
              </a:spcAft>
            </a:pPr>
            <a:r>
              <a:rPr lang="pt-BR" sz="1089" b="1" baseline="0" dirty="0" err="1">
                <a:latin typeface="Montserrat" pitchFamily="50" charset="0"/>
              </a:rPr>
              <a:t>Ibaneis</a:t>
            </a:r>
            <a:r>
              <a:rPr lang="pt-BR" sz="1089" b="1" baseline="0" dirty="0">
                <a:latin typeface="Montserrat" pitchFamily="50" charset="0"/>
              </a:rPr>
              <a:t> Rocha Barros Junior</a:t>
            </a:r>
          </a:p>
          <a:p>
            <a:pPr>
              <a:lnSpc>
                <a:spcPct val="100000"/>
              </a:lnSpc>
              <a:spcAft>
                <a:spcPts val="545"/>
              </a:spcAft>
            </a:pPr>
            <a:endParaRPr lang="pt-BR" sz="1089" b="1" baseline="0" dirty="0">
              <a:latin typeface="Montserrat" pitchFamily="50" charset="0"/>
            </a:endParaRPr>
          </a:p>
          <a:p>
            <a:pPr>
              <a:lnSpc>
                <a:spcPct val="100000"/>
              </a:lnSpc>
              <a:spcAft>
                <a:spcPts val="545"/>
              </a:spcAft>
            </a:pPr>
            <a:r>
              <a:rPr lang="pt-BR" sz="1089" b="0" baseline="0" dirty="0">
                <a:latin typeface="Montserrat" pitchFamily="50" charset="0"/>
              </a:rPr>
              <a:t>VICE-GOVERNADOR DO DISTRITO FEDERAL</a:t>
            </a:r>
          </a:p>
          <a:p>
            <a:pPr>
              <a:lnSpc>
                <a:spcPct val="100000"/>
              </a:lnSpc>
              <a:spcAft>
                <a:spcPts val="545"/>
              </a:spcAft>
            </a:pPr>
            <a:r>
              <a:rPr lang="pt-BR" sz="1089" b="1" baseline="0" dirty="0">
                <a:latin typeface="Montserrat" pitchFamily="50" charset="0"/>
              </a:rPr>
              <a:t>Marcus Vinícius Britto de Albuquerque Dias</a:t>
            </a:r>
          </a:p>
          <a:p>
            <a:pPr>
              <a:lnSpc>
                <a:spcPct val="100000"/>
              </a:lnSpc>
              <a:spcAft>
                <a:spcPts val="545"/>
              </a:spcAft>
            </a:pPr>
            <a:endParaRPr lang="pt-BR" sz="1089" b="1" baseline="0" dirty="0">
              <a:latin typeface="Montserrat" pitchFamily="50" charset="0"/>
            </a:endParaRPr>
          </a:p>
          <a:p>
            <a:pPr>
              <a:lnSpc>
                <a:spcPct val="100000"/>
              </a:lnSpc>
              <a:spcAft>
                <a:spcPts val="545"/>
              </a:spcAft>
            </a:pPr>
            <a:r>
              <a:rPr lang="pt-BR" sz="1089" b="0" baseline="0" dirty="0">
                <a:latin typeface="Montserrat" pitchFamily="50" charset="0"/>
              </a:rPr>
              <a:t>SECRETÁRIO DE ESTADO DE TRANSPORTE E MOBILIDADE</a:t>
            </a:r>
          </a:p>
          <a:p>
            <a:pPr>
              <a:lnSpc>
                <a:spcPct val="100000"/>
              </a:lnSpc>
              <a:spcAft>
                <a:spcPts val="545"/>
              </a:spcAft>
            </a:pPr>
            <a:r>
              <a:rPr lang="pt-BR" sz="1089" b="1" baseline="0" dirty="0">
                <a:latin typeface="Montserrat" pitchFamily="50" charset="0"/>
              </a:rPr>
              <a:t>Valter Casimiro Silveira</a:t>
            </a:r>
          </a:p>
          <a:p>
            <a:pPr>
              <a:lnSpc>
                <a:spcPct val="100000"/>
              </a:lnSpc>
              <a:spcAft>
                <a:spcPts val="545"/>
              </a:spcAft>
            </a:pPr>
            <a:endParaRPr lang="pt-BR" sz="1089" b="1" dirty="0">
              <a:latin typeface="Montserrat" pitchFamily="50" charset="0"/>
            </a:endParaRPr>
          </a:p>
          <a:p>
            <a:pPr>
              <a:lnSpc>
                <a:spcPct val="100000"/>
              </a:lnSpc>
              <a:spcAft>
                <a:spcPts val="545"/>
              </a:spcAft>
            </a:pPr>
            <a:r>
              <a:rPr lang="pt-BR" sz="1089" b="0" baseline="0" dirty="0">
                <a:latin typeface="Montserrat" pitchFamily="50" charset="0"/>
              </a:rPr>
              <a:t>SECRETÁRIO EXECUTIVO DE TRANSPORTE E MOBILIDADE</a:t>
            </a:r>
          </a:p>
          <a:p>
            <a:pPr>
              <a:lnSpc>
                <a:spcPct val="100000"/>
              </a:lnSpc>
              <a:spcAft>
                <a:spcPts val="545"/>
              </a:spcAft>
            </a:pPr>
            <a:r>
              <a:rPr lang="pt-BR" sz="1089" b="1" baseline="0" dirty="0">
                <a:latin typeface="Montserrat" pitchFamily="50" charset="0"/>
              </a:rPr>
              <a:t>Luiz Felipe Cardoso de Carvalho</a:t>
            </a:r>
          </a:p>
          <a:p>
            <a:pPr>
              <a:lnSpc>
                <a:spcPct val="100000"/>
              </a:lnSpc>
              <a:spcAft>
                <a:spcPts val="545"/>
              </a:spcAft>
            </a:pPr>
            <a:endParaRPr lang="pt-BR" sz="1089" b="1" dirty="0">
              <a:latin typeface="Montserrat" pitchFamily="50" charset="0"/>
            </a:endParaRPr>
          </a:p>
          <a:p>
            <a:pPr>
              <a:lnSpc>
                <a:spcPct val="100000"/>
              </a:lnSpc>
              <a:spcAft>
                <a:spcPts val="545"/>
              </a:spcAft>
            </a:pPr>
            <a:r>
              <a:rPr lang="pt-BR" sz="1089" b="0" baseline="0" dirty="0">
                <a:latin typeface="Montserrat" pitchFamily="50" charset="0"/>
              </a:rPr>
              <a:t>SUBSECRETÁRIO DE PLANEJAMENTO DA MOBILIDADE</a:t>
            </a:r>
          </a:p>
          <a:p>
            <a:pPr>
              <a:lnSpc>
                <a:spcPct val="100000"/>
              </a:lnSpc>
              <a:spcAft>
                <a:spcPts val="545"/>
              </a:spcAft>
            </a:pPr>
            <a:r>
              <a:rPr lang="pt-BR" sz="1089" b="1" baseline="0" dirty="0">
                <a:latin typeface="Montserrat" pitchFamily="50" charset="0"/>
              </a:rPr>
              <a:t>José Soares de Paiva</a:t>
            </a:r>
          </a:p>
          <a:p>
            <a:pPr>
              <a:lnSpc>
                <a:spcPct val="100000"/>
              </a:lnSpc>
              <a:spcAft>
                <a:spcPts val="545"/>
              </a:spcAft>
            </a:pPr>
            <a:endParaRPr lang="pt-BR" sz="1089" b="1" dirty="0">
              <a:latin typeface="Montserrat" pitchFamily="50" charset="0"/>
            </a:endParaRPr>
          </a:p>
        </p:txBody>
      </p:sp>
    </p:spTree>
    <p:extLst>
      <p:ext uri="{BB962C8B-B14F-4D97-AF65-F5344CB8AC3E}">
        <p14:creationId xmlns:p14="http://schemas.microsoft.com/office/powerpoint/2010/main" val="1663049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67833" y="4048840"/>
            <a:ext cx="8262224" cy="1251406"/>
          </a:xfrm>
        </p:spPr>
        <p:txBody>
          <a:bodyPr anchor="t"/>
          <a:lstStyle>
            <a:lvl1pPr algn="l">
              <a:defRPr sz="3177" b="1" cap="all"/>
            </a:lvl1pPr>
          </a:lstStyle>
          <a:p>
            <a:r>
              <a:rPr lang="pt-BR"/>
              <a:t>Clique para editar o título mestre</a:t>
            </a:r>
          </a:p>
        </p:txBody>
      </p:sp>
      <p:sp>
        <p:nvSpPr>
          <p:cNvPr id="3" name="Espaço Reservado para Texto 2"/>
          <p:cNvSpPr>
            <a:spLocks noGrp="1"/>
          </p:cNvSpPr>
          <p:nvPr>
            <p:ph type="body" idx="1"/>
          </p:nvPr>
        </p:nvSpPr>
        <p:spPr>
          <a:xfrm>
            <a:off x="767833" y="2670544"/>
            <a:ext cx="8262224" cy="1378297"/>
          </a:xfrm>
        </p:spPr>
        <p:txBody>
          <a:bodyPr anchor="b"/>
          <a:lstStyle>
            <a:lvl1pPr marL="0" indent="0">
              <a:buNone/>
              <a:defRPr sz="1634">
                <a:solidFill>
                  <a:schemeClr val="tx1">
                    <a:tint val="75000"/>
                  </a:schemeClr>
                </a:solidFill>
              </a:defRPr>
            </a:lvl1pPr>
            <a:lvl2pPr marL="369502" indent="0">
              <a:buNone/>
              <a:defRPr sz="1361">
                <a:solidFill>
                  <a:schemeClr val="tx1">
                    <a:tint val="75000"/>
                  </a:schemeClr>
                </a:solidFill>
              </a:defRPr>
            </a:lvl2pPr>
            <a:lvl3pPr marL="739003" indent="0">
              <a:buNone/>
              <a:defRPr sz="1271">
                <a:solidFill>
                  <a:schemeClr val="tx1">
                    <a:tint val="75000"/>
                  </a:schemeClr>
                </a:solidFill>
              </a:defRPr>
            </a:lvl3pPr>
            <a:lvl4pPr marL="1108505" indent="0">
              <a:buNone/>
              <a:defRPr sz="1089">
                <a:solidFill>
                  <a:schemeClr val="tx1">
                    <a:tint val="75000"/>
                  </a:schemeClr>
                </a:solidFill>
              </a:defRPr>
            </a:lvl4pPr>
            <a:lvl5pPr marL="1478007" indent="0">
              <a:buNone/>
              <a:defRPr sz="1089">
                <a:solidFill>
                  <a:schemeClr val="tx1">
                    <a:tint val="75000"/>
                  </a:schemeClr>
                </a:solidFill>
              </a:defRPr>
            </a:lvl5pPr>
            <a:lvl6pPr marL="1847508" indent="0">
              <a:buNone/>
              <a:defRPr sz="1089">
                <a:solidFill>
                  <a:schemeClr val="tx1">
                    <a:tint val="75000"/>
                  </a:schemeClr>
                </a:solidFill>
              </a:defRPr>
            </a:lvl6pPr>
            <a:lvl7pPr marL="2217010" indent="0">
              <a:buNone/>
              <a:defRPr sz="1089">
                <a:solidFill>
                  <a:schemeClr val="tx1">
                    <a:tint val="75000"/>
                  </a:schemeClr>
                </a:solidFill>
              </a:defRPr>
            </a:lvl7pPr>
            <a:lvl8pPr marL="2586512" indent="0">
              <a:buNone/>
              <a:defRPr sz="1089">
                <a:solidFill>
                  <a:schemeClr val="tx1">
                    <a:tint val="75000"/>
                  </a:schemeClr>
                </a:solidFill>
              </a:defRPr>
            </a:lvl8pPr>
            <a:lvl9pPr marL="2956014" indent="0">
              <a:buNone/>
              <a:defRPr sz="1089">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a:xfrm>
            <a:off x="486014" y="5839900"/>
            <a:ext cx="2268062" cy="335459"/>
          </a:xfrm>
          <a:prstGeom prst="rect">
            <a:avLst/>
          </a:prstGeom>
        </p:spPr>
        <p:txBody>
          <a:bodyPr/>
          <a:lstStyle/>
          <a:p>
            <a:fld id="{BDE71398-04A5-456B-B89F-449E320C6F04}" type="datetime1">
              <a:rPr lang="pt-BR" smtClean="0"/>
              <a:pPr/>
              <a:t>30/07/2020</a:t>
            </a:fld>
            <a:endParaRPr lang="pt-BR"/>
          </a:p>
        </p:txBody>
      </p:sp>
      <p:sp>
        <p:nvSpPr>
          <p:cNvPr id="5" name="Espaço Reservado para Rodapé 4"/>
          <p:cNvSpPr>
            <a:spLocks noGrp="1"/>
          </p:cNvSpPr>
          <p:nvPr>
            <p:ph type="ftr" sz="quarter" idx="11"/>
          </p:nvPr>
        </p:nvSpPr>
        <p:spPr>
          <a:xfrm>
            <a:off x="3321090" y="5839900"/>
            <a:ext cx="3078083" cy="335459"/>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966190" y="5839900"/>
            <a:ext cx="2268062" cy="335459"/>
          </a:xfrm>
          <a:prstGeom prst="rect">
            <a:avLst/>
          </a:prstGeom>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3461314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86013" y="1470187"/>
            <a:ext cx="4293117" cy="4158229"/>
          </a:xfrm>
        </p:spPr>
        <p:txBody>
          <a:bodyPr/>
          <a:lstStyle>
            <a:lvl1pPr>
              <a:defRPr sz="2269"/>
            </a:lvl1pPr>
            <a:lvl2pPr>
              <a:defRPr sz="1906"/>
            </a:lvl2pPr>
            <a:lvl3pPr>
              <a:defRPr sz="1634"/>
            </a:lvl3pPr>
            <a:lvl4pPr>
              <a:defRPr sz="1361"/>
            </a:lvl4pPr>
            <a:lvl5pPr>
              <a:defRPr sz="1361"/>
            </a:lvl5pPr>
            <a:lvl6pPr>
              <a:defRPr sz="1361"/>
            </a:lvl6pPr>
            <a:lvl7pPr>
              <a:defRPr sz="1361"/>
            </a:lvl7pPr>
            <a:lvl8pPr>
              <a:defRPr sz="1361"/>
            </a:lvl8pPr>
            <a:lvl9pPr>
              <a:defRPr sz="1361"/>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941134" y="1470187"/>
            <a:ext cx="4293117" cy="4158229"/>
          </a:xfrm>
        </p:spPr>
        <p:txBody>
          <a:bodyPr/>
          <a:lstStyle>
            <a:lvl1pPr>
              <a:defRPr sz="2269"/>
            </a:lvl1pPr>
            <a:lvl2pPr>
              <a:defRPr sz="1906"/>
            </a:lvl2pPr>
            <a:lvl3pPr>
              <a:defRPr sz="1634"/>
            </a:lvl3pPr>
            <a:lvl4pPr>
              <a:defRPr sz="1361"/>
            </a:lvl4pPr>
            <a:lvl5pPr>
              <a:defRPr sz="1361"/>
            </a:lvl5pPr>
            <a:lvl6pPr>
              <a:defRPr sz="1361"/>
            </a:lvl6pPr>
            <a:lvl7pPr>
              <a:defRPr sz="1361"/>
            </a:lvl7pPr>
            <a:lvl8pPr>
              <a:defRPr sz="1361"/>
            </a:lvl8pPr>
            <a:lvl9pPr>
              <a:defRPr sz="1361"/>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486014" y="5839900"/>
            <a:ext cx="2268062" cy="335459"/>
          </a:xfrm>
          <a:prstGeom prst="rect">
            <a:avLst/>
          </a:prstGeom>
        </p:spPr>
        <p:txBody>
          <a:bodyPr/>
          <a:lstStyle/>
          <a:p>
            <a:fld id="{6E2D0B25-BAC9-4E24-998B-FFED04577025}" type="datetime1">
              <a:rPr lang="pt-BR" smtClean="0"/>
              <a:pPr/>
              <a:t>30/07/2020</a:t>
            </a:fld>
            <a:endParaRPr lang="pt-BR"/>
          </a:p>
        </p:txBody>
      </p:sp>
      <p:sp>
        <p:nvSpPr>
          <p:cNvPr id="6" name="Espaço Reservado para Rodapé 5"/>
          <p:cNvSpPr>
            <a:spLocks noGrp="1"/>
          </p:cNvSpPr>
          <p:nvPr>
            <p:ph type="ftr" sz="quarter" idx="11"/>
          </p:nvPr>
        </p:nvSpPr>
        <p:spPr>
          <a:xfrm>
            <a:off x="3321090" y="5839900"/>
            <a:ext cx="3078083" cy="335459"/>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966190" y="5839900"/>
            <a:ext cx="2268062" cy="335459"/>
          </a:xfrm>
          <a:prstGeom prst="rect">
            <a:avLst/>
          </a:prstGeom>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3529735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86014" y="1410389"/>
            <a:ext cx="4294805" cy="587781"/>
          </a:xfrm>
        </p:spPr>
        <p:txBody>
          <a:bodyPr anchor="b"/>
          <a:lstStyle>
            <a:lvl1pPr marL="0" indent="0">
              <a:buNone/>
              <a:defRPr sz="1906" b="1"/>
            </a:lvl1pPr>
            <a:lvl2pPr marL="369502" indent="0">
              <a:buNone/>
              <a:defRPr sz="1634" b="1"/>
            </a:lvl2pPr>
            <a:lvl3pPr marL="739003" indent="0">
              <a:buNone/>
              <a:defRPr sz="1361" b="1"/>
            </a:lvl3pPr>
            <a:lvl4pPr marL="1108505" indent="0">
              <a:buNone/>
              <a:defRPr sz="1271" b="1"/>
            </a:lvl4pPr>
            <a:lvl5pPr marL="1478007" indent="0">
              <a:buNone/>
              <a:defRPr sz="1271" b="1"/>
            </a:lvl5pPr>
            <a:lvl6pPr marL="1847508" indent="0">
              <a:buNone/>
              <a:defRPr sz="1271" b="1"/>
            </a:lvl6pPr>
            <a:lvl7pPr marL="2217010" indent="0">
              <a:buNone/>
              <a:defRPr sz="1271" b="1"/>
            </a:lvl7pPr>
            <a:lvl8pPr marL="2586512" indent="0">
              <a:buNone/>
              <a:defRPr sz="1271" b="1"/>
            </a:lvl8pPr>
            <a:lvl9pPr marL="2956014" indent="0">
              <a:buNone/>
              <a:defRPr sz="1271" b="1"/>
            </a:lvl9pPr>
          </a:lstStyle>
          <a:p>
            <a:pPr lvl="0"/>
            <a:r>
              <a:rPr lang="pt-BR"/>
              <a:t>Clique para editar o texto mestre</a:t>
            </a:r>
          </a:p>
        </p:txBody>
      </p:sp>
      <p:sp>
        <p:nvSpPr>
          <p:cNvPr id="4" name="Espaço Reservado para Conteúdo 3"/>
          <p:cNvSpPr>
            <a:spLocks noGrp="1"/>
          </p:cNvSpPr>
          <p:nvPr>
            <p:ph sz="half" idx="2"/>
          </p:nvPr>
        </p:nvSpPr>
        <p:spPr>
          <a:xfrm>
            <a:off x="486014" y="1998167"/>
            <a:ext cx="4294805" cy="3630246"/>
          </a:xfrm>
        </p:spPr>
        <p:txBody>
          <a:bodyPr/>
          <a:lstStyle>
            <a:lvl1pPr>
              <a:defRPr sz="1906"/>
            </a:lvl1pPr>
            <a:lvl2pPr>
              <a:defRPr sz="1634"/>
            </a:lvl2pPr>
            <a:lvl3pPr>
              <a:defRPr sz="1361"/>
            </a:lvl3pPr>
            <a:lvl4pPr>
              <a:defRPr sz="1271"/>
            </a:lvl4pPr>
            <a:lvl5pPr>
              <a:defRPr sz="1271"/>
            </a:lvl5pPr>
            <a:lvl6pPr>
              <a:defRPr sz="1271"/>
            </a:lvl6pPr>
            <a:lvl7pPr>
              <a:defRPr sz="1271"/>
            </a:lvl7pPr>
            <a:lvl8pPr>
              <a:defRPr sz="1271"/>
            </a:lvl8pPr>
            <a:lvl9pPr>
              <a:defRPr sz="1271"/>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937761" y="1410389"/>
            <a:ext cx="4296492" cy="587781"/>
          </a:xfrm>
        </p:spPr>
        <p:txBody>
          <a:bodyPr anchor="b"/>
          <a:lstStyle>
            <a:lvl1pPr marL="0" indent="0">
              <a:buNone/>
              <a:defRPr sz="1906" b="1"/>
            </a:lvl1pPr>
            <a:lvl2pPr marL="369502" indent="0">
              <a:buNone/>
              <a:defRPr sz="1634" b="1"/>
            </a:lvl2pPr>
            <a:lvl3pPr marL="739003" indent="0">
              <a:buNone/>
              <a:defRPr sz="1361" b="1"/>
            </a:lvl3pPr>
            <a:lvl4pPr marL="1108505" indent="0">
              <a:buNone/>
              <a:defRPr sz="1271" b="1"/>
            </a:lvl4pPr>
            <a:lvl5pPr marL="1478007" indent="0">
              <a:buNone/>
              <a:defRPr sz="1271" b="1"/>
            </a:lvl5pPr>
            <a:lvl6pPr marL="1847508" indent="0">
              <a:buNone/>
              <a:defRPr sz="1271" b="1"/>
            </a:lvl6pPr>
            <a:lvl7pPr marL="2217010" indent="0">
              <a:buNone/>
              <a:defRPr sz="1271" b="1"/>
            </a:lvl7pPr>
            <a:lvl8pPr marL="2586512" indent="0">
              <a:buNone/>
              <a:defRPr sz="1271" b="1"/>
            </a:lvl8pPr>
            <a:lvl9pPr marL="2956014" indent="0">
              <a:buNone/>
              <a:defRPr sz="1271" b="1"/>
            </a:lvl9pPr>
          </a:lstStyle>
          <a:p>
            <a:pPr lvl="0"/>
            <a:r>
              <a:rPr lang="pt-BR"/>
              <a:t>Clique para editar o texto mestre</a:t>
            </a:r>
          </a:p>
        </p:txBody>
      </p:sp>
      <p:sp>
        <p:nvSpPr>
          <p:cNvPr id="6" name="Espaço Reservado para Conteúdo 5"/>
          <p:cNvSpPr>
            <a:spLocks noGrp="1"/>
          </p:cNvSpPr>
          <p:nvPr>
            <p:ph sz="quarter" idx="4"/>
          </p:nvPr>
        </p:nvSpPr>
        <p:spPr>
          <a:xfrm>
            <a:off x="4937761" y="1998167"/>
            <a:ext cx="4296492" cy="3630246"/>
          </a:xfrm>
        </p:spPr>
        <p:txBody>
          <a:bodyPr/>
          <a:lstStyle>
            <a:lvl1pPr>
              <a:defRPr sz="1906"/>
            </a:lvl1pPr>
            <a:lvl2pPr>
              <a:defRPr sz="1634"/>
            </a:lvl2pPr>
            <a:lvl3pPr>
              <a:defRPr sz="1361"/>
            </a:lvl3pPr>
            <a:lvl4pPr>
              <a:defRPr sz="1271"/>
            </a:lvl4pPr>
            <a:lvl5pPr>
              <a:defRPr sz="1271"/>
            </a:lvl5pPr>
            <a:lvl6pPr>
              <a:defRPr sz="1271"/>
            </a:lvl6pPr>
            <a:lvl7pPr>
              <a:defRPr sz="1271"/>
            </a:lvl7pPr>
            <a:lvl8pPr>
              <a:defRPr sz="1271"/>
            </a:lvl8pPr>
            <a:lvl9pPr>
              <a:defRPr sz="1271"/>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486014" y="5839900"/>
            <a:ext cx="2268062" cy="335459"/>
          </a:xfrm>
          <a:prstGeom prst="rect">
            <a:avLst/>
          </a:prstGeom>
        </p:spPr>
        <p:txBody>
          <a:bodyPr/>
          <a:lstStyle/>
          <a:p>
            <a:fld id="{B0E6FFF8-186A-4B8F-9174-4EAF9A52C2C1}" type="datetime1">
              <a:rPr lang="pt-BR" smtClean="0"/>
              <a:pPr/>
              <a:t>30/07/2020</a:t>
            </a:fld>
            <a:endParaRPr lang="pt-BR"/>
          </a:p>
        </p:txBody>
      </p:sp>
      <p:sp>
        <p:nvSpPr>
          <p:cNvPr id="8" name="Espaço Reservado para Rodapé 7"/>
          <p:cNvSpPr>
            <a:spLocks noGrp="1"/>
          </p:cNvSpPr>
          <p:nvPr>
            <p:ph type="ftr" sz="quarter" idx="11"/>
          </p:nvPr>
        </p:nvSpPr>
        <p:spPr>
          <a:xfrm>
            <a:off x="3321090" y="5839900"/>
            <a:ext cx="3078083" cy="335459"/>
          </a:xfrm>
          <a:prstGeom prst="rect">
            <a:avLst/>
          </a:prstGeom>
        </p:spPr>
        <p:txBody>
          <a:bodyPr/>
          <a:lstStyle/>
          <a:p>
            <a:endParaRPr lang="pt-BR"/>
          </a:p>
        </p:txBody>
      </p:sp>
      <p:sp>
        <p:nvSpPr>
          <p:cNvPr id="9" name="Espaço Reservado para Número de Slide 8"/>
          <p:cNvSpPr>
            <a:spLocks noGrp="1"/>
          </p:cNvSpPr>
          <p:nvPr>
            <p:ph type="sldNum" sz="quarter" idx="12"/>
          </p:nvPr>
        </p:nvSpPr>
        <p:spPr>
          <a:xfrm>
            <a:off x="6966190" y="5839900"/>
            <a:ext cx="2268062" cy="335459"/>
          </a:xfrm>
          <a:prstGeom prst="rect">
            <a:avLst/>
          </a:prstGeom>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3084618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a:xfrm>
            <a:off x="486014" y="5839900"/>
            <a:ext cx="2268062" cy="335459"/>
          </a:xfrm>
          <a:prstGeom prst="rect">
            <a:avLst/>
          </a:prstGeom>
        </p:spPr>
        <p:txBody>
          <a:bodyPr/>
          <a:lstStyle/>
          <a:p>
            <a:fld id="{FBBA2D03-4154-41BB-BD8D-510407F1D2C3}" type="datetime1">
              <a:rPr lang="pt-BR" smtClean="0"/>
              <a:pPr/>
              <a:t>30/07/2020</a:t>
            </a:fld>
            <a:endParaRPr lang="pt-BR"/>
          </a:p>
        </p:txBody>
      </p:sp>
      <p:sp>
        <p:nvSpPr>
          <p:cNvPr id="4" name="Espaço Reservado para Rodapé 3"/>
          <p:cNvSpPr>
            <a:spLocks noGrp="1"/>
          </p:cNvSpPr>
          <p:nvPr>
            <p:ph type="ftr" sz="quarter" idx="11"/>
          </p:nvPr>
        </p:nvSpPr>
        <p:spPr>
          <a:xfrm>
            <a:off x="3321090" y="5839900"/>
            <a:ext cx="3078083" cy="335459"/>
          </a:xfrm>
          <a:prstGeom prst="rect">
            <a:avLst/>
          </a:prstGeom>
        </p:spPr>
        <p:txBody>
          <a:bodyPr/>
          <a:lstStyle/>
          <a:p>
            <a:endParaRPr lang="pt-BR"/>
          </a:p>
        </p:txBody>
      </p:sp>
      <p:sp>
        <p:nvSpPr>
          <p:cNvPr id="5" name="Espaço Reservado para Número de Slide 4"/>
          <p:cNvSpPr>
            <a:spLocks noGrp="1"/>
          </p:cNvSpPr>
          <p:nvPr>
            <p:ph type="sldNum" sz="quarter" idx="12"/>
          </p:nvPr>
        </p:nvSpPr>
        <p:spPr>
          <a:xfrm>
            <a:off x="6966190" y="5839900"/>
            <a:ext cx="2268062" cy="335459"/>
          </a:xfrm>
          <a:prstGeom prst="rect">
            <a:avLst/>
          </a:prstGeom>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3605871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86014" y="5839900"/>
            <a:ext cx="2268062" cy="335459"/>
          </a:xfrm>
          <a:prstGeom prst="rect">
            <a:avLst/>
          </a:prstGeom>
        </p:spPr>
        <p:txBody>
          <a:bodyPr/>
          <a:lstStyle/>
          <a:p>
            <a:fld id="{2EB98CEC-1F29-4EC8-95EE-6E8B19DADF9E}" type="datetime1">
              <a:rPr lang="pt-BR" smtClean="0"/>
              <a:pPr/>
              <a:t>30/07/2020</a:t>
            </a:fld>
            <a:endParaRPr lang="pt-BR"/>
          </a:p>
        </p:txBody>
      </p:sp>
      <p:sp>
        <p:nvSpPr>
          <p:cNvPr id="3" name="Espaço Reservado para Rodapé 2"/>
          <p:cNvSpPr>
            <a:spLocks noGrp="1"/>
          </p:cNvSpPr>
          <p:nvPr>
            <p:ph type="ftr" sz="quarter" idx="11"/>
          </p:nvPr>
        </p:nvSpPr>
        <p:spPr>
          <a:xfrm>
            <a:off x="3321090" y="5839900"/>
            <a:ext cx="3078083" cy="335459"/>
          </a:xfrm>
          <a:prstGeom prst="rect">
            <a:avLst/>
          </a:prstGeom>
        </p:spPr>
        <p:txBody>
          <a:bodyPr/>
          <a:lstStyle/>
          <a:p>
            <a:endParaRPr lang="pt-BR"/>
          </a:p>
        </p:txBody>
      </p:sp>
      <p:sp>
        <p:nvSpPr>
          <p:cNvPr id="4" name="Espaço Reservado para Número de Slide 3"/>
          <p:cNvSpPr>
            <a:spLocks noGrp="1"/>
          </p:cNvSpPr>
          <p:nvPr>
            <p:ph type="sldNum" sz="quarter" idx="12"/>
          </p:nvPr>
        </p:nvSpPr>
        <p:spPr>
          <a:xfrm>
            <a:off x="6966190" y="5839900"/>
            <a:ext cx="2268062" cy="335459"/>
          </a:xfrm>
          <a:prstGeom prst="rect">
            <a:avLst/>
          </a:prstGeom>
        </p:spPr>
        <p:txBody>
          <a:bodyPr/>
          <a:lstStyle>
            <a:lvl1pPr algn="r">
              <a:defRPr/>
            </a:lvl1pPr>
          </a:lstStyle>
          <a:p>
            <a:r>
              <a:rPr lang="pt-BR" sz="726" dirty="0">
                <a:solidFill>
                  <a:schemeClr val="tx1">
                    <a:lumMod val="65000"/>
                    <a:lumOff val="35000"/>
                  </a:schemeClr>
                </a:solidFill>
                <a:latin typeface="Montserrat" pitchFamily="50" charset="0"/>
              </a:rPr>
              <a:t>PLANO DE MOBILIDADE ATIVA</a:t>
            </a:r>
            <a:fld id="{D6E1D08F-14AB-491A-B1EF-6DDDE7B477B6}" type="slidenum">
              <a:rPr lang="pt-BR" sz="1089" smtClean="0">
                <a:latin typeface="Montserrat" pitchFamily="50" charset="0"/>
              </a:rPr>
              <a:pPr/>
              <a:t>‹nº›</a:t>
            </a:fld>
            <a:endParaRPr lang="pt-BR" sz="1089" dirty="0">
              <a:latin typeface="Montserrat" pitchFamily="50" charset="0"/>
            </a:endParaRPr>
          </a:p>
        </p:txBody>
      </p:sp>
    </p:spTree>
    <p:extLst>
      <p:ext uri="{BB962C8B-B14F-4D97-AF65-F5344CB8AC3E}">
        <p14:creationId xmlns:p14="http://schemas.microsoft.com/office/powerpoint/2010/main" val="234569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Estrutura do PMA</a:t>
            </a:r>
          </a:p>
        </p:txBody>
      </p:sp>
      <p:sp>
        <p:nvSpPr>
          <p:cNvPr id="13"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86017" y="250864"/>
            <a:ext cx="3197900" cy="1067634"/>
          </a:xfrm>
        </p:spPr>
        <p:txBody>
          <a:bodyPr anchor="b"/>
          <a:lstStyle>
            <a:lvl1pPr algn="l">
              <a:defRPr sz="1634" b="1"/>
            </a:lvl1pPr>
          </a:lstStyle>
          <a:p>
            <a:r>
              <a:rPr lang="pt-BR"/>
              <a:t>Clique para editar o título mestre</a:t>
            </a:r>
          </a:p>
        </p:txBody>
      </p:sp>
      <p:sp>
        <p:nvSpPr>
          <p:cNvPr id="3" name="Espaço Reservado para Conteúdo 2"/>
          <p:cNvSpPr>
            <a:spLocks noGrp="1"/>
          </p:cNvSpPr>
          <p:nvPr>
            <p:ph idx="1"/>
          </p:nvPr>
        </p:nvSpPr>
        <p:spPr>
          <a:xfrm>
            <a:off x="3800355" y="250869"/>
            <a:ext cx="5433897" cy="5377549"/>
          </a:xfrm>
        </p:spPr>
        <p:txBody>
          <a:bodyPr/>
          <a:lstStyle>
            <a:lvl1pPr>
              <a:defRPr sz="2632"/>
            </a:lvl1pPr>
            <a:lvl2pPr>
              <a:defRPr sz="2269"/>
            </a:lvl2pPr>
            <a:lvl3pPr>
              <a:defRPr sz="1906"/>
            </a:lvl3pPr>
            <a:lvl4pPr>
              <a:defRPr sz="1634"/>
            </a:lvl4pPr>
            <a:lvl5pPr>
              <a:defRPr sz="1634"/>
            </a:lvl5pPr>
            <a:lvl6pPr>
              <a:defRPr sz="1634"/>
            </a:lvl6pPr>
            <a:lvl7pPr>
              <a:defRPr sz="1634"/>
            </a:lvl7pPr>
            <a:lvl8pPr>
              <a:defRPr sz="1634"/>
            </a:lvl8pPr>
            <a:lvl9pPr>
              <a:defRPr sz="163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86017" y="1318499"/>
            <a:ext cx="3197900" cy="4309914"/>
          </a:xfrm>
        </p:spPr>
        <p:txBody>
          <a:bodyPr/>
          <a:lstStyle>
            <a:lvl1pPr marL="0" indent="0">
              <a:buNone/>
              <a:defRPr sz="1089"/>
            </a:lvl1pPr>
            <a:lvl2pPr marL="369502" indent="0">
              <a:buNone/>
              <a:defRPr sz="998"/>
            </a:lvl2pPr>
            <a:lvl3pPr marL="739003" indent="0">
              <a:buNone/>
              <a:defRPr sz="817"/>
            </a:lvl3pPr>
            <a:lvl4pPr marL="1108505" indent="0">
              <a:buNone/>
              <a:defRPr sz="726"/>
            </a:lvl4pPr>
            <a:lvl5pPr marL="1478007" indent="0">
              <a:buNone/>
              <a:defRPr sz="726"/>
            </a:lvl5pPr>
            <a:lvl6pPr marL="1847508" indent="0">
              <a:buNone/>
              <a:defRPr sz="726"/>
            </a:lvl6pPr>
            <a:lvl7pPr marL="2217010" indent="0">
              <a:buNone/>
              <a:defRPr sz="726"/>
            </a:lvl7pPr>
            <a:lvl8pPr marL="2586512" indent="0">
              <a:buNone/>
              <a:defRPr sz="726"/>
            </a:lvl8pPr>
            <a:lvl9pPr marL="2956014" indent="0">
              <a:buNone/>
              <a:defRPr sz="726"/>
            </a:lvl9pPr>
          </a:lstStyle>
          <a:p>
            <a:pPr lvl="0"/>
            <a:r>
              <a:rPr lang="pt-BR"/>
              <a:t>Clique para editar o texto mestre</a:t>
            </a:r>
          </a:p>
        </p:txBody>
      </p:sp>
      <p:sp>
        <p:nvSpPr>
          <p:cNvPr id="5" name="Espaço Reservado para Data 4"/>
          <p:cNvSpPr>
            <a:spLocks noGrp="1"/>
          </p:cNvSpPr>
          <p:nvPr>
            <p:ph type="dt" sz="half" idx="10"/>
          </p:nvPr>
        </p:nvSpPr>
        <p:spPr>
          <a:xfrm>
            <a:off x="486014" y="5839900"/>
            <a:ext cx="2268062" cy="335459"/>
          </a:xfrm>
          <a:prstGeom prst="rect">
            <a:avLst/>
          </a:prstGeom>
        </p:spPr>
        <p:txBody>
          <a:bodyPr/>
          <a:lstStyle/>
          <a:p>
            <a:fld id="{D94503BA-0CB7-4781-BC1A-783883C6DEA0}" type="datetime1">
              <a:rPr lang="pt-BR" smtClean="0"/>
              <a:pPr/>
              <a:t>30/07/2020</a:t>
            </a:fld>
            <a:endParaRPr lang="pt-BR"/>
          </a:p>
        </p:txBody>
      </p:sp>
      <p:sp>
        <p:nvSpPr>
          <p:cNvPr id="6" name="Espaço Reservado para Rodapé 5"/>
          <p:cNvSpPr>
            <a:spLocks noGrp="1"/>
          </p:cNvSpPr>
          <p:nvPr>
            <p:ph type="ftr" sz="quarter" idx="11"/>
          </p:nvPr>
        </p:nvSpPr>
        <p:spPr>
          <a:xfrm>
            <a:off x="3321090" y="5839900"/>
            <a:ext cx="3078083" cy="335459"/>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966190" y="5839900"/>
            <a:ext cx="2268062" cy="335459"/>
          </a:xfrm>
          <a:prstGeom prst="rect">
            <a:avLst/>
          </a:prstGeom>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2449385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05240" y="4410552"/>
            <a:ext cx="5832158" cy="520690"/>
          </a:xfrm>
        </p:spPr>
        <p:txBody>
          <a:bodyPr anchor="b"/>
          <a:lstStyle>
            <a:lvl1pPr algn="l">
              <a:defRPr sz="1634" b="1"/>
            </a:lvl1pPr>
          </a:lstStyle>
          <a:p>
            <a:r>
              <a:rPr lang="pt-BR"/>
              <a:t>Clique para editar o título mestre</a:t>
            </a:r>
          </a:p>
        </p:txBody>
      </p:sp>
      <p:sp>
        <p:nvSpPr>
          <p:cNvPr id="3" name="Espaço Reservado para Imagem 2"/>
          <p:cNvSpPr>
            <a:spLocks noGrp="1"/>
          </p:cNvSpPr>
          <p:nvPr>
            <p:ph type="pic" idx="1"/>
          </p:nvPr>
        </p:nvSpPr>
        <p:spPr>
          <a:xfrm>
            <a:off x="1905240" y="562991"/>
            <a:ext cx="5832158" cy="3780473"/>
          </a:xfrm>
        </p:spPr>
        <p:txBody>
          <a:bodyPr/>
          <a:lstStyle>
            <a:lvl1pPr marL="0" indent="0">
              <a:buNone/>
              <a:defRPr sz="2632"/>
            </a:lvl1pPr>
            <a:lvl2pPr marL="369502" indent="0">
              <a:buNone/>
              <a:defRPr sz="2269"/>
            </a:lvl2pPr>
            <a:lvl3pPr marL="739003" indent="0">
              <a:buNone/>
              <a:defRPr sz="1906"/>
            </a:lvl3pPr>
            <a:lvl4pPr marL="1108505" indent="0">
              <a:buNone/>
              <a:defRPr sz="1634"/>
            </a:lvl4pPr>
            <a:lvl5pPr marL="1478007" indent="0">
              <a:buNone/>
              <a:defRPr sz="1634"/>
            </a:lvl5pPr>
            <a:lvl6pPr marL="1847508" indent="0">
              <a:buNone/>
              <a:defRPr sz="1634"/>
            </a:lvl6pPr>
            <a:lvl7pPr marL="2217010" indent="0">
              <a:buNone/>
              <a:defRPr sz="1634"/>
            </a:lvl7pPr>
            <a:lvl8pPr marL="2586512" indent="0">
              <a:buNone/>
              <a:defRPr sz="1634"/>
            </a:lvl8pPr>
            <a:lvl9pPr marL="2956014" indent="0">
              <a:buNone/>
              <a:defRPr sz="1634"/>
            </a:lvl9pPr>
          </a:lstStyle>
          <a:p>
            <a:endParaRPr lang="pt-BR"/>
          </a:p>
        </p:txBody>
      </p:sp>
      <p:sp>
        <p:nvSpPr>
          <p:cNvPr id="4" name="Espaço Reservado para Texto 3"/>
          <p:cNvSpPr>
            <a:spLocks noGrp="1"/>
          </p:cNvSpPr>
          <p:nvPr>
            <p:ph type="body" sz="half" idx="2"/>
          </p:nvPr>
        </p:nvSpPr>
        <p:spPr>
          <a:xfrm>
            <a:off x="1905240" y="4931246"/>
            <a:ext cx="5832158" cy="739467"/>
          </a:xfrm>
        </p:spPr>
        <p:txBody>
          <a:bodyPr/>
          <a:lstStyle>
            <a:lvl1pPr marL="0" indent="0">
              <a:buNone/>
              <a:defRPr sz="1089"/>
            </a:lvl1pPr>
            <a:lvl2pPr marL="369502" indent="0">
              <a:buNone/>
              <a:defRPr sz="998"/>
            </a:lvl2pPr>
            <a:lvl3pPr marL="739003" indent="0">
              <a:buNone/>
              <a:defRPr sz="817"/>
            </a:lvl3pPr>
            <a:lvl4pPr marL="1108505" indent="0">
              <a:buNone/>
              <a:defRPr sz="726"/>
            </a:lvl4pPr>
            <a:lvl5pPr marL="1478007" indent="0">
              <a:buNone/>
              <a:defRPr sz="726"/>
            </a:lvl5pPr>
            <a:lvl6pPr marL="1847508" indent="0">
              <a:buNone/>
              <a:defRPr sz="726"/>
            </a:lvl6pPr>
            <a:lvl7pPr marL="2217010" indent="0">
              <a:buNone/>
              <a:defRPr sz="726"/>
            </a:lvl7pPr>
            <a:lvl8pPr marL="2586512" indent="0">
              <a:buNone/>
              <a:defRPr sz="726"/>
            </a:lvl8pPr>
            <a:lvl9pPr marL="2956014" indent="0">
              <a:buNone/>
              <a:defRPr sz="726"/>
            </a:lvl9pPr>
          </a:lstStyle>
          <a:p>
            <a:pPr lvl="0"/>
            <a:r>
              <a:rPr lang="pt-BR"/>
              <a:t>Clique para editar o texto mestre</a:t>
            </a:r>
          </a:p>
        </p:txBody>
      </p:sp>
      <p:sp>
        <p:nvSpPr>
          <p:cNvPr id="5" name="Espaço Reservado para Data 4"/>
          <p:cNvSpPr>
            <a:spLocks noGrp="1"/>
          </p:cNvSpPr>
          <p:nvPr>
            <p:ph type="dt" sz="half" idx="10"/>
          </p:nvPr>
        </p:nvSpPr>
        <p:spPr>
          <a:xfrm>
            <a:off x="486014" y="5839900"/>
            <a:ext cx="2268062" cy="335459"/>
          </a:xfrm>
          <a:prstGeom prst="rect">
            <a:avLst/>
          </a:prstGeom>
        </p:spPr>
        <p:txBody>
          <a:bodyPr/>
          <a:lstStyle/>
          <a:p>
            <a:fld id="{8514C575-66C7-40BE-AE53-58846B0D2B11}" type="datetime1">
              <a:rPr lang="pt-BR" smtClean="0"/>
              <a:pPr/>
              <a:t>30/07/2020</a:t>
            </a:fld>
            <a:endParaRPr lang="pt-BR"/>
          </a:p>
        </p:txBody>
      </p:sp>
      <p:sp>
        <p:nvSpPr>
          <p:cNvPr id="6" name="Espaço Reservado para Rodapé 5"/>
          <p:cNvSpPr>
            <a:spLocks noGrp="1"/>
          </p:cNvSpPr>
          <p:nvPr>
            <p:ph type="ftr" sz="quarter" idx="11"/>
          </p:nvPr>
        </p:nvSpPr>
        <p:spPr>
          <a:xfrm>
            <a:off x="3321090" y="5839900"/>
            <a:ext cx="3078083" cy="335459"/>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966190" y="5839900"/>
            <a:ext cx="2268062" cy="335459"/>
          </a:xfrm>
          <a:prstGeom prst="rect">
            <a:avLst/>
          </a:prstGeom>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1226559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486014" y="5839900"/>
            <a:ext cx="2268062" cy="335459"/>
          </a:xfrm>
          <a:prstGeom prst="rect">
            <a:avLst/>
          </a:prstGeom>
        </p:spPr>
        <p:txBody>
          <a:bodyPr/>
          <a:lstStyle/>
          <a:p>
            <a:fld id="{5F2BACF2-C7E6-4B8E-9669-9344A4BEFB2A}" type="datetime1">
              <a:rPr lang="pt-BR" smtClean="0"/>
              <a:pPr/>
              <a:t>30/07/2020</a:t>
            </a:fld>
            <a:endParaRPr lang="pt-BR"/>
          </a:p>
        </p:txBody>
      </p:sp>
      <p:sp>
        <p:nvSpPr>
          <p:cNvPr id="5" name="Espaço Reservado para Rodapé 4"/>
          <p:cNvSpPr>
            <a:spLocks noGrp="1"/>
          </p:cNvSpPr>
          <p:nvPr>
            <p:ph type="ftr" sz="quarter" idx="11"/>
          </p:nvPr>
        </p:nvSpPr>
        <p:spPr>
          <a:xfrm>
            <a:off x="3321090" y="5839900"/>
            <a:ext cx="3078083" cy="335459"/>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966190" y="5839900"/>
            <a:ext cx="2268062" cy="335459"/>
          </a:xfrm>
          <a:prstGeom prst="rect">
            <a:avLst/>
          </a:prstGeom>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2119692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047193" y="252327"/>
            <a:ext cx="2187059" cy="5376089"/>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86014" y="252327"/>
            <a:ext cx="6399173" cy="5376089"/>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486014" y="5839900"/>
            <a:ext cx="2268062" cy="335459"/>
          </a:xfrm>
          <a:prstGeom prst="rect">
            <a:avLst/>
          </a:prstGeom>
        </p:spPr>
        <p:txBody>
          <a:bodyPr/>
          <a:lstStyle/>
          <a:p>
            <a:fld id="{BD78FCB8-53D9-4BB4-ACC8-57FA9F6ECD88}" type="datetime1">
              <a:rPr lang="pt-BR" smtClean="0"/>
              <a:pPr/>
              <a:t>30/07/2020</a:t>
            </a:fld>
            <a:endParaRPr lang="pt-BR"/>
          </a:p>
        </p:txBody>
      </p:sp>
      <p:sp>
        <p:nvSpPr>
          <p:cNvPr id="5" name="Espaço Reservado para Rodapé 4"/>
          <p:cNvSpPr>
            <a:spLocks noGrp="1"/>
          </p:cNvSpPr>
          <p:nvPr>
            <p:ph type="ftr" sz="quarter" idx="11"/>
          </p:nvPr>
        </p:nvSpPr>
        <p:spPr>
          <a:xfrm>
            <a:off x="3321090" y="5839900"/>
            <a:ext cx="3078083" cy="335459"/>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966190" y="5839900"/>
            <a:ext cx="2268062" cy="335459"/>
          </a:xfrm>
          <a:prstGeom prst="rect">
            <a:avLst/>
          </a:prstGeom>
        </p:spPr>
        <p:txBody>
          <a:bodyPr/>
          <a:lstStyle/>
          <a:p>
            <a:fld id="{D6E1D08F-14AB-491A-B1EF-6DDDE7B477B6}" type="slidenum">
              <a:rPr lang="pt-BR" smtClean="0"/>
              <a:pPr/>
              <a:t>‹nº›</a:t>
            </a:fld>
            <a:endParaRPr lang="pt-BR"/>
          </a:p>
        </p:txBody>
      </p:sp>
    </p:spTree>
    <p:extLst>
      <p:ext uri="{BB962C8B-B14F-4D97-AF65-F5344CB8AC3E}">
        <p14:creationId xmlns:p14="http://schemas.microsoft.com/office/powerpoint/2010/main" val="141167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4.1 Segurança Viária</a:t>
            </a:r>
          </a:p>
        </p:txBody>
      </p:sp>
      <p:sp>
        <p:nvSpPr>
          <p:cNvPr id="11" name="Retângulo 10"/>
          <p:cNvSpPr/>
          <p:nvPr userDrawn="1"/>
        </p:nvSpPr>
        <p:spPr>
          <a:xfrm>
            <a:off x="916727" y="156328"/>
            <a:ext cx="1103187" cy="246221"/>
          </a:xfrm>
          <a:prstGeom prst="rect">
            <a:avLst/>
          </a:prstGeom>
        </p:spPr>
        <p:txBody>
          <a:bodyPr wrap="none">
            <a:spAutoFit/>
          </a:bodyPr>
          <a:lstStyle/>
          <a:p>
            <a:r>
              <a:rPr lang="pt-BR" sz="1000" kern="1200" dirty="0">
                <a:solidFill>
                  <a:srgbClr val="0070C0"/>
                </a:solidFill>
                <a:latin typeface="+mn-lt"/>
                <a:ea typeface="+mn-ea"/>
                <a:cs typeface="+mn-cs"/>
              </a:rPr>
              <a:t>4. Diagnóstico</a:t>
            </a:r>
          </a:p>
        </p:txBody>
      </p:sp>
      <p:sp>
        <p:nvSpPr>
          <p:cNvPr id="12"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4.2 Segurança Pública</a:t>
            </a:r>
          </a:p>
        </p:txBody>
      </p:sp>
      <p:sp>
        <p:nvSpPr>
          <p:cNvPr id="11" name="Retângulo 10"/>
          <p:cNvSpPr/>
          <p:nvPr userDrawn="1"/>
        </p:nvSpPr>
        <p:spPr>
          <a:xfrm>
            <a:off x="916727" y="156328"/>
            <a:ext cx="1103187" cy="246221"/>
          </a:xfrm>
          <a:prstGeom prst="rect">
            <a:avLst/>
          </a:prstGeom>
        </p:spPr>
        <p:txBody>
          <a:bodyPr wrap="none">
            <a:spAutoFit/>
          </a:bodyPr>
          <a:lstStyle/>
          <a:p>
            <a:r>
              <a:rPr lang="pt-BR" sz="1000" kern="1200" dirty="0">
                <a:solidFill>
                  <a:srgbClr val="0070C0"/>
                </a:solidFill>
                <a:latin typeface="+mn-lt"/>
                <a:ea typeface="+mn-ea"/>
                <a:cs typeface="+mn-cs"/>
              </a:rPr>
              <a:t>4. Diagnóstico</a:t>
            </a:r>
          </a:p>
        </p:txBody>
      </p:sp>
      <p:sp>
        <p:nvSpPr>
          <p:cNvPr id="12"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4.3 </a:t>
            </a:r>
            <a:r>
              <a:rPr lang="pt-BR" sz="2000" b="1" i="1" kern="1200" dirty="0" err="1">
                <a:solidFill>
                  <a:schemeClr val="bg1"/>
                </a:solidFill>
                <a:latin typeface="Montserrat"/>
                <a:ea typeface="+mn-ea"/>
                <a:cs typeface="+mn-cs"/>
              </a:rPr>
              <a:t>Infraestrutura</a:t>
            </a:r>
            <a:r>
              <a:rPr lang="pt-BR" sz="2000" b="1" i="1" kern="1200" dirty="0">
                <a:solidFill>
                  <a:schemeClr val="bg1"/>
                </a:solidFill>
                <a:latin typeface="Montserrat"/>
                <a:ea typeface="+mn-ea"/>
                <a:cs typeface="+mn-cs"/>
              </a:rPr>
              <a:t> de Mobilidade a pé</a:t>
            </a:r>
          </a:p>
        </p:txBody>
      </p:sp>
      <p:sp>
        <p:nvSpPr>
          <p:cNvPr id="11" name="Retângulo 10"/>
          <p:cNvSpPr/>
          <p:nvPr userDrawn="1"/>
        </p:nvSpPr>
        <p:spPr>
          <a:xfrm>
            <a:off x="916727" y="156328"/>
            <a:ext cx="1103187" cy="246221"/>
          </a:xfrm>
          <a:prstGeom prst="rect">
            <a:avLst/>
          </a:prstGeom>
        </p:spPr>
        <p:txBody>
          <a:bodyPr wrap="none">
            <a:spAutoFit/>
          </a:bodyPr>
          <a:lstStyle/>
          <a:p>
            <a:r>
              <a:rPr lang="pt-BR" sz="1000" kern="1200" dirty="0">
                <a:solidFill>
                  <a:srgbClr val="0070C0"/>
                </a:solidFill>
                <a:latin typeface="+mn-lt"/>
                <a:ea typeface="+mn-ea"/>
                <a:cs typeface="+mn-cs"/>
              </a:rPr>
              <a:t>4. Diagnóstico</a:t>
            </a:r>
          </a:p>
        </p:txBody>
      </p:sp>
      <p:sp>
        <p:nvSpPr>
          <p:cNvPr id="12"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4.4 </a:t>
            </a:r>
            <a:r>
              <a:rPr lang="pt-BR" sz="2000" b="1" i="1" kern="1200" dirty="0" err="1">
                <a:solidFill>
                  <a:schemeClr val="bg1"/>
                </a:solidFill>
                <a:latin typeface="Montserrat"/>
                <a:ea typeface="+mn-ea"/>
                <a:cs typeface="+mn-cs"/>
              </a:rPr>
              <a:t>Infraestrutura</a:t>
            </a:r>
            <a:r>
              <a:rPr lang="pt-BR" sz="2000" b="1" i="1" kern="1200" dirty="0">
                <a:solidFill>
                  <a:schemeClr val="bg1"/>
                </a:solidFill>
                <a:latin typeface="Montserrat"/>
                <a:ea typeface="+mn-ea"/>
                <a:cs typeface="+mn-cs"/>
              </a:rPr>
              <a:t> de </a:t>
            </a:r>
            <a:r>
              <a:rPr lang="pt-BR" sz="2000" b="1" i="1" kern="1200" dirty="0" err="1">
                <a:solidFill>
                  <a:schemeClr val="bg1"/>
                </a:solidFill>
                <a:latin typeface="Montserrat"/>
                <a:ea typeface="+mn-ea"/>
                <a:cs typeface="+mn-cs"/>
              </a:rPr>
              <a:t>Ciclomobilidade</a:t>
            </a:r>
            <a:endParaRPr lang="pt-BR" sz="2000" b="1" i="1" kern="1200" dirty="0">
              <a:solidFill>
                <a:schemeClr val="bg1"/>
              </a:solidFill>
              <a:latin typeface="Montserrat"/>
              <a:ea typeface="+mn-ea"/>
              <a:cs typeface="+mn-cs"/>
            </a:endParaRPr>
          </a:p>
        </p:txBody>
      </p:sp>
      <p:sp>
        <p:nvSpPr>
          <p:cNvPr id="11" name="Retângulo 10"/>
          <p:cNvSpPr/>
          <p:nvPr userDrawn="1"/>
        </p:nvSpPr>
        <p:spPr>
          <a:xfrm>
            <a:off x="916727" y="156328"/>
            <a:ext cx="1103187" cy="246221"/>
          </a:xfrm>
          <a:prstGeom prst="rect">
            <a:avLst/>
          </a:prstGeom>
        </p:spPr>
        <p:txBody>
          <a:bodyPr wrap="none">
            <a:spAutoFit/>
          </a:bodyPr>
          <a:lstStyle/>
          <a:p>
            <a:r>
              <a:rPr lang="pt-BR" sz="1000" kern="1200" dirty="0">
                <a:solidFill>
                  <a:srgbClr val="0070C0"/>
                </a:solidFill>
                <a:latin typeface="+mn-lt"/>
                <a:ea typeface="+mn-ea"/>
                <a:cs typeface="+mn-cs"/>
              </a:rPr>
              <a:t>4. Diagnóstico</a:t>
            </a:r>
          </a:p>
        </p:txBody>
      </p:sp>
      <p:sp>
        <p:nvSpPr>
          <p:cNvPr id="12"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omente título">
    <p:spTree>
      <p:nvGrpSpPr>
        <p:cNvPr id="1" name=""/>
        <p:cNvGrpSpPr/>
        <p:nvPr/>
      </p:nvGrpSpPr>
      <p:grpSpPr>
        <a:xfrm>
          <a:off x="0" y="0"/>
          <a:ext cx="0" cy="0"/>
          <a:chOff x="0" y="0"/>
          <a:chExt cx="0" cy="0"/>
        </a:xfrm>
      </p:grpSpPr>
      <p:sp>
        <p:nvSpPr>
          <p:cNvPr id="6" name="Parallelogram 2">
            <a:extLst>
              <a:ext uri="{FF2B5EF4-FFF2-40B4-BE49-F238E27FC236}">
                <a16:creationId xmlns:a16="http://schemas.microsoft.com/office/drawing/2014/main" id="{1A51C679-0DA0-45D5-822C-FE1DA978DDF6}"/>
              </a:ext>
            </a:extLst>
          </p:cNvPr>
          <p:cNvSpPr/>
          <p:nvPr userDrawn="1"/>
        </p:nvSpPr>
        <p:spPr>
          <a:xfrm>
            <a:off x="296350" y="173701"/>
            <a:ext cx="8884321" cy="545349"/>
          </a:xfrm>
          <a:prstGeom prst="parallelogram">
            <a:avLst>
              <a:gd name="adj" fmla="val 54718"/>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2">
            <a:extLst>
              <a:ext uri="{FF2B5EF4-FFF2-40B4-BE49-F238E27FC236}">
                <a16:creationId xmlns:a16="http://schemas.microsoft.com/office/drawing/2014/main" id="{1A51C679-0DA0-45D5-822C-FE1DA978DDF6}"/>
              </a:ext>
            </a:extLst>
          </p:cNvPr>
          <p:cNvSpPr/>
          <p:nvPr userDrawn="1"/>
        </p:nvSpPr>
        <p:spPr>
          <a:xfrm>
            <a:off x="477663" y="421456"/>
            <a:ext cx="9063053" cy="242524"/>
          </a:xfrm>
          <a:prstGeom prst="parallelogram">
            <a:avLst>
              <a:gd name="adj" fmla="val 54718"/>
            </a:avLst>
          </a:prstGeom>
          <a:solidFill>
            <a:srgbClr val="FA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2">
            <a:extLst>
              <a:ext uri="{FF2B5EF4-FFF2-40B4-BE49-F238E27FC236}">
                <a16:creationId xmlns:a16="http://schemas.microsoft.com/office/drawing/2014/main" id="{1A51C679-0DA0-45D5-822C-FE1DA978DDF6}"/>
              </a:ext>
            </a:extLst>
          </p:cNvPr>
          <p:cNvSpPr/>
          <p:nvPr userDrawn="1"/>
        </p:nvSpPr>
        <p:spPr>
          <a:xfrm>
            <a:off x="723676" y="214768"/>
            <a:ext cx="4263301" cy="504282"/>
          </a:xfrm>
          <a:prstGeom prst="parallelogram">
            <a:avLst>
              <a:gd name="adj" fmla="val 54718"/>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2">
            <a:extLst>
              <a:ext uri="{FF2B5EF4-FFF2-40B4-BE49-F238E27FC236}">
                <a16:creationId xmlns:a16="http://schemas.microsoft.com/office/drawing/2014/main" id="{1A51C679-0DA0-45D5-822C-FE1DA978DDF6}"/>
              </a:ext>
            </a:extLst>
          </p:cNvPr>
          <p:cNvSpPr/>
          <p:nvPr userDrawn="1"/>
        </p:nvSpPr>
        <p:spPr>
          <a:xfrm>
            <a:off x="539591" y="370049"/>
            <a:ext cx="8760466" cy="545349"/>
          </a:xfrm>
          <a:prstGeom prst="parallelogram">
            <a:avLst>
              <a:gd name="adj" fmla="val 54718"/>
            </a:avLst>
          </a:prstGeom>
          <a:solidFill>
            <a:srgbClr val="006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ítulo 1"/>
          <p:cNvSpPr txBox="1">
            <a:spLocks/>
          </p:cNvSpPr>
          <p:nvPr userDrawn="1"/>
        </p:nvSpPr>
        <p:spPr>
          <a:xfrm>
            <a:off x="880632" y="388469"/>
            <a:ext cx="7230093" cy="545349"/>
          </a:xfrm>
          <a:prstGeom prst="rect">
            <a:avLst/>
          </a:prstGeom>
        </p:spPr>
        <p:txBody>
          <a:bodyPr vert="horz" lIns="86353" tIns="43176" rIns="86353" bIns="43176" rtlCol="0" anchor="ctr">
            <a:normAutofit/>
          </a:bodyPr>
          <a:lstStyle>
            <a:lvl1pPr>
              <a:defRPr sz="2000" b="0" i="1">
                <a:solidFill>
                  <a:schemeClr val="bg1"/>
                </a:solidFill>
                <a:latin typeface="Montserrat"/>
              </a:defRPr>
            </a:lvl1pPr>
          </a:lstStyle>
          <a:p>
            <a:r>
              <a:rPr lang="pt-BR" sz="2000" b="1" i="1" kern="1200" dirty="0">
                <a:solidFill>
                  <a:schemeClr val="bg1"/>
                </a:solidFill>
                <a:latin typeface="Montserrat"/>
                <a:ea typeface="+mn-ea"/>
                <a:cs typeface="+mn-cs"/>
              </a:rPr>
              <a:t>5.1  Fiscalização</a:t>
            </a:r>
          </a:p>
        </p:txBody>
      </p:sp>
      <p:sp>
        <p:nvSpPr>
          <p:cNvPr id="11" name="Retângulo 10"/>
          <p:cNvSpPr/>
          <p:nvPr userDrawn="1"/>
        </p:nvSpPr>
        <p:spPr>
          <a:xfrm>
            <a:off x="916727" y="156328"/>
            <a:ext cx="1375698"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000" b="0" i="0" u="none" strike="noStrike" cap="none" normalizeH="0" baseline="0" dirty="0">
                <a:ln>
                  <a:noFill/>
                </a:ln>
                <a:solidFill>
                  <a:srgbClr val="0070C0"/>
                </a:solidFill>
                <a:effectLst/>
                <a:latin typeface="+mn-lt"/>
                <a:ea typeface="Calibri" pitchFamily="34" charset="0"/>
                <a:cs typeface="Times New Roman" pitchFamily="18" charset="0"/>
              </a:rPr>
              <a:t>5. Ações Propostas</a:t>
            </a:r>
            <a:endParaRPr kumimoji="0" lang="pt-BR" sz="1000" b="0" i="0" u="none" strike="noStrike" cap="none" normalizeH="0" baseline="0" dirty="0">
              <a:ln>
                <a:noFill/>
              </a:ln>
              <a:solidFill>
                <a:srgbClr val="0070C0"/>
              </a:solidFill>
              <a:effectLst/>
              <a:latin typeface="+mn-lt"/>
              <a:cs typeface="Arial" pitchFamily="34" charset="0"/>
            </a:endParaRPr>
          </a:p>
        </p:txBody>
      </p:sp>
      <p:sp>
        <p:nvSpPr>
          <p:cNvPr id="12" name="Espaço Reservado para Número de Slide 5"/>
          <p:cNvSpPr txBox="1">
            <a:spLocks/>
          </p:cNvSpPr>
          <p:nvPr userDrawn="1"/>
        </p:nvSpPr>
        <p:spPr>
          <a:xfrm>
            <a:off x="7087424" y="5772488"/>
            <a:ext cx="2187059" cy="335459"/>
          </a:xfrm>
          <a:prstGeom prst="rect">
            <a:avLst/>
          </a:prstGeom>
        </p:spPr>
        <p:txBody>
          <a:bodyPr vert="horz" lIns="91440" tIns="45720" rIns="91440" bIns="45720" rtlCol="0" anchor="ctr"/>
          <a:lstStyle/>
          <a:p>
            <a:pPr marL="0" marR="0" lvl="0" indent="0" algn="r" defTabSz="814239" rtl="0" eaLnBrk="1" fontAlgn="auto" latinLnBrk="0" hangingPunct="1">
              <a:lnSpc>
                <a:spcPct val="100000"/>
              </a:lnSpc>
              <a:spcBef>
                <a:spcPts val="0"/>
              </a:spcBef>
              <a:spcAft>
                <a:spcPts val="0"/>
              </a:spcAft>
              <a:buClrTx/>
              <a:buSzTx/>
              <a:buFontTx/>
              <a:buNone/>
              <a:tabLst/>
              <a:defRPr/>
            </a:pPr>
            <a:fld id="{6B3BE2BC-3714-43E3-A15B-71646ED6FAEB}" type="slidenum">
              <a:rPr kumimoji="0" lang="pt-BR" sz="10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814239" rtl="0" eaLnBrk="1" fontAlgn="auto" latinLnBrk="0" hangingPunct="1">
                <a:lnSpc>
                  <a:spcPct val="100000"/>
                </a:lnSpc>
                <a:spcBef>
                  <a:spcPts val="0"/>
                </a:spcBef>
                <a:spcAft>
                  <a:spcPts val="0"/>
                </a:spcAft>
                <a:buClrTx/>
                <a:buSzTx/>
                <a:buFontTx/>
                <a:buNone/>
                <a:tabLst/>
                <a:defRPr/>
              </a:pPr>
              <a:t>‹nº›</a:t>
            </a:fld>
            <a:endParaRPr kumimoji="0" lang="pt-BR"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2464963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86016" y="252326"/>
            <a:ext cx="8748238" cy="1050131"/>
          </a:xfrm>
          <a:prstGeom prst="rect">
            <a:avLst/>
          </a:prstGeom>
        </p:spPr>
        <p:txBody>
          <a:bodyPr vert="horz" lIns="86353" tIns="43176" rIns="86353" bIns="43176" rtlCol="0" anchor="ctr">
            <a:normAutofit/>
          </a:bodyPr>
          <a:lstStyle/>
          <a:p>
            <a:r>
              <a:rPr lang="pt-BR"/>
              <a:t>Clique para editar o título mestre</a:t>
            </a:r>
          </a:p>
        </p:txBody>
      </p:sp>
      <p:sp>
        <p:nvSpPr>
          <p:cNvPr id="3" name="Espaço Reservado para Texto 2"/>
          <p:cNvSpPr>
            <a:spLocks noGrp="1"/>
          </p:cNvSpPr>
          <p:nvPr>
            <p:ph type="body" idx="1"/>
          </p:nvPr>
        </p:nvSpPr>
        <p:spPr>
          <a:xfrm>
            <a:off x="486016" y="1470188"/>
            <a:ext cx="8748238" cy="4158229"/>
          </a:xfrm>
          <a:prstGeom prst="rect">
            <a:avLst/>
          </a:prstGeom>
        </p:spPr>
        <p:txBody>
          <a:bodyPr vert="horz" lIns="86353" tIns="43176" rIns="86353" bIns="43176"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86014" y="5839900"/>
            <a:ext cx="2268062" cy="335459"/>
          </a:xfrm>
          <a:prstGeom prst="rect">
            <a:avLst/>
          </a:prstGeom>
        </p:spPr>
        <p:txBody>
          <a:bodyPr vert="horz" lIns="86353" tIns="43176" rIns="86353" bIns="43176" rtlCol="0" anchor="ctr"/>
          <a:lstStyle>
            <a:lvl1pPr algn="l">
              <a:defRPr sz="1200">
                <a:solidFill>
                  <a:schemeClr val="tx1">
                    <a:tint val="75000"/>
                  </a:schemeClr>
                </a:solidFill>
              </a:defRPr>
            </a:lvl1pPr>
          </a:lstStyle>
          <a:p>
            <a:fld id="{237CB87D-E627-4B65-A9E4-C8B1457B19D0}" type="datetime1">
              <a:rPr lang="pt-BR" smtClean="0"/>
              <a:pPr/>
              <a:t>30/07/2020</a:t>
            </a:fld>
            <a:endParaRPr lang="pt-BR"/>
          </a:p>
        </p:txBody>
      </p:sp>
      <p:sp>
        <p:nvSpPr>
          <p:cNvPr id="5" name="Espaço Reservado para Rodapé 4"/>
          <p:cNvSpPr>
            <a:spLocks noGrp="1"/>
          </p:cNvSpPr>
          <p:nvPr>
            <p:ph type="ftr" sz="quarter" idx="3"/>
          </p:nvPr>
        </p:nvSpPr>
        <p:spPr>
          <a:xfrm>
            <a:off x="3321091" y="5839900"/>
            <a:ext cx="3078083" cy="335459"/>
          </a:xfrm>
          <a:prstGeom prst="rect">
            <a:avLst/>
          </a:prstGeom>
        </p:spPr>
        <p:txBody>
          <a:bodyPr vert="horz" lIns="86353" tIns="43176" rIns="86353" bIns="43176"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966190" y="5839900"/>
            <a:ext cx="2268062" cy="335459"/>
          </a:xfrm>
          <a:prstGeom prst="rect">
            <a:avLst/>
          </a:prstGeom>
        </p:spPr>
        <p:txBody>
          <a:bodyPr vert="horz" lIns="86353" tIns="43176" rIns="86353" bIns="43176" rtlCol="0" anchor="ctr"/>
          <a:lstStyle>
            <a:lvl1pPr algn="r">
              <a:defRPr sz="1200">
                <a:solidFill>
                  <a:schemeClr val="tx1">
                    <a:tint val="75000"/>
                  </a:schemeClr>
                </a:solidFill>
              </a:defRPr>
            </a:lvl1pPr>
          </a:lstStyle>
          <a:p>
            <a:fld id="{D6E1D08F-14AB-491A-B1EF-6DDDE7B477B6}" type="slidenum">
              <a:rPr lang="pt-BR" smtClean="0"/>
              <a:pPr/>
              <a:t>‹nº›</a:t>
            </a:fld>
            <a:endParaRPr lang="pt-BR"/>
          </a:p>
        </p:txBody>
      </p:sp>
    </p:spTree>
    <p:extLst>
      <p:ext uri="{BB962C8B-B14F-4D97-AF65-F5344CB8AC3E}">
        <p14:creationId xmlns:p14="http://schemas.microsoft.com/office/powerpoint/2010/main" val="1813920287"/>
      </p:ext>
    </p:extLst>
  </p:cSld>
  <p:clrMap bg1="lt1" tx1="dk1" bg2="lt2" tx2="dk2" accent1="accent1" accent2="accent2" accent3="accent3" accent4="accent4" accent5="accent5" accent6="accent6" hlink="hlink" folHlink="folHlink"/>
  <p:sldLayoutIdLst>
    <p:sldLayoutId id="2147483655" r:id="rId1"/>
    <p:sldLayoutId id="2147483704" r:id="rId2"/>
    <p:sldLayoutId id="2147483654" r:id="rId3"/>
    <p:sldLayoutId id="2147483690" r:id="rId4"/>
    <p:sldLayoutId id="2147483691" r:id="rId5"/>
    <p:sldLayoutId id="2147483692" r:id="rId6"/>
    <p:sldLayoutId id="2147483693" r:id="rId7"/>
    <p:sldLayoutId id="2147483694" r:id="rId8"/>
    <p:sldLayoutId id="2147483695" r:id="rId9"/>
    <p:sldLayoutId id="2147483707" r:id="rId10"/>
    <p:sldLayoutId id="2147483696" r:id="rId11"/>
    <p:sldLayoutId id="2147483697" r:id="rId12"/>
    <p:sldLayoutId id="2147483698" r:id="rId13"/>
    <p:sldLayoutId id="2147483699" r:id="rId14"/>
    <p:sldLayoutId id="2147483705" r:id="rId15"/>
    <p:sldLayoutId id="2147483706" r:id="rId16"/>
    <p:sldLayoutId id="2147483700" r:id="rId17"/>
    <p:sldLayoutId id="2147483701" r:id="rId18"/>
    <p:sldLayoutId id="2147483702" r:id="rId19"/>
    <p:sldLayoutId id="2147483703" r:id="rId20"/>
    <p:sldLayoutId id="2147483649" r:id="rId21"/>
    <p:sldLayoutId id="2147483650" r:id="rId22"/>
    <p:sldLayoutId id="2147483651" r:id="rId23"/>
    <p:sldLayoutId id="2147483652" r:id="rId24"/>
    <p:sldLayoutId id="2147483653" r:id="rId25"/>
    <p:sldLayoutId id="2147483656" r:id="rId26"/>
    <p:sldLayoutId id="2147483657" r:id="rId27"/>
    <p:sldLayoutId id="2147483658" r:id="rId28"/>
    <p:sldLayoutId id="2147483659" r:id="rId29"/>
  </p:sldLayoutIdLst>
  <p:hf hdr="0" ftr="0" dt="0"/>
  <p:txStyles>
    <p:titleStyle>
      <a:lvl1pPr algn="ctr" defTabSz="863525" rtl="0" eaLnBrk="1" latinLnBrk="0" hangingPunct="1">
        <a:spcBef>
          <a:spcPct val="0"/>
        </a:spcBef>
        <a:buNone/>
        <a:defRPr sz="4100" kern="1200">
          <a:solidFill>
            <a:schemeClr val="tx1"/>
          </a:solidFill>
          <a:latin typeface="+mj-lt"/>
          <a:ea typeface="+mj-ea"/>
          <a:cs typeface="+mj-cs"/>
        </a:defRPr>
      </a:lvl1pPr>
    </p:titleStyle>
    <p:bodyStyle>
      <a:lvl1pPr marL="323821" indent="-323821" algn="l" defTabSz="863525"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01614" indent="-269851" algn="l" defTabSz="863525"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079405" indent="-215880" algn="l" defTabSz="863525"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511166" indent="-215880" algn="l" defTabSz="863525"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1942928" indent="-215880" algn="l" defTabSz="863525"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374690" indent="-215880" algn="l" defTabSz="86352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806452" indent="-215880" algn="l" defTabSz="86352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38212" indent="-215880" algn="l" defTabSz="86352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69974" indent="-215880" algn="l" defTabSz="86352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pt-BR"/>
      </a:defPPr>
      <a:lvl1pPr marL="0" algn="l" defTabSz="863525" rtl="0" eaLnBrk="1" latinLnBrk="0" hangingPunct="1">
        <a:defRPr sz="1600" kern="1200">
          <a:solidFill>
            <a:schemeClr val="tx1"/>
          </a:solidFill>
          <a:latin typeface="+mn-lt"/>
          <a:ea typeface="+mn-ea"/>
          <a:cs typeface="+mn-cs"/>
        </a:defRPr>
      </a:lvl1pPr>
      <a:lvl2pPr marL="431762" algn="l" defTabSz="863525" rtl="0" eaLnBrk="1" latinLnBrk="0" hangingPunct="1">
        <a:defRPr sz="1600" kern="1200">
          <a:solidFill>
            <a:schemeClr val="tx1"/>
          </a:solidFill>
          <a:latin typeface="+mn-lt"/>
          <a:ea typeface="+mn-ea"/>
          <a:cs typeface="+mn-cs"/>
        </a:defRPr>
      </a:lvl2pPr>
      <a:lvl3pPr marL="863525" algn="l" defTabSz="863525" rtl="0" eaLnBrk="1" latinLnBrk="0" hangingPunct="1">
        <a:defRPr sz="1600" kern="1200">
          <a:solidFill>
            <a:schemeClr val="tx1"/>
          </a:solidFill>
          <a:latin typeface="+mn-lt"/>
          <a:ea typeface="+mn-ea"/>
          <a:cs typeface="+mn-cs"/>
        </a:defRPr>
      </a:lvl3pPr>
      <a:lvl4pPr marL="1295285" algn="l" defTabSz="863525" rtl="0" eaLnBrk="1" latinLnBrk="0" hangingPunct="1">
        <a:defRPr sz="1600" kern="1200">
          <a:solidFill>
            <a:schemeClr val="tx1"/>
          </a:solidFill>
          <a:latin typeface="+mn-lt"/>
          <a:ea typeface="+mn-ea"/>
          <a:cs typeface="+mn-cs"/>
        </a:defRPr>
      </a:lvl4pPr>
      <a:lvl5pPr marL="1727047" algn="l" defTabSz="863525" rtl="0" eaLnBrk="1" latinLnBrk="0" hangingPunct="1">
        <a:defRPr sz="1600" kern="1200">
          <a:solidFill>
            <a:schemeClr val="tx1"/>
          </a:solidFill>
          <a:latin typeface="+mn-lt"/>
          <a:ea typeface="+mn-ea"/>
          <a:cs typeface="+mn-cs"/>
        </a:defRPr>
      </a:lvl5pPr>
      <a:lvl6pPr marL="2158809" algn="l" defTabSz="863525" rtl="0" eaLnBrk="1" latinLnBrk="0" hangingPunct="1">
        <a:defRPr sz="1600" kern="1200">
          <a:solidFill>
            <a:schemeClr val="tx1"/>
          </a:solidFill>
          <a:latin typeface="+mn-lt"/>
          <a:ea typeface="+mn-ea"/>
          <a:cs typeface="+mn-cs"/>
        </a:defRPr>
      </a:lvl6pPr>
      <a:lvl7pPr marL="2590570" algn="l" defTabSz="863525" rtl="0" eaLnBrk="1" latinLnBrk="0" hangingPunct="1">
        <a:defRPr sz="1600" kern="1200">
          <a:solidFill>
            <a:schemeClr val="tx1"/>
          </a:solidFill>
          <a:latin typeface="+mn-lt"/>
          <a:ea typeface="+mn-ea"/>
          <a:cs typeface="+mn-cs"/>
        </a:defRPr>
      </a:lvl7pPr>
      <a:lvl8pPr marL="3022333" algn="l" defTabSz="863525" rtl="0" eaLnBrk="1" latinLnBrk="0" hangingPunct="1">
        <a:defRPr sz="1600" kern="1200">
          <a:solidFill>
            <a:schemeClr val="tx1"/>
          </a:solidFill>
          <a:latin typeface="+mn-lt"/>
          <a:ea typeface="+mn-ea"/>
          <a:cs typeface="+mn-cs"/>
        </a:defRPr>
      </a:lvl8pPr>
      <a:lvl9pPr marL="3454094" algn="l" defTabSz="863525"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86015" y="252327"/>
            <a:ext cx="8748236" cy="1050131"/>
          </a:xfrm>
          <a:prstGeom prst="rect">
            <a:avLst/>
          </a:prstGeom>
        </p:spPr>
        <p:txBody>
          <a:bodyPr vert="horz" lIns="81424" tIns="40712" rIns="81424" bIns="40712" rtlCol="0" anchor="ctr">
            <a:normAutofit/>
          </a:bodyPr>
          <a:lstStyle/>
          <a:p>
            <a:r>
              <a:rPr lang="pt-BR" dirty="0"/>
              <a:t>Clique para editar o título mestre</a:t>
            </a:r>
          </a:p>
        </p:txBody>
      </p:sp>
      <p:sp>
        <p:nvSpPr>
          <p:cNvPr id="3" name="Espaço Reservado para Texto 2"/>
          <p:cNvSpPr>
            <a:spLocks noGrp="1"/>
          </p:cNvSpPr>
          <p:nvPr>
            <p:ph type="body" idx="1"/>
          </p:nvPr>
        </p:nvSpPr>
        <p:spPr>
          <a:xfrm>
            <a:off x="486015" y="1470186"/>
            <a:ext cx="8748236" cy="2760344"/>
          </a:xfrm>
          <a:prstGeom prst="rect">
            <a:avLst/>
          </a:prstGeom>
        </p:spPr>
        <p:txBody>
          <a:bodyPr vert="horz" lIns="81424" tIns="40712" rIns="81424" bIns="40712" rtlCol="0">
            <a:normAutofit/>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146764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r" defTabSz="739003" rtl="0" eaLnBrk="1" latinLnBrk="0" hangingPunct="1">
        <a:spcBef>
          <a:spcPct val="0"/>
        </a:spcBef>
        <a:buNone/>
        <a:defRPr sz="3993" kern="1200">
          <a:solidFill>
            <a:schemeClr val="tx1"/>
          </a:solidFill>
          <a:latin typeface="Montserrat" pitchFamily="50" charset="0"/>
          <a:ea typeface="+mj-ea"/>
          <a:cs typeface="+mj-cs"/>
        </a:defRPr>
      </a:lvl1pPr>
    </p:titleStyle>
    <p:bodyStyle>
      <a:lvl1pPr marL="0" indent="0" algn="r" defTabSz="739003" rtl="0" eaLnBrk="1" latinLnBrk="0" hangingPunct="1">
        <a:spcBef>
          <a:spcPct val="20000"/>
        </a:spcBef>
        <a:buFontTx/>
        <a:buNone/>
        <a:defRPr sz="2632" kern="1200">
          <a:solidFill>
            <a:schemeClr val="tx1"/>
          </a:solidFill>
          <a:latin typeface="Montserrat" pitchFamily="50" charset="0"/>
          <a:ea typeface="+mn-ea"/>
          <a:cs typeface="+mn-cs"/>
        </a:defRPr>
      </a:lvl1pPr>
      <a:lvl2pPr marL="369501" indent="0" algn="r" defTabSz="739003" rtl="0" eaLnBrk="1" latinLnBrk="0" hangingPunct="1">
        <a:spcBef>
          <a:spcPct val="20000"/>
        </a:spcBef>
        <a:buFontTx/>
        <a:buNone/>
        <a:defRPr sz="2269" kern="1200">
          <a:solidFill>
            <a:schemeClr val="tx1"/>
          </a:solidFill>
          <a:latin typeface="Montserrat" pitchFamily="50" charset="0"/>
          <a:ea typeface="+mn-ea"/>
          <a:cs typeface="+mn-cs"/>
        </a:defRPr>
      </a:lvl2pPr>
      <a:lvl3pPr marL="739004" indent="0" algn="r" defTabSz="739003" rtl="0" eaLnBrk="1" latinLnBrk="0" hangingPunct="1">
        <a:spcBef>
          <a:spcPct val="20000"/>
        </a:spcBef>
        <a:buFontTx/>
        <a:buNone/>
        <a:defRPr sz="1906" kern="1200">
          <a:solidFill>
            <a:schemeClr val="tx1"/>
          </a:solidFill>
          <a:latin typeface="Montserrat" pitchFamily="50" charset="0"/>
          <a:ea typeface="+mn-ea"/>
          <a:cs typeface="+mn-cs"/>
        </a:defRPr>
      </a:lvl3pPr>
      <a:lvl4pPr marL="1108505" indent="0" algn="r" defTabSz="739003" rtl="0" eaLnBrk="1" latinLnBrk="0" hangingPunct="1">
        <a:spcBef>
          <a:spcPct val="20000"/>
        </a:spcBef>
        <a:buFontTx/>
        <a:buNone/>
        <a:defRPr sz="1634" kern="1200">
          <a:solidFill>
            <a:schemeClr val="tx1"/>
          </a:solidFill>
          <a:latin typeface="Montserrat" pitchFamily="50" charset="0"/>
          <a:ea typeface="+mn-ea"/>
          <a:cs typeface="+mn-cs"/>
        </a:defRPr>
      </a:lvl4pPr>
      <a:lvl5pPr marL="1478008" indent="0" algn="r" defTabSz="739003" rtl="0" eaLnBrk="1" latinLnBrk="0" hangingPunct="1">
        <a:spcBef>
          <a:spcPct val="20000"/>
        </a:spcBef>
        <a:buFontTx/>
        <a:buNone/>
        <a:defRPr sz="1634" kern="1200">
          <a:solidFill>
            <a:schemeClr val="tx1"/>
          </a:solidFill>
          <a:latin typeface="Montserrat" pitchFamily="50" charset="0"/>
          <a:ea typeface="+mn-ea"/>
          <a:cs typeface="+mn-cs"/>
        </a:defRPr>
      </a:lvl5pPr>
      <a:lvl6pPr marL="2032260" indent="-184750" algn="l" defTabSz="739003" rtl="0" eaLnBrk="1" latinLnBrk="0" hangingPunct="1">
        <a:spcBef>
          <a:spcPct val="20000"/>
        </a:spcBef>
        <a:buFont typeface="Arial" pitchFamily="34" charset="0"/>
        <a:buChar char="•"/>
        <a:defRPr sz="1634" kern="1200">
          <a:solidFill>
            <a:schemeClr val="tx1"/>
          </a:solidFill>
          <a:latin typeface="+mn-lt"/>
          <a:ea typeface="+mn-ea"/>
          <a:cs typeface="+mn-cs"/>
        </a:defRPr>
      </a:lvl6pPr>
      <a:lvl7pPr marL="2401762" indent="-184750" algn="l" defTabSz="739003" rtl="0" eaLnBrk="1" latinLnBrk="0" hangingPunct="1">
        <a:spcBef>
          <a:spcPct val="20000"/>
        </a:spcBef>
        <a:buFont typeface="Arial" pitchFamily="34" charset="0"/>
        <a:buChar char="•"/>
        <a:defRPr sz="1634" kern="1200">
          <a:solidFill>
            <a:schemeClr val="tx1"/>
          </a:solidFill>
          <a:latin typeface="+mn-lt"/>
          <a:ea typeface="+mn-ea"/>
          <a:cs typeface="+mn-cs"/>
        </a:defRPr>
      </a:lvl7pPr>
      <a:lvl8pPr marL="2771262" indent="-184750" algn="l" defTabSz="739003" rtl="0" eaLnBrk="1" latinLnBrk="0" hangingPunct="1">
        <a:spcBef>
          <a:spcPct val="20000"/>
        </a:spcBef>
        <a:buFont typeface="Arial" pitchFamily="34" charset="0"/>
        <a:buChar char="•"/>
        <a:defRPr sz="1634" kern="1200">
          <a:solidFill>
            <a:schemeClr val="tx1"/>
          </a:solidFill>
          <a:latin typeface="+mn-lt"/>
          <a:ea typeface="+mn-ea"/>
          <a:cs typeface="+mn-cs"/>
        </a:defRPr>
      </a:lvl8pPr>
      <a:lvl9pPr marL="3140764" indent="-184750" algn="l" defTabSz="739003" rtl="0" eaLnBrk="1" latinLnBrk="0" hangingPunct="1">
        <a:spcBef>
          <a:spcPct val="20000"/>
        </a:spcBef>
        <a:buFont typeface="Arial" pitchFamily="34" charset="0"/>
        <a:buChar char="•"/>
        <a:defRPr sz="1634" kern="1200">
          <a:solidFill>
            <a:schemeClr val="tx1"/>
          </a:solidFill>
          <a:latin typeface="+mn-lt"/>
          <a:ea typeface="+mn-ea"/>
          <a:cs typeface="+mn-cs"/>
        </a:defRPr>
      </a:lvl9pPr>
    </p:bodyStyle>
    <p:otherStyle>
      <a:defPPr>
        <a:defRPr lang="pt-BR"/>
      </a:defPPr>
      <a:lvl1pPr marL="0" algn="l" defTabSz="739003" rtl="0" eaLnBrk="1" latinLnBrk="0" hangingPunct="1">
        <a:defRPr sz="1361" kern="1200">
          <a:solidFill>
            <a:schemeClr val="tx1"/>
          </a:solidFill>
          <a:latin typeface="+mn-lt"/>
          <a:ea typeface="+mn-ea"/>
          <a:cs typeface="+mn-cs"/>
        </a:defRPr>
      </a:lvl1pPr>
      <a:lvl2pPr marL="369502" algn="l" defTabSz="739003" rtl="0" eaLnBrk="1" latinLnBrk="0" hangingPunct="1">
        <a:defRPr sz="1361" kern="1200">
          <a:solidFill>
            <a:schemeClr val="tx1"/>
          </a:solidFill>
          <a:latin typeface="+mn-lt"/>
          <a:ea typeface="+mn-ea"/>
          <a:cs typeface="+mn-cs"/>
        </a:defRPr>
      </a:lvl2pPr>
      <a:lvl3pPr marL="739003" algn="l" defTabSz="739003" rtl="0" eaLnBrk="1" latinLnBrk="0" hangingPunct="1">
        <a:defRPr sz="1361" kern="1200">
          <a:solidFill>
            <a:schemeClr val="tx1"/>
          </a:solidFill>
          <a:latin typeface="+mn-lt"/>
          <a:ea typeface="+mn-ea"/>
          <a:cs typeface="+mn-cs"/>
        </a:defRPr>
      </a:lvl3pPr>
      <a:lvl4pPr marL="1108505" algn="l" defTabSz="739003" rtl="0" eaLnBrk="1" latinLnBrk="0" hangingPunct="1">
        <a:defRPr sz="1361" kern="1200">
          <a:solidFill>
            <a:schemeClr val="tx1"/>
          </a:solidFill>
          <a:latin typeface="+mn-lt"/>
          <a:ea typeface="+mn-ea"/>
          <a:cs typeface="+mn-cs"/>
        </a:defRPr>
      </a:lvl4pPr>
      <a:lvl5pPr marL="1478007" algn="l" defTabSz="739003" rtl="0" eaLnBrk="1" latinLnBrk="0" hangingPunct="1">
        <a:defRPr sz="1361" kern="1200">
          <a:solidFill>
            <a:schemeClr val="tx1"/>
          </a:solidFill>
          <a:latin typeface="+mn-lt"/>
          <a:ea typeface="+mn-ea"/>
          <a:cs typeface="+mn-cs"/>
        </a:defRPr>
      </a:lvl5pPr>
      <a:lvl6pPr marL="1847508" algn="l" defTabSz="739003" rtl="0" eaLnBrk="1" latinLnBrk="0" hangingPunct="1">
        <a:defRPr sz="1361" kern="1200">
          <a:solidFill>
            <a:schemeClr val="tx1"/>
          </a:solidFill>
          <a:latin typeface="+mn-lt"/>
          <a:ea typeface="+mn-ea"/>
          <a:cs typeface="+mn-cs"/>
        </a:defRPr>
      </a:lvl6pPr>
      <a:lvl7pPr marL="2217010" algn="l" defTabSz="739003" rtl="0" eaLnBrk="1" latinLnBrk="0" hangingPunct="1">
        <a:defRPr sz="1361" kern="1200">
          <a:solidFill>
            <a:schemeClr val="tx1"/>
          </a:solidFill>
          <a:latin typeface="+mn-lt"/>
          <a:ea typeface="+mn-ea"/>
          <a:cs typeface="+mn-cs"/>
        </a:defRPr>
      </a:lvl7pPr>
      <a:lvl8pPr marL="2586512" algn="l" defTabSz="739003" rtl="0" eaLnBrk="1" latinLnBrk="0" hangingPunct="1">
        <a:defRPr sz="1361" kern="1200">
          <a:solidFill>
            <a:schemeClr val="tx1"/>
          </a:solidFill>
          <a:latin typeface="+mn-lt"/>
          <a:ea typeface="+mn-ea"/>
          <a:cs typeface="+mn-cs"/>
        </a:defRPr>
      </a:lvl8pPr>
      <a:lvl9pPr marL="2956014" algn="l" defTabSz="739003" rtl="0" eaLnBrk="1" latinLnBrk="0" hangingPunct="1">
        <a:defRPr sz="136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124.png"/></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127.png"/><Relationship Id="rId4" Type="http://schemas.openxmlformats.org/officeDocument/2006/relationships/image" Target="../media/image126.png"/></Relationships>
</file>

<file path=ppt/slides/_rels/slide10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146.png"/></Relationships>
</file>

<file path=ppt/slides/_rels/slide13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9.xml"/></Relationships>
</file>

<file path=ppt/slides/_rels/slide13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1.xml"/><Relationship Id="rId1" Type="http://schemas.openxmlformats.org/officeDocument/2006/relationships/slideLayout" Target="../slideLayouts/slideLayout1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3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chart" Target="../charts/chart2.xml"/><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2.xml"/><Relationship Id="rId1" Type="http://schemas.openxmlformats.org/officeDocument/2006/relationships/slideLayout" Target="../slideLayouts/slideLayout3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5.xml"/><Relationship Id="rId1" Type="http://schemas.openxmlformats.org/officeDocument/2006/relationships/slideLayout" Target="../slideLayouts/slideLayout16.xml"/><Relationship Id="rId4" Type="http://schemas.openxmlformats.org/officeDocument/2006/relationships/image" Target="../media/image167.jpe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9.xml"/><Relationship Id="rId1" Type="http://schemas.openxmlformats.org/officeDocument/2006/relationships/slideLayout" Target="../slideLayouts/slideLayout16.xml"/><Relationship Id="rId4" Type="http://schemas.openxmlformats.org/officeDocument/2006/relationships/image" Target="../media/image170.png"/></Relationships>
</file>

<file path=ppt/slides/_rels/slide1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0.xml"/><Relationship Id="rId1" Type="http://schemas.openxmlformats.org/officeDocument/2006/relationships/slideLayout" Target="../slideLayouts/slideLayout16.xml"/><Relationship Id="rId5" Type="http://schemas.openxmlformats.org/officeDocument/2006/relationships/image" Target="../media/image173.png"/><Relationship Id="rId4" Type="http://schemas.openxmlformats.org/officeDocument/2006/relationships/image" Target="../media/image172.png"/></Relationships>
</file>

<file path=ppt/slides/_rels/slide16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94.xml"/><Relationship Id="rId1" Type="http://schemas.openxmlformats.org/officeDocument/2006/relationships/slideLayout" Target="../slideLayouts/slideLayout2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95.xml"/><Relationship Id="rId1" Type="http://schemas.openxmlformats.org/officeDocument/2006/relationships/slideLayout" Target="../slideLayouts/slideLayout3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chart" Target="../charts/chart9.xml"/><Relationship Id="rId13" Type="http://schemas.openxmlformats.org/officeDocument/2006/relationships/image" Target="../media/image35.jpeg"/><Relationship Id="rId3" Type="http://schemas.openxmlformats.org/officeDocument/2006/relationships/chart" Target="../charts/chart4.xml"/><Relationship Id="rId7" Type="http://schemas.openxmlformats.org/officeDocument/2006/relationships/chart" Target="../charts/chart8.xml"/><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7.xml"/><Relationship Id="rId11" Type="http://schemas.openxmlformats.org/officeDocument/2006/relationships/image" Target="../media/image33.png"/><Relationship Id="rId5" Type="http://schemas.openxmlformats.org/officeDocument/2006/relationships/chart" Target="../charts/chart6.xml"/><Relationship Id="rId10" Type="http://schemas.openxmlformats.org/officeDocument/2006/relationships/image" Target="../media/image32.png"/><Relationship Id="rId4" Type="http://schemas.openxmlformats.org/officeDocument/2006/relationships/chart" Target="../charts/chart5.xm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chart" Target="../charts/chart10.xml"/><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chart" Target="../charts/chart16.xml"/><Relationship Id="rId7" Type="http://schemas.openxmlformats.org/officeDocument/2006/relationships/chart" Target="../charts/chart19.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18.xml"/><Relationship Id="rId5" Type="http://schemas.openxmlformats.org/officeDocument/2006/relationships/chart" Target="../charts/chart17.xml"/><Relationship Id="rId10" Type="http://schemas.openxmlformats.org/officeDocument/2006/relationships/chart" Target="../charts/chart22.xml"/><Relationship Id="rId4" Type="http://schemas.openxmlformats.org/officeDocument/2006/relationships/image" Target="../media/image33.png"/><Relationship Id="rId9" Type="http://schemas.openxmlformats.org/officeDocument/2006/relationships/chart" Target="../charts/char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10.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7.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png"/><Relationship Id="rId5" Type="http://schemas.microsoft.com/office/2007/relationships/hdphoto" Target="../media/hdphoto4.wdp"/><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chart" Target="../charts/chart30.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93.png"/><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9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33805321913_2262caa5e4_o.jpg"/>
          <p:cNvPicPr>
            <a:picLocks noChangeAspect="1"/>
          </p:cNvPicPr>
          <p:nvPr/>
        </p:nvPicPr>
        <p:blipFill rotWithShape="1">
          <a:blip r:embed="rId3" cstate="print">
            <a:extLst>
              <a:ext uri="{BEBA8EAE-BF5A-486C-A8C5-ECC9F3942E4B}">
                <a14:imgProps xmlns:a14="http://schemas.microsoft.com/office/drawing/2010/main">
                  <a14:imgLayer>
                    <a14:imgEffect>
                      <a14:saturation sat="0"/>
                    </a14:imgEffect>
                    <a14:imgEffect>
                      <a14:brightnessContrast bright="40000"/>
                    </a14:imgEffect>
                  </a14:imgLayer>
                </a14:imgProps>
              </a:ext>
            </a:extLst>
          </a:blip>
          <a:srcRect l="255" t="17396" r="18531" b="40804"/>
          <a:stretch/>
        </p:blipFill>
        <p:spPr>
          <a:xfrm>
            <a:off x="0" y="0"/>
            <a:ext cx="9720263" cy="6327789"/>
          </a:xfrm>
          <a:prstGeom prst="rect">
            <a:avLst/>
          </a:prstGeom>
          <a:noFill/>
          <a:ln>
            <a:noFill/>
          </a:ln>
          <a:effectLst>
            <a:glow rad="127000">
              <a:schemeClr val="accent1"/>
            </a:glow>
            <a:reflection endPos="65000" dist="50800" dir="5400000" sy="-100000" algn="bl" rotWithShape="0"/>
          </a:effectLst>
          <a:scene3d>
            <a:camera prst="orthographicFront">
              <a:rot lat="0" lon="10800000" rev="0"/>
            </a:camera>
            <a:lightRig rig="threePt" dir="t"/>
          </a:scene3d>
        </p:spPr>
      </p:pic>
      <p:grpSp>
        <p:nvGrpSpPr>
          <p:cNvPr id="19" name="Grupo 18"/>
          <p:cNvGrpSpPr/>
          <p:nvPr/>
        </p:nvGrpSpPr>
        <p:grpSpPr>
          <a:xfrm>
            <a:off x="1551623" y="-27804"/>
            <a:ext cx="8168640" cy="6328592"/>
            <a:chOff x="1551623" y="-803"/>
            <a:chExt cx="8168640" cy="6328592"/>
          </a:xfrm>
        </p:grpSpPr>
        <p:sp>
          <p:nvSpPr>
            <p:cNvPr id="20" name="Freeform: Shape 26">
              <a:extLst>
                <a:ext uri="{FF2B5EF4-FFF2-40B4-BE49-F238E27FC236}">
                  <a16:creationId xmlns:a16="http://schemas.microsoft.com/office/drawing/2014/main" id="{6483D994-CC66-484D-9D46-622BF6B46880}"/>
                </a:ext>
              </a:extLst>
            </p:cNvPr>
            <p:cNvSpPr/>
            <p:nvPr/>
          </p:nvSpPr>
          <p:spPr>
            <a:xfrm>
              <a:off x="1799273" y="0"/>
              <a:ext cx="7920990" cy="6327789"/>
            </a:xfrm>
            <a:custGeom>
              <a:avLst/>
              <a:gdLst>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990773 w 9250379"/>
                <a:gd name="connsiteY5" fmla="*/ 6858000 h 6858000"/>
                <a:gd name="connsiteX6" fmla="*/ 2643597 w 9250379"/>
                <a:gd name="connsiteY6" fmla="*/ 6858000 h 6858000"/>
                <a:gd name="connsiteX7" fmla="*/ 0 w 9250379"/>
                <a:gd name="connsiteY7" fmla="*/ 6858000 h 6858000"/>
                <a:gd name="connsiteX8" fmla="*/ 4038675 w 9250379"/>
                <a:gd name="connsiteY8" fmla="*/ 0 h 6858000"/>
                <a:gd name="connsiteX9" fmla="*/ 4125929 w 9250379"/>
                <a:gd name="connsiteY9"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2643597 w 9250379"/>
                <a:gd name="connsiteY5" fmla="*/ 6858000 h 6858000"/>
                <a:gd name="connsiteX6" fmla="*/ 0 w 9250379"/>
                <a:gd name="connsiteY6" fmla="*/ 6858000 h 6858000"/>
                <a:gd name="connsiteX7" fmla="*/ 4038675 w 9250379"/>
                <a:gd name="connsiteY7" fmla="*/ 0 h 6858000"/>
                <a:gd name="connsiteX8" fmla="*/ 4125929 w 9250379"/>
                <a:gd name="connsiteY8"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4125929 w 9250379"/>
                <a:gd name="connsiteY4" fmla="*/ 6858000 h 6858000"/>
                <a:gd name="connsiteX5" fmla="*/ 0 w 9250379"/>
                <a:gd name="connsiteY5" fmla="*/ 6858000 h 6858000"/>
                <a:gd name="connsiteX6" fmla="*/ 4038675 w 9250379"/>
                <a:gd name="connsiteY6" fmla="*/ 0 h 6858000"/>
                <a:gd name="connsiteX7" fmla="*/ 4125929 w 9250379"/>
                <a:gd name="connsiteY7" fmla="*/ 0 h 6858000"/>
                <a:gd name="connsiteX0" fmla="*/ 4125929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6" fmla="*/ 4125929 w 9250379"/>
                <a:gd name="connsiteY6" fmla="*/ 0 h 6858000"/>
                <a:gd name="connsiteX0" fmla="*/ 4038675 w 9250379"/>
                <a:gd name="connsiteY0" fmla="*/ 0 h 6858000"/>
                <a:gd name="connsiteX1" fmla="*/ 9250379 w 9250379"/>
                <a:gd name="connsiteY1" fmla="*/ 0 h 6858000"/>
                <a:gd name="connsiteX2" fmla="*/ 9250379 w 9250379"/>
                <a:gd name="connsiteY2" fmla="*/ 2911515 h 6858000"/>
                <a:gd name="connsiteX3" fmla="*/ 9250379 w 9250379"/>
                <a:gd name="connsiteY3" fmla="*/ 6858000 h 6858000"/>
                <a:gd name="connsiteX4" fmla="*/ 0 w 9250379"/>
                <a:gd name="connsiteY4" fmla="*/ 6858000 h 6858000"/>
                <a:gd name="connsiteX5" fmla="*/ 4038675 w 9250379"/>
                <a:gd name="connsiteY5" fmla="*/ 0 h 6858000"/>
                <a:gd name="connsiteX0" fmla="*/ 4038675 w 9250379"/>
                <a:gd name="connsiteY0" fmla="*/ 0 h 6858000"/>
                <a:gd name="connsiteX1" fmla="*/ 9250379 w 9250379"/>
                <a:gd name="connsiteY1" fmla="*/ 0 h 6858000"/>
                <a:gd name="connsiteX2" fmla="*/ 9250379 w 9250379"/>
                <a:gd name="connsiteY2" fmla="*/ 6858000 h 6858000"/>
                <a:gd name="connsiteX3" fmla="*/ 0 w 9250379"/>
                <a:gd name="connsiteY3" fmla="*/ 6858000 h 6858000"/>
                <a:gd name="connsiteX4" fmla="*/ 4038675 w 9250379"/>
                <a:gd name="connsiteY4" fmla="*/ 0 h 6858000"/>
                <a:gd name="connsiteX0" fmla="*/ 3533850 w 9250379"/>
                <a:gd name="connsiteY0" fmla="*/ 9525 h 6858000"/>
                <a:gd name="connsiteX1" fmla="*/ 9250379 w 9250379"/>
                <a:gd name="connsiteY1" fmla="*/ 0 h 6858000"/>
                <a:gd name="connsiteX2" fmla="*/ 9250379 w 9250379"/>
                <a:gd name="connsiteY2" fmla="*/ 6858000 h 6858000"/>
                <a:gd name="connsiteX3" fmla="*/ 0 w 9250379"/>
                <a:gd name="connsiteY3" fmla="*/ 6858000 h 6858000"/>
                <a:gd name="connsiteX4" fmla="*/ 3533850 w 9250379"/>
                <a:gd name="connsiteY4" fmla="*/ 9525 h 6858000"/>
                <a:gd name="connsiteX0" fmla="*/ 3543375 w 9250379"/>
                <a:gd name="connsiteY0" fmla="*/ 0 h 6867525"/>
                <a:gd name="connsiteX1" fmla="*/ 9250379 w 9250379"/>
                <a:gd name="connsiteY1" fmla="*/ 9525 h 6867525"/>
                <a:gd name="connsiteX2" fmla="*/ 9250379 w 9250379"/>
                <a:gd name="connsiteY2" fmla="*/ 6867525 h 6867525"/>
                <a:gd name="connsiteX3" fmla="*/ 0 w 9250379"/>
                <a:gd name="connsiteY3" fmla="*/ 6867525 h 6867525"/>
                <a:gd name="connsiteX4" fmla="*/ 3543375 w 9250379"/>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379" h="6867525">
                  <a:moveTo>
                    <a:pt x="3543375" y="0"/>
                  </a:moveTo>
                  <a:lnTo>
                    <a:pt x="9250379" y="9525"/>
                  </a:lnTo>
                  <a:lnTo>
                    <a:pt x="9250379" y="6867525"/>
                  </a:lnTo>
                  <a:lnTo>
                    <a:pt x="0" y="6867525"/>
                  </a:lnTo>
                  <a:lnTo>
                    <a:pt x="3543375"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Parallelogram 29">
              <a:extLst>
                <a:ext uri="{FF2B5EF4-FFF2-40B4-BE49-F238E27FC236}">
                  <a16:creationId xmlns:a16="http://schemas.microsoft.com/office/drawing/2014/main" id="{CD748DC3-7325-4527-BB52-978F1D02BE26}"/>
                </a:ext>
              </a:extLst>
            </p:cNvPr>
            <p:cNvSpPr/>
            <p:nvPr/>
          </p:nvSpPr>
          <p:spPr>
            <a:xfrm>
              <a:off x="1551623" y="-803"/>
              <a:ext cx="3192822" cy="6319013"/>
            </a:xfrm>
            <a:prstGeom prst="parallelogram">
              <a:avLst>
                <a:gd name="adj" fmla="val 9641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8" name="Retângulo 17"/>
          <p:cNvSpPr/>
          <p:nvPr/>
        </p:nvSpPr>
        <p:spPr>
          <a:xfrm>
            <a:off x="0" y="0"/>
            <a:ext cx="9720263" cy="6327789"/>
          </a:xfrm>
          <a:prstGeom prst="rect">
            <a:avLst/>
          </a:prstGeom>
          <a:solidFill>
            <a:srgbClr val="006BB6">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ítulo 1"/>
          <p:cNvSpPr txBox="1">
            <a:spLocks/>
          </p:cNvSpPr>
          <p:nvPr/>
        </p:nvSpPr>
        <p:spPr>
          <a:xfrm>
            <a:off x="3947093" y="2532700"/>
            <a:ext cx="5580698" cy="1350586"/>
          </a:xfrm>
          <a:prstGeom prst="rect">
            <a:avLst/>
          </a:prstGeom>
        </p:spPr>
        <p:txBody>
          <a:bodyPr vert="horz" lIns="81424" tIns="40712" rIns="81424" bIns="40712" rtlCol="0" anchor="ctr">
            <a:noAutofit/>
          </a:bodyPr>
          <a:lstStyle/>
          <a:p>
            <a:pPr marL="0" marR="0" lvl="0" indent="0" algn="l" defTabSz="739003" rtl="0" eaLnBrk="1" fontAlgn="auto" latinLnBrk="0" hangingPunct="1">
              <a:lnSpc>
                <a:spcPts val="4500"/>
              </a:lnSpc>
              <a:spcBef>
                <a:spcPct val="0"/>
              </a:spcBef>
              <a:spcAft>
                <a:spcPts val="0"/>
              </a:spcAft>
              <a:buClrTx/>
              <a:buSzTx/>
              <a:buFontTx/>
              <a:buNone/>
              <a:tabLst/>
              <a:defRPr/>
            </a:pPr>
            <a:r>
              <a:rPr kumimoji="0" lang="pt-BR" sz="3200" b="0" i="0" u="none" strike="noStrike" kern="1200" cap="none" spc="0" normalizeH="0" baseline="0" noProof="0" dirty="0">
                <a:ln>
                  <a:noFill/>
                </a:ln>
                <a:solidFill>
                  <a:schemeClr val="bg1"/>
                </a:solidFill>
                <a:effectLst/>
                <a:uLnTx/>
                <a:uFillTx/>
                <a:latin typeface="Montserrat"/>
                <a:ea typeface="+mj-ea"/>
                <a:cs typeface="+mj-cs"/>
              </a:rPr>
              <a:t>Plano de</a:t>
            </a:r>
            <a:br>
              <a:rPr kumimoji="0" lang="pt-BR" sz="3993" b="0" i="0" u="none" strike="noStrike" kern="1200" cap="none" spc="0" normalizeH="0" baseline="0" noProof="0" dirty="0">
                <a:ln>
                  <a:noFill/>
                </a:ln>
                <a:solidFill>
                  <a:schemeClr val="bg1"/>
                </a:solidFill>
                <a:effectLst/>
                <a:uLnTx/>
                <a:uFillTx/>
                <a:latin typeface="HelveticaNeue" panose="00000400000000000000" pitchFamily="2" charset="0"/>
                <a:ea typeface="+mj-ea"/>
                <a:cs typeface="+mj-cs"/>
              </a:rPr>
            </a:br>
            <a:r>
              <a:rPr kumimoji="0" lang="pt-BR" sz="3993" b="1" i="0" u="none" strike="noStrike" kern="1200" cap="none" spc="0" normalizeH="0" baseline="0" noProof="0" dirty="0">
                <a:ln>
                  <a:noFill/>
                </a:ln>
                <a:solidFill>
                  <a:srgbClr val="FFEC01"/>
                </a:solidFill>
                <a:effectLst/>
                <a:uLnTx/>
                <a:uFillTx/>
                <a:latin typeface="HelveticaNeue" panose="00000400000000000000" pitchFamily="2" charset="0"/>
                <a:ea typeface="+mj-ea"/>
                <a:cs typeface="+mj-cs"/>
              </a:rPr>
              <a:t>Mobilidade Ativa</a:t>
            </a:r>
            <a:br>
              <a:rPr kumimoji="0" lang="pt-BR" sz="3993" b="1" i="0" u="none" strike="noStrike" kern="1200" cap="none" spc="0" normalizeH="0" baseline="0" noProof="0" dirty="0">
                <a:ln>
                  <a:noFill/>
                </a:ln>
                <a:solidFill>
                  <a:srgbClr val="FFEC01"/>
                </a:solidFill>
                <a:effectLst/>
                <a:uLnTx/>
                <a:uFillTx/>
                <a:latin typeface="HelveticaNeue" panose="00000400000000000000" pitchFamily="2" charset="0"/>
                <a:ea typeface="+mj-ea"/>
                <a:cs typeface="+mj-cs"/>
              </a:rPr>
            </a:br>
            <a:r>
              <a:rPr kumimoji="0" lang="pt-BR" sz="3993" b="1" i="0" u="none" strike="noStrike" kern="1200" cap="none" spc="0" normalizeH="0" baseline="0" noProof="0" dirty="0">
                <a:ln>
                  <a:noFill/>
                </a:ln>
                <a:solidFill>
                  <a:schemeClr val="bg1"/>
                </a:solidFill>
                <a:effectLst/>
                <a:uLnTx/>
                <a:uFillTx/>
                <a:latin typeface="HelveticaNeue" panose="00000400000000000000" pitchFamily="2" charset="0"/>
                <a:ea typeface="+mj-ea"/>
                <a:cs typeface="+mj-cs"/>
              </a:rPr>
              <a:t>do Distrito Federal</a:t>
            </a:r>
            <a:br>
              <a:rPr kumimoji="0" lang="pt-BR" sz="4800" b="1" i="0" u="none" strike="noStrike" kern="1200" cap="none" spc="0" normalizeH="0" baseline="0" noProof="0" dirty="0">
                <a:ln>
                  <a:noFill/>
                </a:ln>
                <a:solidFill>
                  <a:schemeClr val="bg1"/>
                </a:solidFill>
                <a:effectLst/>
                <a:uLnTx/>
                <a:uFillTx/>
                <a:latin typeface="Montserrat" pitchFamily="50" charset="0"/>
                <a:ea typeface="+mj-ea"/>
                <a:cs typeface="+mj-cs"/>
              </a:rPr>
            </a:br>
            <a:endParaRPr kumimoji="0" lang="pt-BR" sz="4800" b="1" i="0" u="none" strike="noStrike" kern="1200" cap="none" spc="0" normalizeH="0" baseline="0" noProof="0" dirty="0">
              <a:ln>
                <a:noFill/>
              </a:ln>
              <a:solidFill>
                <a:schemeClr val="bg1"/>
              </a:solidFill>
              <a:effectLst/>
              <a:uLnTx/>
              <a:uFillTx/>
              <a:latin typeface="Montserrat" pitchFamily="50" charset="0"/>
              <a:ea typeface="+mj-ea"/>
              <a:cs typeface="+mj-cs"/>
            </a:endParaRPr>
          </a:p>
        </p:txBody>
      </p:sp>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356" y="5110735"/>
            <a:ext cx="2639182" cy="964728"/>
          </a:xfrm>
          <a:prstGeom prst="rect">
            <a:avLst/>
          </a:prstGeom>
        </p:spPr>
      </p:pic>
      <p:sp>
        <p:nvSpPr>
          <p:cNvPr id="8" name="Subtítulo 2"/>
          <p:cNvSpPr txBox="1">
            <a:spLocks/>
          </p:cNvSpPr>
          <p:nvPr/>
        </p:nvSpPr>
        <p:spPr>
          <a:xfrm>
            <a:off x="4009962" y="4319530"/>
            <a:ext cx="3600450" cy="638214"/>
          </a:xfrm>
          <a:prstGeom prst="rect">
            <a:avLst/>
          </a:prstGeom>
        </p:spPr>
        <p:txBody>
          <a:bodyPr vert="horz" lIns="81424" tIns="40712" rIns="81424" bIns="40712" rtlCol="0">
            <a:noAutofit/>
          </a:bodyPr>
          <a:lstStyle/>
          <a:p>
            <a:pPr marL="0" marR="0" lvl="0" indent="0" algn="l" defTabSz="739003" rtl="0" eaLnBrk="1" fontAlgn="auto" latinLnBrk="0" hangingPunct="1">
              <a:lnSpc>
                <a:spcPct val="100000"/>
              </a:lnSpc>
              <a:spcBef>
                <a:spcPct val="20000"/>
              </a:spcBef>
              <a:spcAft>
                <a:spcPts val="0"/>
              </a:spcAft>
              <a:buClrTx/>
              <a:buSzTx/>
              <a:buFontTx/>
              <a:buNone/>
              <a:tabLst/>
              <a:defRPr/>
            </a:pPr>
            <a:r>
              <a:rPr kumimoji="0" lang="pt-BR" sz="1600" b="0" i="0" u="none" strike="noStrike" kern="1200" cap="none" spc="0" normalizeH="0" baseline="0" noProof="0" dirty="0">
                <a:ln>
                  <a:noFill/>
                </a:ln>
                <a:solidFill>
                  <a:schemeClr val="bg1"/>
                </a:solidFill>
                <a:effectLst/>
                <a:uLnTx/>
                <a:uFillTx/>
                <a:latin typeface="HelveticaNeue" panose="00000400000000000000" pitchFamily="2" charset="0"/>
                <a:ea typeface="+mn-ea"/>
                <a:cs typeface="+mn-cs"/>
              </a:rPr>
              <a:t>PMA – DF / 2020</a:t>
            </a:r>
            <a:br>
              <a:rPr kumimoji="0" lang="pt-BR" sz="1600" b="0" i="0" u="none" strike="noStrike" kern="1200" cap="none" spc="0" normalizeH="0" baseline="0" noProof="0" dirty="0">
                <a:ln>
                  <a:noFill/>
                </a:ln>
                <a:solidFill>
                  <a:schemeClr val="bg1"/>
                </a:solidFill>
                <a:effectLst/>
                <a:uLnTx/>
                <a:uFillTx/>
                <a:latin typeface="HelveticaNeue" panose="00000400000000000000" pitchFamily="2" charset="0"/>
                <a:ea typeface="+mn-ea"/>
                <a:cs typeface="+mn-cs"/>
              </a:rPr>
            </a:br>
            <a:r>
              <a:rPr kumimoji="0" lang="pt-BR" sz="1600" b="0" i="0" u="none" strike="noStrike" kern="1200" cap="none" spc="0" normalizeH="0" baseline="0" noProof="0" dirty="0">
                <a:ln>
                  <a:noFill/>
                </a:ln>
                <a:solidFill>
                  <a:schemeClr val="bg1"/>
                </a:solidFill>
                <a:effectLst/>
                <a:uLnTx/>
                <a:uFillTx/>
                <a:latin typeface="HelveticaNeue" panose="00000400000000000000" pitchFamily="2" charset="0"/>
                <a:ea typeface="+mn-ea"/>
                <a:cs typeface="+mn-cs"/>
              </a:rPr>
              <a:t>Caderno 2</a:t>
            </a:r>
            <a:br>
              <a:rPr kumimoji="0" lang="pt-BR" sz="1800" b="0" i="0" u="none" strike="noStrike" kern="1200" cap="none" spc="0" normalizeH="0" baseline="0" noProof="0" dirty="0">
                <a:ln>
                  <a:noFill/>
                </a:ln>
                <a:solidFill>
                  <a:schemeClr val="bg1"/>
                </a:solidFill>
                <a:effectLst/>
                <a:uLnTx/>
                <a:uFillTx/>
                <a:latin typeface="HelveticaNeue" panose="00000400000000000000" pitchFamily="2" charset="0"/>
                <a:ea typeface="+mn-ea"/>
                <a:cs typeface="+mn-cs"/>
              </a:rPr>
            </a:br>
            <a:endParaRPr kumimoji="0" lang="pt-BR" sz="2400" b="0" i="0" u="none" strike="noStrike" kern="1200" cap="none" spc="0" normalizeH="0" baseline="0" noProof="0" dirty="0">
              <a:ln>
                <a:noFill/>
              </a:ln>
              <a:solidFill>
                <a:schemeClr val="bg1"/>
              </a:solidFill>
              <a:effectLst/>
              <a:uLnTx/>
              <a:uFillTx/>
              <a:latin typeface="HelveticaNeue" panose="00000400000000000000" pitchFamily="2" charset="0"/>
              <a:ea typeface="+mn-ea"/>
              <a:cs typeface="+mn-cs"/>
            </a:endParaRPr>
          </a:p>
        </p:txBody>
      </p:sp>
      <p:pic>
        <p:nvPicPr>
          <p:cNvPr id="10" name="Picture 4" descr="Resultado de imagem para ciclistas png"/>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5882495" y="3990193"/>
            <a:ext cx="969723" cy="953790"/>
          </a:xfrm>
          <a:prstGeom prst="rect">
            <a:avLst/>
          </a:prstGeom>
          <a:noFill/>
        </p:spPr>
      </p:pic>
      <p:pic>
        <p:nvPicPr>
          <p:cNvPr id="11" name="Picture 24" descr="Imagem relacionada"/>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flipH="1">
            <a:off x="6977885" y="3990193"/>
            <a:ext cx="583023" cy="953790"/>
          </a:xfrm>
          <a:prstGeom prst="rect">
            <a:avLst/>
          </a:prstGeom>
          <a:noFill/>
        </p:spPr>
      </p:pic>
    </p:spTree>
    <p:extLst>
      <p:ext uri="{BB962C8B-B14F-4D97-AF65-F5344CB8AC3E}">
        <p14:creationId xmlns:p14="http://schemas.microsoft.com/office/powerpoint/2010/main" val="1461783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0" descr="Wheelchair by j4p4n"/>
          <p:cNvPicPr>
            <a:picLocks noChangeAspect="1" noChangeArrowheads="1"/>
          </p:cNvPicPr>
          <p:nvPr/>
        </p:nvPicPr>
        <p:blipFill>
          <a:blip r:embed="rId2" cstate="print"/>
          <a:srcRect l="48767"/>
          <a:stretch>
            <a:fillRect/>
          </a:stretch>
        </p:blipFill>
        <p:spPr bwMode="auto">
          <a:xfrm>
            <a:off x="8236324" y="4417729"/>
            <a:ext cx="822683" cy="1136355"/>
          </a:xfrm>
          <a:prstGeom prst="rect">
            <a:avLst/>
          </a:prstGeom>
          <a:noFill/>
        </p:spPr>
      </p:pic>
      <p:pic>
        <p:nvPicPr>
          <p:cNvPr id="187396" name="Picture 4" descr="Resultado de imagem para ciclistas png"/>
          <p:cNvPicPr>
            <a:picLocks noChangeAspect="1" noChangeArrowheads="1"/>
          </p:cNvPicPr>
          <p:nvPr/>
        </p:nvPicPr>
        <p:blipFill>
          <a:blip r:embed="rId3" cstate="print"/>
          <a:srcRect/>
          <a:stretch>
            <a:fillRect/>
          </a:stretch>
        </p:blipFill>
        <p:spPr bwMode="auto">
          <a:xfrm>
            <a:off x="5192381" y="4417729"/>
            <a:ext cx="1155338" cy="1136355"/>
          </a:xfrm>
          <a:prstGeom prst="rect">
            <a:avLst/>
          </a:prstGeom>
          <a:noFill/>
        </p:spPr>
      </p:pic>
      <p:pic>
        <p:nvPicPr>
          <p:cNvPr id="39" name="Picture 38" descr="Resultado de imagem para png silhueta idoso"/>
          <p:cNvPicPr>
            <a:picLocks noChangeAspect="1" noChangeArrowheads="1"/>
          </p:cNvPicPr>
          <p:nvPr/>
        </p:nvPicPr>
        <p:blipFill>
          <a:blip r:embed="rId4" cstate="print">
            <a:lum contrast="10000"/>
          </a:blip>
          <a:srcRect t="11289" r="50000" b="5188"/>
          <a:stretch>
            <a:fillRect/>
          </a:stretch>
        </p:blipFill>
        <p:spPr bwMode="auto">
          <a:xfrm>
            <a:off x="7496185" y="4342290"/>
            <a:ext cx="533262" cy="1265170"/>
          </a:xfrm>
          <a:prstGeom prst="rect">
            <a:avLst/>
          </a:prstGeom>
          <a:noFill/>
        </p:spPr>
      </p:pic>
      <p:pic>
        <p:nvPicPr>
          <p:cNvPr id="41" name="Picture 24" descr="Imagem relacionada"/>
          <p:cNvPicPr>
            <a:picLocks noChangeAspect="1" noChangeArrowheads="1"/>
          </p:cNvPicPr>
          <p:nvPr/>
        </p:nvPicPr>
        <p:blipFill>
          <a:blip r:embed="rId5" cstate="print"/>
          <a:srcRect/>
          <a:stretch>
            <a:fillRect/>
          </a:stretch>
        </p:blipFill>
        <p:spPr bwMode="auto">
          <a:xfrm flipH="1">
            <a:off x="6553702" y="4417729"/>
            <a:ext cx="694619" cy="1136355"/>
          </a:xfrm>
          <a:prstGeom prst="rect">
            <a:avLst/>
          </a:prstGeom>
          <a:noFill/>
        </p:spPr>
      </p:pic>
      <p:cxnSp>
        <p:nvCxnSpPr>
          <p:cNvPr id="51" name="Conector reto 50"/>
          <p:cNvCxnSpPr/>
          <p:nvPr/>
        </p:nvCxnSpPr>
        <p:spPr>
          <a:xfrm>
            <a:off x="5070875" y="5540147"/>
            <a:ext cx="410963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Retângulo 18"/>
          <p:cNvSpPr/>
          <p:nvPr/>
        </p:nvSpPr>
        <p:spPr>
          <a:xfrm>
            <a:off x="538163" y="1349374"/>
            <a:ext cx="4105275" cy="2385268"/>
          </a:xfrm>
          <a:prstGeom prst="rect">
            <a:avLst/>
          </a:prstGeom>
        </p:spPr>
        <p:txBody>
          <a:bodyPr wrap="square" lIns="0" tIns="0" rIns="0" bIns="0" numCol="1" spcCol="422260">
            <a:spAutoFit/>
          </a:bodyPr>
          <a:lstStyle/>
          <a:p>
            <a:pPr indent="457200" algn="just">
              <a:spcBef>
                <a:spcPts val="600"/>
              </a:spcBef>
            </a:pPr>
            <a:r>
              <a:rPr lang="pt-BR" sz="1000" dirty="0">
                <a:solidFill>
                  <a:schemeClr val="tx1">
                    <a:lumMod val="65000"/>
                    <a:lumOff val="35000"/>
                  </a:schemeClr>
                </a:solidFill>
                <a:latin typeface="Montserrat" pitchFamily="50" charset="0"/>
              </a:rPr>
              <a:t>O Planejamento da Mobilidade Urbana é um processo permanente que não se encerra com a elaboração deste Plano de Mobilidade Ativa. Porém, o propósito deste Caderno 2 é apresentar, além do diagnóstico, as ações propostas com seus desafios e estratégias que irão subsidiar o planejamento e as ações de governo nos próximos anos.</a:t>
            </a:r>
          </a:p>
          <a:p>
            <a:pPr indent="457200" algn="just">
              <a:spcBef>
                <a:spcPts val="600"/>
              </a:spcBef>
            </a:pPr>
            <a:r>
              <a:rPr lang="pt-BR" sz="1000" dirty="0">
                <a:solidFill>
                  <a:schemeClr val="tx1">
                    <a:lumMod val="65000"/>
                    <a:lumOff val="35000"/>
                  </a:schemeClr>
                </a:solidFill>
                <a:latin typeface="Montserrat" pitchFamily="50" charset="0"/>
              </a:rPr>
              <a:t>É importante ressaltar que o PMA traz uma visão estratégica de planejamento, assim como as ações divididas em curto, médio e longo prazo. O monitoramento se faz extremamente necessário para eficácia e eficiência deste Plano, tal como a execução das ações considerando as suas prioridades. Igualmente é importante realizar avaliações de forma consistente e utilizá-las para melhorar o Plano e informar a sociedade civil e as partes envolvidas sobre os sucessos e/ou fracassos das ações. </a:t>
            </a:r>
          </a:p>
        </p:txBody>
      </p:sp>
      <p:sp>
        <p:nvSpPr>
          <p:cNvPr id="18" name="Retângulo 17"/>
          <p:cNvSpPr/>
          <p:nvPr/>
        </p:nvSpPr>
        <p:spPr>
          <a:xfrm>
            <a:off x="5075238" y="1349375"/>
            <a:ext cx="4105275" cy="4679949"/>
          </a:xfrm>
          <a:prstGeom prst="rect">
            <a:avLst/>
          </a:prstGeom>
          <a:solidFill>
            <a:srgbClr val="006BB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spTree>
    <p:extLst>
      <p:ext uri="{BB962C8B-B14F-4D97-AF65-F5344CB8AC3E}">
        <p14:creationId xmlns:p14="http://schemas.microsoft.com/office/powerpoint/2010/main" val="40742214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07700"/>
        </a:solidFill>
        <a:effectLst/>
      </p:bgPr>
    </p:bg>
    <p:spTree>
      <p:nvGrpSpPr>
        <p:cNvPr id="1" name=""/>
        <p:cNvGrpSpPr/>
        <p:nvPr/>
      </p:nvGrpSpPr>
      <p:grpSpPr>
        <a:xfrm>
          <a:off x="0" y="0"/>
          <a:ext cx="0" cy="0"/>
          <a:chOff x="0" y="0"/>
          <a:chExt cx="0" cy="0"/>
        </a:xfrm>
      </p:grpSpPr>
      <p:sp>
        <p:nvSpPr>
          <p:cNvPr id="24" name="CaixaDeTexto 23"/>
          <p:cNvSpPr txBox="1"/>
          <p:nvPr/>
        </p:nvSpPr>
        <p:spPr>
          <a:xfrm>
            <a:off x="4823618" y="4428349"/>
            <a:ext cx="4460613" cy="540784"/>
          </a:xfrm>
          <a:prstGeom prst="rect">
            <a:avLst/>
          </a:prstGeom>
          <a:noFill/>
          <a:ln>
            <a:noFill/>
          </a:ln>
        </p:spPr>
        <p:txBody>
          <a:bodyPr wrap="square" lIns="97339" tIns="48670" rIns="97339" bIns="48670"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2200" b="1" i="1" u="none" strike="noStrike" kern="1200" cap="none" spc="0" normalizeH="0" baseline="0" noProof="0" dirty="0">
                <a:ln>
                  <a:noFill/>
                </a:ln>
                <a:solidFill>
                  <a:srgbClr val="F9DD16"/>
                </a:solidFill>
                <a:effectLst/>
                <a:uLnTx/>
                <a:uFillTx/>
                <a:latin typeface="Montserrat" pitchFamily="50" charset="0"/>
                <a:ea typeface="+mn-ea"/>
                <a:cs typeface="+mn-cs"/>
              </a:rPr>
              <a:t>5. AÇÕES PROPOSTAS</a:t>
            </a:r>
          </a:p>
        </p:txBody>
      </p:sp>
      <p:cxnSp>
        <p:nvCxnSpPr>
          <p:cNvPr id="25" name="Conector reto 24"/>
          <p:cNvCxnSpPr/>
          <p:nvPr/>
        </p:nvCxnSpPr>
        <p:spPr>
          <a:xfrm>
            <a:off x="0" y="508374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5079209" y="5082037"/>
            <a:ext cx="4455908" cy="417885"/>
          </a:xfrm>
          <a:prstGeom prst="rect">
            <a:avLst/>
          </a:prstGeom>
          <a:noFill/>
          <a:ln>
            <a:noFill/>
          </a:ln>
        </p:spPr>
        <p:txBody>
          <a:bodyPr wrap="square" lIns="91771" tIns="45886" rIns="360000" bIns="45886"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1600" i="0" u="none" strike="noStrike" kern="1200" cap="none" spc="0" normalizeH="0" baseline="0" noProof="0" dirty="0">
                <a:ln>
                  <a:noFill/>
                </a:ln>
                <a:solidFill>
                  <a:prstClr val="white"/>
                </a:solidFill>
                <a:effectLst/>
                <a:uLnTx/>
                <a:uFillTx/>
                <a:latin typeface="Montserrat" pitchFamily="50" charset="0"/>
                <a:ea typeface="+mn-ea"/>
                <a:cs typeface="+mn-cs"/>
              </a:rPr>
              <a:t> 5.5 Infraestrutura</a:t>
            </a:r>
          </a:p>
        </p:txBody>
      </p:sp>
    </p:spTree>
    <p:extLst>
      <p:ext uri="{BB962C8B-B14F-4D97-AF65-F5344CB8AC3E}">
        <p14:creationId xmlns:p14="http://schemas.microsoft.com/office/powerpoint/2010/main" val="26745484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priscila.morais\Downloads\23354517730_ac107bd17f_z.jpg"/>
          <p:cNvPicPr>
            <a:picLocks noChangeAspect="1" noChangeArrowheads="1"/>
          </p:cNvPicPr>
          <p:nvPr/>
        </p:nvPicPr>
        <p:blipFill>
          <a:blip r:embed="rId3" cstate="print"/>
          <a:srcRect l="6042" t="13" r="51" b="9534"/>
          <a:stretch>
            <a:fillRect/>
          </a:stretch>
        </p:blipFill>
        <p:spPr bwMode="auto">
          <a:xfrm>
            <a:off x="0" y="-1"/>
            <a:ext cx="9752873" cy="6300789"/>
          </a:xfrm>
          <a:prstGeom prst="rect">
            <a:avLst/>
          </a:prstGeom>
          <a:noFill/>
        </p:spPr>
      </p:pic>
      <p:sp>
        <p:nvSpPr>
          <p:cNvPr id="5" name="CaixaDeTexto 4"/>
          <p:cNvSpPr txBox="1"/>
          <p:nvPr/>
        </p:nvSpPr>
        <p:spPr>
          <a:xfrm>
            <a:off x="5075238" y="5659658"/>
            <a:ext cx="4105275" cy="369667"/>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a:solidFill>
                  <a:schemeClr val="bg1"/>
                </a:solidFill>
                <a:latin typeface="Montserrat" pitchFamily="50" charset="0"/>
              </a:rPr>
              <a:t>Plataforma Superior da Rodoviária.</a:t>
            </a:r>
          </a:p>
          <a:p>
            <a:pPr algn="r"/>
            <a:r>
              <a:rPr lang="pt-BR" sz="900" dirty="0">
                <a:solidFill>
                  <a:schemeClr val="bg1"/>
                </a:solidFill>
                <a:latin typeface="Montserrat" pitchFamily="50" charset="0"/>
              </a:rPr>
              <a:t> Fonte: Agência Brasília</a:t>
            </a:r>
          </a:p>
        </p:txBody>
      </p:sp>
    </p:spTree>
    <p:extLst>
      <p:ext uri="{BB962C8B-B14F-4D97-AF65-F5344CB8AC3E}">
        <p14:creationId xmlns:p14="http://schemas.microsoft.com/office/powerpoint/2010/main" val="1951385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aixaDeTexto 39"/>
          <p:cNvSpPr txBox="1"/>
          <p:nvPr/>
        </p:nvSpPr>
        <p:spPr>
          <a:xfrm>
            <a:off x="572173" y="-673993"/>
            <a:ext cx="1764001" cy="333681"/>
          </a:xfrm>
          <a:prstGeom prst="rect">
            <a:avLst/>
          </a:prstGeom>
          <a:noFill/>
        </p:spPr>
        <p:txBody>
          <a:bodyPr wrap="square" rtlCol="0">
            <a:spAutoFit/>
          </a:bodyPr>
          <a:lstStyle/>
          <a:p>
            <a:pPr>
              <a:lnSpc>
                <a:spcPct val="150000"/>
              </a:lnSpc>
            </a:pPr>
            <a:endParaRPr lang="pt-BR" sz="1200" b="1" dirty="0">
              <a:solidFill>
                <a:schemeClr val="tx1">
                  <a:lumMod val="65000"/>
                  <a:lumOff val="35000"/>
                </a:schemeClr>
              </a:solidFill>
              <a:latin typeface="Montserrat" pitchFamily="50" charset="0"/>
            </a:endParaRPr>
          </a:p>
        </p:txBody>
      </p:sp>
      <p:sp>
        <p:nvSpPr>
          <p:cNvPr id="42" name="CaixaDeTexto 41"/>
          <p:cNvSpPr txBox="1"/>
          <p:nvPr/>
        </p:nvSpPr>
        <p:spPr>
          <a:xfrm>
            <a:off x="3322804" y="369103"/>
            <a:ext cx="4056724" cy="498855"/>
          </a:xfrm>
          <a:prstGeom prst="rect">
            <a:avLst/>
          </a:prstGeom>
          <a:noFill/>
        </p:spPr>
        <p:txBody>
          <a:bodyPr wrap="square" rtlCol="0">
            <a:spAutoFit/>
          </a:bodyPr>
          <a:lstStyle/>
          <a:p>
            <a:pPr>
              <a:lnSpc>
                <a:spcPct val="150000"/>
              </a:lnSpc>
              <a:tabLst>
                <a:tab pos="809625" algn="l"/>
              </a:tabLst>
            </a:pPr>
            <a:r>
              <a:rPr lang="pt-BR" sz="2000" b="1" i="1" dirty="0">
                <a:solidFill>
                  <a:schemeClr val="bg1"/>
                </a:solidFill>
                <a:latin typeface="Montserrat ExtraBold" pitchFamily="50" charset="0"/>
              </a:rPr>
              <a:t>- Critérios de priorização </a:t>
            </a:r>
          </a:p>
        </p:txBody>
      </p:sp>
      <p:sp>
        <p:nvSpPr>
          <p:cNvPr id="45" name="Retângulo 44"/>
          <p:cNvSpPr>
            <a:spLocks/>
          </p:cNvSpPr>
          <p:nvPr/>
        </p:nvSpPr>
        <p:spPr>
          <a:xfrm>
            <a:off x="538164" y="1349374"/>
            <a:ext cx="8642349" cy="146193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422316">
            <a:spAutoFit/>
          </a:bodyPr>
          <a:lstStyle/>
          <a:p>
            <a:pPr marL="0" lvl="2" indent="457200" algn="just">
              <a:spcBef>
                <a:spcPts val="600"/>
              </a:spcBef>
            </a:pPr>
            <a:r>
              <a:rPr lang="pt-BR" sz="1000" dirty="0">
                <a:solidFill>
                  <a:schemeClr val="tx1">
                    <a:lumMod val="65000"/>
                    <a:lumOff val="35000"/>
                  </a:schemeClr>
                </a:solidFill>
                <a:latin typeface="Montserrat" pitchFamily="50" charset="0"/>
              </a:rPr>
              <a:t>Devido ao planejamento urbanístico modernista do Distrito Federal as questões de mobilidade abordarão características, distâncias e perfis sociais muito específicos em cada Região Administrativa. Por isso, para classificar os trechos e priorizá-los neste Plano de Mobilidade Ativa, fez-se necessária a aplicação de análise multicritérios com valores ponderados e definidos pela equipe técnica desta SEMOB. O método escolhido já foi aplicado no Plano Diretor Cicloviário Integrado – (PDCI) de Porto Alegre – RS, aprovado em 2009.</a:t>
            </a:r>
          </a:p>
          <a:p>
            <a:pPr marL="0" lvl="2" indent="457200" algn="just">
              <a:spcBef>
                <a:spcPts val="600"/>
              </a:spcBef>
            </a:pPr>
            <a:r>
              <a:rPr lang="pt-BR" sz="1000" dirty="0">
                <a:solidFill>
                  <a:schemeClr val="tx1">
                    <a:lumMod val="65000"/>
                    <a:lumOff val="35000"/>
                  </a:schemeClr>
                </a:solidFill>
                <a:latin typeface="Montserrat" pitchFamily="50" charset="0"/>
              </a:rPr>
              <a:t>As ações relacionadas à infraestrutura foram classificadas em grupos de prioridades que variam de acordo com a existência dos projetos licitados/em obras, projetos executivos aprovados, projetos em elaboração, projetos a serem atualizados e a expansão da infraestrutura conforme planejamento. Para definição das prioridades do planejamento, foram estabelecidos 3 eixos de critérios principais, suas ponderações e subcritérios, sendo:</a:t>
            </a:r>
          </a:p>
        </p:txBody>
      </p:sp>
      <p:sp>
        <p:nvSpPr>
          <p:cNvPr id="47" name="Retângulo Arredondado 46"/>
          <p:cNvSpPr/>
          <p:nvPr/>
        </p:nvSpPr>
        <p:spPr>
          <a:xfrm>
            <a:off x="1281858" y="3004342"/>
            <a:ext cx="1774086" cy="568084"/>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b="1" dirty="0">
                <a:latin typeface="Montserrat" pitchFamily="50" charset="0"/>
              </a:rPr>
              <a:t>Integração</a:t>
            </a:r>
          </a:p>
        </p:txBody>
      </p:sp>
      <p:sp>
        <p:nvSpPr>
          <p:cNvPr id="48" name="Retângulo Arredondado 47"/>
          <p:cNvSpPr/>
          <p:nvPr/>
        </p:nvSpPr>
        <p:spPr>
          <a:xfrm>
            <a:off x="3487991" y="3004342"/>
            <a:ext cx="2180214" cy="568084"/>
          </a:xfrm>
          <a:prstGeom prst="roundRect">
            <a:avLst/>
          </a:prstGeom>
          <a:solidFill>
            <a:srgbClr val="558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b="1" dirty="0">
                <a:latin typeface="Montserrat" pitchFamily="50" charset="0"/>
              </a:rPr>
              <a:t>Infraestrutura</a:t>
            </a:r>
          </a:p>
        </p:txBody>
      </p:sp>
      <p:sp>
        <p:nvSpPr>
          <p:cNvPr id="49" name="Retângulo Arredondado 48"/>
          <p:cNvSpPr/>
          <p:nvPr/>
        </p:nvSpPr>
        <p:spPr>
          <a:xfrm>
            <a:off x="6161948" y="3004342"/>
            <a:ext cx="2180214" cy="568084"/>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200" b="1" dirty="0">
                <a:latin typeface="Montserrat" pitchFamily="50" charset="0"/>
              </a:rPr>
              <a:t>Sócio </a:t>
            </a:r>
          </a:p>
          <a:p>
            <a:r>
              <a:rPr lang="pt-BR" sz="1200" b="1" dirty="0">
                <a:latin typeface="Montserrat" pitchFamily="50" charset="0"/>
              </a:rPr>
              <a:t>Cultural - PDAD</a:t>
            </a:r>
          </a:p>
        </p:txBody>
      </p:sp>
      <p:sp>
        <p:nvSpPr>
          <p:cNvPr id="50" name="Retângulo Arredondado 49"/>
          <p:cNvSpPr/>
          <p:nvPr/>
        </p:nvSpPr>
        <p:spPr>
          <a:xfrm>
            <a:off x="2484573" y="3081278"/>
            <a:ext cx="513395" cy="4107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tx1"/>
                </a:solidFill>
                <a:latin typeface="Montserrat" pitchFamily="50" charset="0"/>
              </a:rPr>
              <a:t>0.3</a:t>
            </a:r>
          </a:p>
        </p:txBody>
      </p:sp>
      <p:sp>
        <p:nvSpPr>
          <p:cNvPr id="51" name="Retângulo Arredondado 50"/>
          <p:cNvSpPr/>
          <p:nvPr/>
        </p:nvSpPr>
        <p:spPr>
          <a:xfrm>
            <a:off x="5089782" y="3081279"/>
            <a:ext cx="504837" cy="4107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tx1"/>
                </a:solidFill>
                <a:latin typeface="Montserrat" pitchFamily="50" charset="0"/>
              </a:rPr>
              <a:t>0.3</a:t>
            </a:r>
          </a:p>
        </p:txBody>
      </p:sp>
      <p:sp>
        <p:nvSpPr>
          <p:cNvPr id="52" name="Retângulo Arredondado 51"/>
          <p:cNvSpPr/>
          <p:nvPr/>
        </p:nvSpPr>
        <p:spPr>
          <a:xfrm>
            <a:off x="7753470" y="3081279"/>
            <a:ext cx="513395" cy="4107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tx1"/>
                </a:solidFill>
                <a:latin typeface="Montserrat" pitchFamily="50" charset="0"/>
              </a:rPr>
              <a:t>0.4</a:t>
            </a:r>
          </a:p>
        </p:txBody>
      </p:sp>
      <p:sp>
        <p:nvSpPr>
          <p:cNvPr id="54" name="Retângulo Arredondado 53"/>
          <p:cNvSpPr/>
          <p:nvPr/>
        </p:nvSpPr>
        <p:spPr>
          <a:xfrm>
            <a:off x="1318370" y="4846148"/>
            <a:ext cx="1727489" cy="458513"/>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Com outros </a:t>
            </a:r>
          </a:p>
          <a:p>
            <a:r>
              <a:rPr lang="pt-BR" sz="1000" b="1" dirty="0">
                <a:solidFill>
                  <a:schemeClr val="tx1"/>
                </a:solidFill>
                <a:latin typeface="Montserrat" pitchFamily="50" charset="0"/>
              </a:rPr>
              <a:t>Modos </a:t>
            </a:r>
          </a:p>
        </p:txBody>
      </p:sp>
      <p:sp>
        <p:nvSpPr>
          <p:cNvPr id="55" name="Retângulo Arredondado 54"/>
          <p:cNvSpPr/>
          <p:nvPr/>
        </p:nvSpPr>
        <p:spPr>
          <a:xfrm>
            <a:off x="1318370" y="4252281"/>
            <a:ext cx="1727489" cy="458513"/>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Entre </a:t>
            </a:r>
            <a:r>
              <a:rPr lang="pt-BR" sz="1000" b="1" dirty="0" err="1">
                <a:solidFill>
                  <a:schemeClr val="tx1"/>
                </a:solidFill>
                <a:latin typeface="Montserrat" pitchFamily="50" charset="0"/>
              </a:rPr>
              <a:t>RA’s</a:t>
            </a:r>
            <a:endParaRPr lang="pt-BR" sz="1000" b="1" dirty="0">
              <a:solidFill>
                <a:schemeClr val="tx1"/>
              </a:solidFill>
              <a:latin typeface="Montserrat" pitchFamily="50" charset="0"/>
            </a:endParaRPr>
          </a:p>
        </p:txBody>
      </p:sp>
      <p:sp>
        <p:nvSpPr>
          <p:cNvPr id="56" name="Retângulo Arredondado 55"/>
          <p:cNvSpPr/>
          <p:nvPr/>
        </p:nvSpPr>
        <p:spPr>
          <a:xfrm>
            <a:off x="1318370" y="3694928"/>
            <a:ext cx="1727489" cy="458513"/>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Com a RA-I</a:t>
            </a:r>
          </a:p>
        </p:txBody>
      </p:sp>
      <p:sp>
        <p:nvSpPr>
          <p:cNvPr id="57" name="Retângulo Arredondado 56"/>
          <p:cNvSpPr/>
          <p:nvPr/>
        </p:nvSpPr>
        <p:spPr>
          <a:xfrm>
            <a:off x="6161948" y="3661576"/>
            <a:ext cx="2180214" cy="409394"/>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Renda</a:t>
            </a:r>
          </a:p>
        </p:txBody>
      </p:sp>
      <p:sp>
        <p:nvSpPr>
          <p:cNvPr id="58" name="Retângulo Arredondado 57"/>
          <p:cNvSpPr/>
          <p:nvPr/>
        </p:nvSpPr>
        <p:spPr>
          <a:xfrm>
            <a:off x="6161948" y="4197216"/>
            <a:ext cx="2180214" cy="409394"/>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Acidentes</a:t>
            </a:r>
          </a:p>
        </p:txBody>
      </p:sp>
      <p:sp>
        <p:nvSpPr>
          <p:cNvPr id="59" name="Retângulo Arredondado 58"/>
          <p:cNvSpPr/>
          <p:nvPr/>
        </p:nvSpPr>
        <p:spPr>
          <a:xfrm>
            <a:off x="6152287" y="4732857"/>
            <a:ext cx="2180214" cy="409394"/>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Gênero</a:t>
            </a:r>
          </a:p>
        </p:txBody>
      </p:sp>
      <p:sp>
        <p:nvSpPr>
          <p:cNvPr id="60" name="Retângulo Arredondado 59"/>
          <p:cNvSpPr/>
          <p:nvPr/>
        </p:nvSpPr>
        <p:spPr>
          <a:xfrm>
            <a:off x="6165826" y="5268497"/>
            <a:ext cx="2161667" cy="409394"/>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Tempo médio</a:t>
            </a:r>
          </a:p>
        </p:txBody>
      </p:sp>
      <p:sp>
        <p:nvSpPr>
          <p:cNvPr id="61" name="Retângulo Arredondado 60"/>
          <p:cNvSpPr/>
          <p:nvPr/>
        </p:nvSpPr>
        <p:spPr>
          <a:xfrm>
            <a:off x="3487991" y="3661576"/>
            <a:ext cx="2180214" cy="458704"/>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Tipologia</a:t>
            </a:r>
          </a:p>
        </p:txBody>
      </p:sp>
      <p:sp>
        <p:nvSpPr>
          <p:cNvPr id="62" name="Retângulo Arredondado 61"/>
          <p:cNvSpPr/>
          <p:nvPr/>
        </p:nvSpPr>
        <p:spPr>
          <a:xfrm>
            <a:off x="3487991" y="4172947"/>
            <a:ext cx="2180214" cy="458704"/>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Conexões</a:t>
            </a:r>
          </a:p>
        </p:txBody>
      </p:sp>
      <p:sp>
        <p:nvSpPr>
          <p:cNvPr id="63" name="Retângulo Arredondado 62"/>
          <p:cNvSpPr/>
          <p:nvPr/>
        </p:nvSpPr>
        <p:spPr>
          <a:xfrm>
            <a:off x="3487991" y="4690638"/>
            <a:ext cx="2180214" cy="458704"/>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Terminais/Mobiliário</a:t>
            </a:r>
          </a:p>
        </p:txBody>
      </p:sp>
      <p:sp>
        <p:nvSpPr>
          <p:cNvPr id="64" name="Retângulo Arredondado 63"/>
          <p:cNvSpPr/>
          <p:nvPr/>
        </p:nvSpPr>
        <p:spPr>
          <a:xfrm>
            <a:off x="3494836" y="5219187"/>
            <a:ext cx="2180214" cy="458704"/>
          </a:xfrm>
          <a:prstGeom prst="round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chemeClr val="tx1"/>
                </a:solidFill>
                <a:latin typeface="Montserrat" pitchFamily="50" charset="0"/>
              </a:rPr>
              <a:t>Análise da Malha</a:t>
            </a:r>
          </a:p>
        </p:txBody>
      </p:sp>
      <p:sp>
        <p:nvSpPr>
          <p:cNvPr id="65" name="Retângulo Arredondado 64"/>
          <p:cNvSpPr/>
          <p:nvPr/>
        </p:nvSpPr>
        <p:spPr>
          <a:xfrm>
            <a:off x="2488263" y="4895430"/>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0.4</a:t>
            </a:r>
          </a:p>
        </p:txBody>
      </p:sp>
      <p:sp>
        <p:nvSpPr>
          <p:cNvPr id="66" name="Retângulo Arredondado 65"/>
          <p:cNvSpPr/>
          <p:nvPr/>
        </p:nvSpPr>
        <p:spPr>
          <a:xfrm>
            <a:off x="2488263" y="4307402"/>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0.3</a:t>
            </a:r>
          </a:p>
        </p:txBody>
      </p:sp>
      <p:sp>
        <p:nvSpPr>
          <p:cNvPr id="67" name="Retângulo Arredondado 66"/>
          <p:cNvSpPr/>
          <p:nvPr/>
        </p:nvSpPr>
        <p:spPr>
          <a:xfrm>
            <a:off x="2488263" y="3728981"/>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0.3</a:t>
            </a:r>
          </a:p>
        </p:txBody>
      </p:sp>
      <p:sp>
        <p:nvSpPr>
          <p:cNvPr id="68" name="Retângulo Arredondado 67"/>
          <p:cNvSpPr/>
          <p:nvPr/>
        </p:nvSpPr>
        <p:spPr>
          <a:xfrm>
            <a:off x="5153786" y="4750275"/>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0.2</a:t>
            </a:r>
          </a:p>
        </p:txBody>
      </p:sp>
      <p:sp>
        <p:nvSpPr>
          <p:cNvPr id="69" name="Retângulo Arredondado 68"/>
          <p:cNvSpPr/>
          <p:nvPr/>
        </p:nvSpPr>
        <p:spPr>
          <a:xfrm>
            <a:off x="5153786" y="4226571"/>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0.3</a:t>
            </a:r>
          </a:p>
        </p:txBody>
      </p:sp>
      <p:sp>
        <p:nvSpPr>
          <p:cNvPr id="70" name="Retângulo Arredondado 69"/>
          <p:cNvSpPr/>
          <p:nvPr/>
        </p:nvSpPr>
        <p:spPr>
          <a:xfrm>
            <a:off x="5153785" y="3712475"/>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0.2</a:t>
            </a:r>
          </a:p>
        </p:txBody>
      </p:sp>
      <p:sp>
        <p:nvSpPr>
          <p:cNvPr id="71" name="Retângulo Arredondado 70"/>
          <p:cNvSpPr/>
          <p:nvPr/>
        </p:nvSpPr>
        <p:spPr>
          <a:xfrm>
            <a:off x="5153785" y="5268497"/>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0.3</a:t>
            </a:r>
          </a:p>
        </p:txBody>
      </p:sp>
      <p:sp>
        <p:nvSpPr>
          <p:cNvPr id="72" name="Retângulo Arredondado 71"/>
          <p:cNvSpPr/>
          <p:nvPr/>
        </p:nvSpPr>
        <p:spPr>
          <a:xfrm>
            <a:off x="7826031" y="4763803"/>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0.2</a:t>
            </a:r>
          </a:p>
        </p:txBody>
      </p:sp>
      <p:sp>
        <p:nvSpPr>
          <p:cNvPr id="73" name="Retângulo Arredondado 72"/>
          <p:cNvSpPr/>
          <p:nvPr/>
        </p:nvSpPr>
        <p:spPr>
          <a:xfrm>
            <a:off x="7826031" y="4218658"/>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0.2</a:t>
            </a:r>
          </a:p>
        </p:txBody>
      </p:sp>
      <p:sp>
        <p:nvSpPr>
          <p:cNvPr id="74" name="Retângulo Arredondado 73"/>
          <p:cNvSpPr/>
          <p:nvPr/>
        </p:nvSpPr>
        <p:spPr>
          <a:xfrm>
            <a:off x="7826030" y="3683120"/>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0.3</a:t>
            </a:r>
          </a:p>
        </p:txBody>
      </p:sp>
      <p:sp>
        <p:nvSpPr>
          <p:cNvPr id="75" name="Retângulo Arredondado 74"/>
          <p:cNvSpPr/>
          <p:nvPr/>
        </p:nvSpPr>
        <p:spPr>
          <a:xfrm>
            <a:off x="7826030" y="5303467"/>
            <a:ext cx="440834" cy="3526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Montserrat" pitchFamily="50" charset="0"/>
              </a:rPr>
              <a:t>0.3</a:t>
            </a:r>
          </a:p>
        </p:txBody>
      </p:sp>
    </p:spTree>
    <p:extLst>
      <p:ext uri="{BB962C8B-B14F-4D97-AF65-F5344CB8AC3E}">
        <p14:creationId xmlns:p14="http://schemas.microsoft.com/office/powerpoint/2010/main" val="3410705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691715" y="1324743"/>
            <a:ext cx="5488797" cy="553998"/>
          </a:xfrm>
          <a:prstGeom prst="rect">
            <a:avLst/>
          </a:prstGeom>
          <a:solidFill>
            <a:srgbClr val="F9DD16"/>
          </a:solidFill>
          <a:ln w="28575">
            <a:noFill/>
            <a:prstDash val="sysDot"/>
          </a:ln>
        </p:spPr>
        <p:txBody>
          <a:bodyPr wrap="square" rtlCol="0">
            <a:spAutoFit/>
          </a:bodyPr>
          <a:lstStyle/>
          <a:p>
            <a:pPr algn="just"/>
            <a:r>
              <a:rPr lang="pt-BR" sz="1000" dirty="0">
                <a:latin typeface="Montserrat" pitchFamily="50" charset="0"/>
              </a:rPr>
              <a:t>Com base na legislação vigente sobre espaço viário e acessibilidade, reforçamos nas próximas páginas alguns parâmetros que estão no Guia de Urbanização* e são importantes de serem considerados nas qualificações dos espaços urbanos.</a:t>
            </a:r>
          </a:p>
        </p:txBody>
      </p:sp>
      <p:pic>
        <p:nvPicPr>
          <p:cNvPr id="8" name="Imagem 7"/>
          <p:cNvPicPr>
            <a:picLocks noChangeAspect="1"/>
          </p:cNvPicPr>
          <p:nvPr/>
        </p:nvPicPr>
        <p:blipFill>
          <a:blip r:embed="rId3" cstate="print"/>
          <a:stretch>
            <a:fillRect/>
          </a:stretch>
        </p:blipFill>
        <p:spPr>
          <a:xfrm>
            <a:off x="3983819" y="2274082"/>
            <a:ext cx="5196694" cy="3142908"/>
          </a:xfrm>
          <a:prstGeom prst="rect">
            <a:avLst/>
          </a:prstGeom>
        </p:spPr>
      </p:pic>
      <p:pic>
        <p:nvPicPr>
          <p:cNvPr id="2" name="Imagem 1"/>
          <p:cNvPicPr>
            <a:picLocks noChangeAspect="1"/>
          </p:cNvPicPr>
          <p:nvPr/>
        </p:nvPicPr>
        <p:blipFill rotWithShape="1">
          <a:blip r:embed="rId4" cstate="print"/>
          <a:srcRect l="4730" r="51270" b="10532"/>
          <a:stretch/>
        </p:blipFill>
        <p:spPr>
          <a:xfrm>
            <a:off x="538163" y="1349375"/>
            <a:ext cx="3128560" cy="4388432"/>
          </a:xfrm>
          <a:prstGeom prst="rect">
            <a:avLst/>
          </a:prstGeom>
        </p:spPr>
      </p:pic>
      <p:sp>
        <p:nvSpPr>
          <p:cNvPr id="12" name="Retângulo 11"/>
          <p:cNvSpPr/>
          <p:nvPr/>
        </p:nvSpPr>
        <p:spPr>
          <a:xfrm>
            <a:off x="3253559" y="521458"/>
            <a:ext cx="5788764" cy="323165"/>
          </a:xfrm>
          <a:prstGeom prst="rect">
            <a:avLst/>
          </a:prstGeom>
        </p:spPr>
        <p:txBody>
          <a:bodyPr wrap="none">
            <a:spAutoFit/>
          </a:bodyPr>
          <a:lstStyle/>
          <a:p>
            <a:r>
              <a:rPr lang="pt-BR" sz="1500" b="1" i="1" dirty="0">
                <a:solidFill>
                  <a:schemeClr val="bg1"/>
                </a:solidFill>
              </a:rPr>
              <a:t> - Mobilidade a pé – (Padronização na Requalificação)</a:t>
            </a:r>
            <a:endParaRPr lang="pt-BR" sz="1500" dirty="0"/>
          </a:p>
        </p:txBody>
      </p:sp>
      <p:sp>
        <p:nvSpPr>
          <p:cNvPr id="13" name="CaixaDeTexto 12"/>
          <p:cNvSpPr txBox="1"/>
          <p:nvPr/>
        </p:nvSpPr>
        <p:spPr>
          <a:xfrm>
            <a:off x="451625" y="5769393"/>
            <a:ext cx="8424936" cy="461665"/>
          </a:xfrm>
          <a:prstGeom prst="rect">
            <a:avLst/>
          </a:prstGeom>
          <a:noFill/>
        </p:spPr>
        <p:txBody>
          <a:bodyPr wrap="square" rtlCol="0">
            <a:spAutoFit/>
          </a:bodyPr>
          <a:lstStyle/>
          <a:p>
            <a:pPr algn="r"/>
            <a:r>
              <a:rPr lang="pt-BR" sz="800" dirty="0">
                <a:latin typeface="Montserrat" pitchFamily="50" charset="0"/>
              </a:rPr>
              <a:t>*Guia de Urbanização: ver página 90 do Caderno 1 deste Plano de Mobilidade Ativa.</a:t>
            </a:r>
          </a:p>
          <a:p>
            <a:pPr algn="r"/>
            <a:r>
              <a:rPr lang="pt-BR" sz="800" dirty="0">
                <a:latin typeface="Montserrat" pitchFamily="50" charset="0"/>
              </a:rPr>
              <a:t>Disponível em: </a:t>
            </a:r>
            <a:r>
              <a:rPr lang="pt-BR" sz="800" dirty="0"/>
              <a:t>www.seduh.df.gov.br/wp-conteudo/uploads/2018/07/Guia-de-Urbanizacao_Revis%c3%a3o_Elei%c3%a7%c3%b5es.pdf</a:t>
            </a:r>
          </a:p>
          <a:p>
            <a:pPr algn="r"/>
            <a:endParaRPr lang="pt-BR" sz="800" dirty="0">
              <a:latin typeface="Montserrat" pitchFamily="50" charset="0"/>
            </a:endParaRPr>
          </a:p>
        </p:txBody>
      </p:sp>
    </p:spTree>
    <p:extLst>
      <p:ext uri="{BB962C8B-B14F-4D97-AF65-F5344CB8AC3E}">
        <p14:creationId xmlns:p14="http://schemas.microsoft.com/office/powerpoint/2010/main" val="20915205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369032" y="3515524"/>
            <a:ext cx="4002092" cy="2248123"/>
          </a:xfrm>
          <a:prstGeom prst="rect">
            <a:avLst/>
          </a:prstGeom>
        </p:spPr>
      </p:pic>
      <p:pic>
        <p:nvPicPr>
          <p:cNvPr id="3" name="Imagem 2"/>
          <p:cNvPicPr>
            <a:picLocks noChangeAspect="1"/>
          </p:cNvPicPr>
          <p:nvPr/>
        </p:nvPicPr>
        <p:blipFill rotWithShape="1">
          <a:blip r:embed="rId4" cstate="print"/>
          <a:srcRect l="69168" b="3640"/>
          <a:stretch/>
        </p:blipFill>
        <p:spPr>
          <a:xfrm>
            <a:off x="7638321" y="1349375"/>
            <a:ext cx="1542192" cy="2809510"/>
          </a:xfrm>
          <a:prstGeom prst="rect">
            <a:avLst/>
          </a:prstGeom>
        </p:spPr>
      </p:pic>
      <p:pic>
        <p:nvPicPr>
          <p:cNvPr id="15" name="Imagem 14"/>
          <p:cNvPicPr>
            <a:picLocks noChangeAspect="1"/>
          </p:cNvPicPr>
          <p:nvPr/>
        </p:nvPicPr>
        <p:blipFill rotWithShape="1">
          <a:blip r:embed="rId4" cstate="print"/>
          <a:srcRect t="4981" r="34100" b="28338"/>
          <a:stretch/>
        </p:blipFill>
        <p:spPr>
          <a:xfrm>
            <a:off x="538163" y="1349375"/>
            <a:ext cx="3301176" cy="1947071"/>
          </a:xfrm>
          <a:prstGeom prst="rect">
            <a:avLst/>
          </a:prstGeom>
        </p:spPr>
      </p:pic>
      <p:sp>
        <p:nvSpPr>
          <p:cNvPr id="9" name="Retângulo 8"/>
          <p:cNvSpPr/>
          <p:nvPr/>
        </p:nvSpPr>
        <p:spPr>
          <a:xfrm>
            <a:off x="3270362" y="521458"/>
            <a:ext cx="5788764" cy="323165"/>
          </a:xfrm>
          <a:prstGeom prst="rect">
            <a:avLst/>
          </a:prstGeom>
        </p:spPr>
        <p:txBody>
          <a:bodyPr wrap="none">
            <a:spAutoFit/>
          </a:bodyPr>
          <a:lstStyle/>
          <a:p>
            <a:r>
              <a:rPr lang="pt-BR" sz="1500" b="1" i="1" dirty="0">
                <a:solidFill>
                  <a:schemeClr val="bg1"/>
                </a:solidFill>
              </a:rPr>
              <a:t> - Mobilidade a pé – (Padronização na Requalificação)</a:t>
            </a:r>
            <a:endParaRPr lang="pt-BR" sz="1500" dirty="0"/>
          </a:p>
        </p:txBody>
      </p:sp>
      <p:sp>
        <p:nvSpPr>
          <p:cNvPr id="8" name="CaixaDeTexto 7"/>
          <p:cNvSpPr txBox="1"/>
          <p:nvPr/>
        </p:nvSpPr>
        <p:spPr>
          <a:xfrm>
            <a:off x="430970" y="5742817"/>
            <a:ext cx="8424936" cy="461665"/>
          </a:xfrm>
          <a:prstGeom prst="rect">
            <a:avLst/>
          </a:prstGeom>
          <a:noFill/>
        </p:spPr>
        <p:txBody>
          <a:bodyPr wrap="square" rtlCol="0">
            <a:spAutoFit/>
          </a:bodyPr>
          <a:lstStyle/>
          <a:p>
            <a:pPr algn="r"/>
            <a:r>
              <a:rPr lang="pt-BR" sz="800" dirty="0">
                <a:latin typeface="Montserrat" pitchFamily="50" charset="0"/>
              </a:rPr>
              <a:t>*Guia de Urbanização: ver página 90 do Caderno 1 deste Plano de Mobilidade Ativa.</a:t>
            </a:r>
          </a:p>
          <a:p>
            <a:pPr algn="r"/>
            <a:r>
              <a:rPr lang="pt-BR" sz="800" dirty="0">
                <a:latin typeface="Montserrat" pitchFamily="50" charset="0"/>
              </a:rPr>
              <a:t>Disponível em: </a:t>
            </a:r>
            <a:r>
              <a:rPr lang="pt-BR" sz="800" dirty="0"/>
              <a:t>www.seduh.df.gov.br/wp-conteudo/uploads/2018/07/Guia-de-Urbanizacao_Revis%c3%a3o_Elei%c3%a7%c3%b5es.pdf</a:t>
            </a:r>
          </a:p>
          <a:p>
            <a:pPr algn="r"/>
            <a:endParaRPr lang="pt-BR" sz="800" dirty="0">
              <a:latin typeface="Montserrat" pitchFamily="50" charset="0"/>
            </a:endParaRPr>
          </a:p>
        </p:txBody>
      </p:sp>
      <p:pic>
        <p:nvPicPr>
          <p:cNvPr id="5" name="Imagem 4"/>
          <p:cNvPicPr>
            <a:picLocks noChangeAspect="1"/>
          </p:cNvPicPr>
          <p:nvPr/>
        </p:nvPicPr>
        <p:blipFill rotWithShape="1">
          <a:blip r:embed="rId5" cstate="print"/>
          <a:srcRect l="6946" r="5679" b="4606"/>
          <a:stretch/>
        </p:blipFill>
        <p:spPr>
          <a:xfrm>
            <a:off x="3893474" y="1349375"/>
            <a:ext cx="3565533" cy="2823384"/>
          </a:xfrm>
          <a:prstGeom prst="rect">
            <a:avLst/>
          </a:prstGeom>
        </p:spPr>
      </p:pic>
    </p:spTree>
    <p:extLst>
      <p:ext uri="{BB962C8B-B14F-4D97-AF65-F5344CB8AC3E}">
        <p14:creationId xmlns:p14="http://schemas.microsoft.com/office/powerpoint/2010/main" val="35593690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b="13304"/>
          <a:stretch>
            <a:fillRect/>
          </a:stretch>
        </p:blipFill>
        <p:spPr>
          <a:xfrm>
            <a:off x="-10269" y="-26237"/>
            <a:ext cx="9730532" cy="6327025"/>
          </a:xfrm>
          <a:prstGeom prst="rect">
            <a:avLst/>
          </a:prstGeom>
        </p:spPr>
      </p:pic>
      <p:sp>
        <p:nvSpPr>
          <p:cNvPr id="4" name="Retângulo 3"/>
          <p:cNvSpPr/>
          <p:nvPr/>
        </p:nvSpPr>
        <p:spPr>
          <a:xfrm>
            <a:off x="-1"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5152235" y="5840602"/>
            <a:ext cx="4105275" cy="230832"/>
          </a:xfrm>
          <a:prstGeom prst="rect">
            <a:avLst/>
          </a:prstGeom>
          <a:noFill/>
          <a:ln w="28575">
            <a:noFill/>
            <a:prstDash val="sysDot"/>
          </a:ln>
        </p:spPr>
        <p:txBody>
          <a:bodyPr wrap="square" rtlCol="0">
            <a:spAutoFit/>
          </a:bodyPr>
          <a:lstStyle/>
          <a:p>
            <a:pPr algn="r"/>
            <a:r>
              <a:rPr lang="pt-BR" sz="900" dirty="0">
                <a:solidFill>
                  <a:schemeClr val="bg1"/>
                </a:solidFill>
                <a:latin typeface="Montserrat" pitchFamily="50" charset="0"/>
              </a:rPr>
              <a:t>Travessia via S3/W3 Sul. Fonte: Blog Brasília Para Pessoas</a:t>
            </a:r>
          </a:p>
        </p:txBody>
      </p:sp>
    </p:spTree>
    <p:extLst>
      <p:ext uri="{BB962C8B-B14F-4D97-AF65-F5344CB8AC3E}">
        <p14:creationId xmlns:p14="http://schemas.microsoft.com/office/powerpoint/2010/main" val="40842710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p:cNvSpPr txBox="1"/>
          <p:nvPr/>
        </p:nvSpPr>
        <p:spPr>
          <a:xfrm>
            <a:off x="538163" y="1349374"/>
            <a:ext cx="4105275" cy="1923604"/>
          </a:xfrm>
          <a:prstGeom prst="rect">
            <a:avLst/>
          </a:prstGeom>
          <a:noFill/>
        </p:spPr>
        <p:txBody>
          <a:bodyPr wrap="square" lIns="0" tIns="0" rIns="0" bIns="0" numCol="1" spcCol="422260" rtlCol="0">
            <a:spAutoFit/>
          </a:bodyPr>
          <a:lstStyle/>
          <a:p>
            <a:pPr indent="457200" algn="just" fontAlgn="base">
              <a:spcBef>
                <a:spcPts val="600"/>
              </a:spcBef>
            </a:pPr>
            <a:r>
              <a:rPr lang="pt-BR" sz="1000" dirty="0">
                <a:solidFill>
                  <a:schemeClr val="tx1">
                    <a:lumMod val="65000"/>
                    <a:lumOff val="35000"/>
                  </a:schemeClr>
                </a:solidFill>
                <a:latin typeface="Montserrat" pitchFamily="50" charset="0"/>
              </a:rPr>
              <a:t>As ações de Mobilidade a Pé foram pautados nos diagnósticos apresentados anteriormente e nos projetos desenvolvidos por outros órgãos e entidades do Distrito Federal, sempre com o foco no planejamento de uma cidade mais humana e democrática. </a:t>
            </a:r>
          </a:p>
          <a:p>
            <a:pPr indent="457200" algn="just" fontAlgn="base">
              <a:spcBef>
                <a:spcPts val="600"/>
              </a:spcBef>
            </a:pPr>
            <a:r>
              <a:rPr lang="pt-BR" sz="1000" dirty="0">
                <a:solidFill>
                  <a:schemeClr val="tx1">
                    <a:lumMod val="65000"/>
                    <a:lumOff val="35000"/>
                  </a:schemeClr>
                </a:solidFill>
                <a:latin typeface="Montserrat" pitchFamily="50" charset="0"/>
              </a:rPr>
              <a:t>Destacamos que há o entendimento de que a infraestrutura da mobilidade a pé deve ser compreendida como rotas que conectam um ponto a outro. Assim</a:t>
            </a:r>
            <a:r>
              <a:rPr lang="pt-BR" sz="1000" dirty="0">
                <a:solidFill>
                  <a:srgbClr val="0070C0"/>
                </a:solidFill>
                <a:latin typeface="Montserrat" pitchFamily="50" charset="0"/>
              </a:rPr>
              <a:t>, </a:t>
            </a:r>
            <a:r>
              <a:rPr lang="pt-BR" sz="1000" b="1" dirty="0">
                <a:solidFill>
                  <a:srgbClr val="0070C0"/>
                </a:solidFill>
                <a:latin typeface="Montserrat" pitchFamily="50" charset="0"/>
              </a:rPr>
              <a:t>foram priorizadas rotas que conectam os pedestres aos equipamentos públicos</a:t>
            </a:r>
            <a:r>
              <a:rPr lang="pt-BR" sz="1000" dirty="0">
                <a:solidFill>
                  <a:srgbClr val="0070C0"/>
                </a:solidFill>
                <a:latin typeface="Montserrat" pitchFamily="50" charset="0"/>
              </a:rPr>
              <a:t> </a:t>
            </a:r>
            <a:r>
              <a:rPr lang="pt-BR" sz="1000" spc="-90" dirty="0">
                <a:solidFill>
                  <a:schemeClr val="tx1">
                    <a:lumMod val="65000"/>
                    <a:lumOff val="35000"/>
                  </a:schemeClr>
                </a:solidFill>
                <a:latin typeface="Montserrat" pitchFamily="50" charset="0"/>
              </a:rPr>
              <a:t>relevantes no contexto urbano como </a:t>
            </a:r>
            <a:r>
              <a:rPr lang="pt-BR" sz="1000" b="1" spc="-90" dirty="0">
                <a:solidFill>
                  <a:srgbClr val="0070C0"/>
                </a:solidFill>
                <a:latin typeface="Montserrat" pitchFamily="50" charset="0"/>
              </a:rPr>
              <a:t>Hospitais Regionais, Centros de Ensino Especial, Áreas Centrais, Institutos Federais, Terminais Rodoviários, Estações de Metrô e BRT.</a:t>
            </a:r>
          </a:p>
        </p:txBody>
      </p:sp>
      <p:grpSp>
        <p:nvGrpSpPr>
          <p:cNvPr id="22" name="Grupo 21"/>
          <p:cNvGrpSpPr/>
          <p:nvPr/>
        </p:nvGrpSpPr>
        <p:grpSpPr>
          <a:xfrm>
            <a:off x="5075237" y="1215205"/>
            <a:ext cx="4105276" cy="3441281"/>
            <a:chOff x="5075237" y="1349375"/>
            <a:chExt cx="4105276" cy="3441281"/>
          </a:xfrm>
        </p:grpSpPr>
        <p:sp>
          <p:nvSpPr>
            <p:cNvPr id="16" name="Retângulo 15"/>
            <p:cNvSpPr/>
            <p:nvPr/>
          </p:nvSpPr>
          <p:spPr>
            <a:xfrm>
              <a:off x="5075237" y="3953680"/>
              <a:ext cx="4105276" cy="22190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8" name="Retângulo 17"/>
            <p:cNvSpPr/>
            <p:nvPr/>
          </p:nvSpPr>
          <p:spPr>
            <a:xfrm>
              <a:off x="5075237" y="2894803"/>
              <a:ext cx="4105276" cy="22190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19" name="Retângulo 18"/>
            <p:cNvSpPr/>
            <p:nvPr/>
          </p:nvSpPr>
          <p:spPr>
            <a:xfrm>
              <a:off x="5075237" y="1796590"/>
              <a:ext cx="4105276" cy="22190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20" name="Retângulo 19"/>
            <p:cNvSpPr/>
            <p:nvPr/>
          </p:nvSpPr>
          <p:spPr>
            <a:xfrm>
              <a:off x="5075237" y="1470796"/>
              <a:ext cx="4105276" cy="22190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pt-BR"/>
            </a:p>
          </p:txBody>
        </p:sp>
        <p:sp>
          <p:nvSpPr>
            <p:cNvPr id="21" name="Retângulo 20"/>
            <p:cNvSpPr/>
            <p:nvPr/>
          </p:nvSpPr>
          <p:spPr>
            <a:xfrm>
              <a:off x="5075237" y="1349375"/>
              <a:ext cx="4105275" cy="3441281"/>
            </a:xfrm>
            <a:prstGeom prst="rect">
              <a:avLst/>
            </a:prstGeom>
            <a:ln w="28575">
              <a:noFill/>
              <a:prstDash val="sysDot"/>
            </a:ln>
          </p:spPr>
          <p:txBody>
            <a:bodyPr wrap="square" lIns="180000" tIns="180000" rIns="180000" bIns="180000">
              <a:spAutoFit/>
            </a:bodyPr>
            <a:lstStyle/>
            <a:p>
              <a:pPr algn="ctr" fontAlgn="base"/>
              <a:r>
                <a:rPr lang="pt-BR" sz="1000" b="1" dirty="0">
                  <a:latin typeface="Montserrat" pitchFamily="50" charset="0"/>
                </a:rPr>
                <a:t>ETAPAS DO PLANEJAMENTO (SEMOB)</a:t>
              </a:r>
            </a:p>
            <a:p>
              <a:pPr fontAlgn="base"/>
              <a:endParaRPr lang="pt-BR" sz="1000" b="1" dirty="0">
                <a:solidFill>
                  <a:schemeClr val="tx1">
                    <a:lumMod val="65000"/>
                    <a:lumOff val="35000"/>
                  </a:schemeClr>
                </a:solidFill>
                <a:latin typeface="Montserrat" pitchFamily="50" charset="0"/>
              </a:endParaRPr>
            </a:p>
            <a:p>
              <a:pPr fontAlgn="base"/>
              <a:r>
                <a:rPr lang="pt-BR" sz="1000" b="1" dirty="0">
                  <a:latin typeface="Montserrat" pitchFamily="50" charset="0"/>
                </a:rPr>
                <a:t>1 e 2 - CURTO PRAZO (NOVACAP/SODF/RA)</a:t>
              </a:r>
            </a:p>
            <a:p>
              <a:pPr fontAlgn="base"/>
              <a:endParaRPr lang="pt-BR" sz="1000" b="1" dirty="0">
                <a:solidFill>
                  <a:schemeClr val="tx1">
                    <a:lumMod val="65000"/>
                    <a:lumOff val="35000"/>
                  </a:schemeClr>
                </a:solidFill>
                <a:latin typeface="Montserrat" pitchFamily="50" charset="0"/>
              </a:endParaRPr>
            </a:p>
            <a:p>
              <a:pPr marL="180975" indent="-180975" fontAlgn="base">
                <a:buFont typeface="Arial" pitchFamily="34" charset="0"/>
                <a:buChar char="•"/>
              </a:pPr>
              <a:r>
                <a:rPr lang="pt-BR" sz="1000" dirty="0">
                  <a:solidFill>
                    <a:schemeClr val="tx1">
                      <a:lumMod val="65000"/>
                      <a:lumOff val="35000"/>
                    </a:schemeClr>
                  </a:solidFill>
                  <a:latin typeface="Montserrat" pitchFamily="50" charset="0"/>
                </a:rPr>
                <a:t>Finalizar obras de calçadas já iniciadas</a:t>
              </a:r>
            </a:p>
            <a:p>
              <a:pPr marL="180975" indent="-180975" fontAlgn="base">
                <a:buFont typeface="Arial" pitchFamily="34" charset="0"/>
                <a:buChar char="•"/>
              </a:pPr>
              <a:r>
                <a:rPr lang="pt-BR" sz="1000" dirty="0">
                  <a:solidFill>
                    <a:schemeClr val="tx1">
                      <a:lumMod val="65000"/>
                      <a:lumOff val="35000"/>
                    </a:schemeClr>
                  </a:solidFill>
                  <a:latin typeface="Montserrat" pitchFamily="50" charset="0"/>
                </a:rPr>
                <a:t>Executar projetos de rotas licitados</a:t>
              </a:r>
            </a:p>
            <a:p>
              <a:pPr marL="180975" indent="-180975" fontAlgn="base">
                <a:buFont typeface="Arial" pitchFamily="34" charset="0"/>
                <a:buChar char="•"/>
              </a:pPr>
              <a:r>
                <a:rPr lang="pt-BR" sz="1000" dirty="0">
                  <a:solidFill>
                    <a:schemeClr val="tx1">
                      <a:lumMod val="65000"/>
                      <a:lumOff val="35000"/>
                    </a:schemeClr>
                  </a:solidFill>
                  <a:latin typeface="Montserrat" pitchFamily="50" charset="0"/>
                </a:rPr>
                <a:t>Executar projetos executivos de rotas acessíveis finalizados e aprovados </a:t>
              </a:r>
              <a:endParaRPr lang="pt-BR" sz="1000" b="1" dirty="0">
                <a:solidFill>
                  <a:schemeClr val="tx1">
                    <a:lumMod val="65000"/>
                    <a:lumOff val="35000"/>
                  </a:schemeClr>
                </a:solidFill>
                <a:latin typeface="Montserrat" pitchFamily="50" charset="0"/>
              </a:endParaRPr>
            </a:p>
            <a:p>
              <a:pPr fontAlgn="base"/>
              <a:endParaRPr lang="pt-BR" sz="1000" b="1" dirty="0">
                <a:solidFill>
                  <a:schemeClr val="tx1">
                    <a:lumMod val="65000"/>
                    <a:lumOff val="35000"/>
                  </a:schemeClr>
                </a:solidFill>
                <a:latin typeface="Montserrat" pitchFamily="50" charset="0"/>
              </a:endParaRPr>
            </a:p>
            <a:p>
              <a:pPr fontAlgn="base"/>
              <a:r>
                <a:rPr lang="pt-BR" sz="1000" b="1" dirty="0">
                  <a:latin typeface="Montserrat" pitchFamily="50" charset="0"/>
                </a:rPr>
                <a:t>3 - MÉDIO PRAZO (NOVACAP/SODF/SEDUH)</a:t>
              </a:r>
            </a:p>
            <a:p>
              <a:pPr fontAlgn="base"/>
              <a:endParaRPr lang="pt-BR" sz="1000" b="1" dirty="0">
                <a:solidFill>
                  <a:schemeClr val="tx1">
                    <a:lumMod val="65000"/>
                    <a:lumOff val="35000"/>
                  </a:schemeClr>
                </a:solidFill>
                <a:latin typeface="Montserrat" pitchFamily="50" charset="0"/>
              </a:endParaRPr>
            </a:p>
            <a:p>
              <a:pPr marL="180975" indent="-180975" fontAlgn="base">
                <a:buFont typeface="Arial" pitchFamily="34" charset="0"/>
                <a:buChar char="•"/>
              </a:pPr>
              <a:r>
                <a:rPr lang="pt-BR" sz="1000" dirty="0">
                  <a:solidFill>
                    <a:schemeClr val="tx1">
                      <a:lumMod val="65000"/>
                      <a:lumOff val="35000"/>
                    </a:schemeClr>
                  </a:solidFill>
                  <a:latin typeface="Montserrat" pitchFamily="50" charset="0"/>
                </a:rPr>
                <a:t>Executar projetos executivos de </a:t>
              </a:r>
            </a:p>
            <a:p>
              <a:pPr marL="180975" indent="-180975" fontAlgn="base">
                <a:buFont typeface="Arial" pitchFamily="34" charset="0"/>
                <a:buChar char="•"/>
              </a:pPr>
              <a:r>
                <a:rPr lang="pt-BR" sz="1000" dirty="0">
                  <a:solidFill>
                    <a:schemeClr val="tx1">
                      <a:lumMod val="65000"/>
                      <a:lumOff val="35000"/>
                    </a:schemeClr>
                  </a:solidFill>
                  <a:latin typeface="Montserrat" pitchFamily="50" charset="0"/>
                </a:rPr>
                <a:t>requalificação finalizados e aprovados</a:t>
              </a:r>
              <a:endParaRPr lang="pt-BR" sz="1000" b="1" dirty="0">
                <a:solidFill>
                  <a:schemeClr val="tx1">
                    <a:lumMod val="65000"/>
                    <a:lumOff val="35000"/>
                  </a:schemeClr>
                </a:solidFill>
                <a:latin typeface="Montserrat" pitchFamily="50" charset="0"/>
              </a:endParaRPr>
            </a:p>
            <a:p>
              <a:pPr marL="180975" indent="-180975" fontAlgn="base">
                <a:buFont typeface="Arial" pitchFamily="34" charset="0"/>
                <a:buChar char="•"/>
              </a:pPr>
              <a:r>
                <a:rPr lang="pt-BR" sz="1000" dirty="0">
                  <a:solidFill>
                    <a:schemeClr val="tx1">
                      <a:lumMod val="65000"/>
                      <a:lumOff val="35000"/>
                    </a:schemeClr>
                  </a:solidFill>
                  <a:latin typeface="Montserrat" pitchFamily="50" charset="0"/>
                </a:rPr>
                <a:t>Concluir Projetos em elaboração</a:t>
              </a:r>
            </a:p>
            <a:p>
              <a:pPr marL="180975" indent="-180975" fontAlgn="base">
                <a:buFont typeface="Arial" pitchFamily="34" charset="0"/>
                <a:buChar char="•"/>
              </a:pPr>
              <a:r>
                <a:rPr lang="pt-BR" sz="1000" dirty="0">
                  <a:solidFill>
                    <a:schemeClr val="tx1">
                      <a:lumMod val="65000"/>
                      <a:lumOff val="35000"/>
                    </a:schemeClr>
                  </a:solidFill>
                  <a:latin typeface="Montserrat" pitchFamily="50" charset="0"/>
                </a:rPr>
                <a:t>Elaborar projetos do trechos já diagnosticados</a:t>
              </a:r>
            </a:p>
            <a:p>
              <a:pPr fontAlgn="base"/>
              <a:endParaRPr lang="pt-BR" sz="1000" b="1" dirty="0">
                <a:solidFill>
                  <a:schemeClr val="tx1">
                    <a:lumMod val="65000"/>
                    <a:lumOff val="35000"/>
                  </a:schemeClr>
                </a:solidFill>
                <a:latin typeface="Montserrat" pitchFamily="50" charset="0"/>
              </a:endParaRPr>
            </a:p>
            <a:p>
              <a:pPr fontAlgn="base"/>
              <a:r>
                <a:rPr lang="pt-BR" sz="1000" b="1" dirty="0">
                  <a:latin typeface="Montserrat" pitchFamily="50" charset="0"/>
                </a:rPr>
                <a:t>4 - LONGO PRAZO (NOVACAP/SODF)</a:t>
              </a:r>
            </a:p>
            <a:p>
              <a:pPr fontAlgn="base"/>
              <a:endParaRPr lang="pt-BR" sz="1000" b="1" dirty="0">
                <a:solidFill>
                  <a:schemeClr val="tx1">
                    <a:lumMod val="65000"/>
                    <a:lumOff val="35000"/>
                  </a:schemeClr>
                </a:solidFill>
                <a:latin typeface="Montserrat" pitchFamily="50" charset="0"/>
              </a:endParaRPr>
            </a:p>
            <a:p>
              <a:pPr marL="180975" indent="-180975" fontAlgn="base">
                <a:buFont typeface="Arial" pitchFamily="34" charset="0"/>
                <a:buChar char="•"/>
              </a:pPr>
              <a:r>
                <a:rPr lang="pt-BR" sz="1000" dirty="0">
                  <a:solidFill>
                    <a:schemeClr val="tx1">
                      <a:lumMod val="65000"/>
                      <a:lumOff val="35000"/>
                    </a:schemeClr>
                  </a:solidFill>
                  <a:latin typeface="Montserrat" pitchFamily="50" charset="0"/>
                </a:rPr>
                <a:t>Executar os projetos elaborados e aprovados no médio prazo</a:t>
              </a:r>
            </a:p>
          </p:txBody>
        </p:sp>
      </p:grpSp>
      <p:sp>
        <p:nvSpPr>
          <p:cNvPr id="10" name="Retângulo 9">
            <a:extLst>
              <a:ext uri="{FF2B5EF4-FFF2-40B4-BE49-F238E27FC236}">
                <a16:creationId xmlns:a16="http://schemas.microsoft.com/office/drawing/2014/main" id="{6695DAED-D184-49BE-A561-2ABAF8B00872}"/>
              </a:ext>
            </a:extLst>
          </p:cNvPr>
          <p:cNvSpPr/>
          <p:nvPr/>
        </p:nvSpPr>
        <p:spPr>
          <a:xfrm>
            <a:off x="538163" y="3605737"/>
            <a:ext cx="4105275" cy="871347"/>
          </a:xfrm>
          <a:prstGeom prst="rect">
            <a:avLst/>
          </a:prstGeom>
          <a:solidFill>
            <a:srgbClr val="0070C0"/>
          </a:solidFill>
          <a:ln w="28575">
            <a:noFill/>
            <a:prstDash val="sysDot"/>
          </a:ln>
        </p:spPr>
        <p:txBody>
          <a:bodyPr wrap="square" lIns="180000" tIns="180000" rIns="180000" bIns="180000">
            <a:spAutoFit/>
          </a:bodyPr>
          <a:lstStyle/>
          <a:p>
            <a:pPr marL="0" lvl="2" algn="just"/>
            <a:r>
              <a:rPr lang="pt-BR" sz="1100" b="1" dirty="0">
                <a:solidFill>
                  <a:srgbClr val="F9DD16"/>
                </a:solidFill>
                <a:latin typeface="Montserrat" pitchFamily="50" charset="0"/>
              </a:rPr>
              <a:t>O número das ações conforme seus prazos (curto, médio e longo) está correlacionado com os planos governamentais da próxima página</a:t>
            </a:r>
            <a:r>
              <a:rPr lang="pt-BR" sz="1000" dirty="0">
                <a:solidFill>
                  <a:schemeClr val="bg1"/>
                </a:solidFill>
                <a:latin typeface="Montserrat" pitchFamily="50" charset="0"/>
              </a:rPr>
              <a:t>.</a:t>
            </a:r>
          </a:p>
        </p:txBody>
      </p:sp>
    </p:spTree>
    <p:extLst>
      <p:ext uri="{BB962C8B-B14F-4D97-AF65-F5344CB8AC3E}">
        <p14:creationId xmlns:p14="http://schemas.microsoft.com/office/powerpoint/2010/main" val="41284416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538164" y="3186908"/>
            <a:ext cx="4105274" cy="2697488"/>
          </a:xfrm>
          <a:prstGeom prst="rect">
            <a:avLst/>
          </a:prstGeom>
          <a:solidFill>
            <a:srgbClr val="0070C0"/>
          </a:solidFill>
          <a:ln w="28575">
            <a:noFill/>
            <a:prstDash val="sysDot"/>
          </a:ln>
        </p:spPr>
        <p:txBody>
          <a:bodyPr wrap="square" lIns="180000" tIns="180000" rIns="180000" bIns="180000">
            <a:spAutoFit/>
          </a:bodyPr>
          <a:lstStyle/>
          <a:p>
            <a:pPr fontAlgn="base">
              <a:lnSpc>
                <a:spcPts val="1300"/>
              </a:lnSpc>
            </a:pPr>
            <a:r>
              <a:rPr lang="pt-BR" sz="1000" b="1" dirty="0">
                <a:solidFill>
                  <a:schemeClr val="bg1"/>
                </a:solidFill>
                <a:latin typeface="Montserrat" pitchFamily="50" charset="0"/>
              </a:rPr>
              <a:t>2 - LOA 2020</a:t>
            </a:r>
          </a:p>
          <a:p>
            <a:pPr fontAlgn="base">
              <a:lnSpc>
                <a:spcPts val="1300"/>
              </a:lnSpc>
            </a:pPr>
            <a:endParaRPr lang="pt-BR" sz="1000" b="1" dirty="0">
              <a:solidFill>
                <a:srgbClr val="F9DD16"/>
              </a:solidFill>
              <a:latin typeface="Montserrat" pitchFamily="50" charset="0"/>
            </a:endParaRPr>
          </a:p>
          <a:p>
            <a:pPr marL="361950">
              <a:lnSpc>
                <a:spcPts val="1300"/>
              </a:lnSpc>
            </a:pPr>
            <a:r>
              <a:rPr lang="pt-BR" sz="1000" b="1" dirty="0">
                <a:solidFill>
                  <a:srgbClr val="F9DD16"/>
                </a:solidFill>
                <a:latin typeface="Montserrat" pitchFamily="50" charset="0"/>
              </a:rPr>
              <a:t>6209 1110 8145 </a:t>
            </a:r>
            <a:r>
              <a:rPr lang="pt-BR" sz="1000" dirty="0">
                <a:solidFill>
                  <a:schemeClr val="bg1"/>
                </a:solidFill>
                <a:latin typeface="Montserrat" pitchFamily="50" charset="0"/>
              </a:rPr>
              <a:t>- (EPI) Execução de obras de urbanização - calçadas com Acessibilidade na Região Administrativa da </a:t>
            </a:r>
            <a:r>
              <a:rPr lang="pt-BR" sz="1000" dirty="0" err="1">
                <a:solidFill>
                  <a:schemeClr val="bg1"/>
                </a:solidFill>
                <a:latin typeface="Montserrat" pitchFamily="50" charset="0"/>
              </a:rPr>
              <a:t>Candangolândia</a:t>
            </a:r>
            <a:endParaRPr lang="pt-BR" sz="1000" dirty="0">
              <a:solidFill>
                <a:schemeClr val="bg1"/>
              </a:solidFill>
              <a:latin typeface="Montserrat" pitchFamily="50" charset="0"/>
            </a:endParaRPr>
          </a:p>
          <a:p>
            <a:pPr marL="361950">
              <a:lnSpc>
                <a:spcPts val="1300"/>
              </a:lnSpc>
            </a:pPr>
            <a:endParaRPr lang="pt-BR" sz="1000" dirty="0">
              <a:solidFill>
                <a:schemeClr val="bg1"/>
              </a:solidFill>
              <a:latin typeface="Montserrat" pitchFamily="50" charset="0"/>
            </a:endParaRPr>
          </a:p>
          <a:p>
            <a:pPr marL="361950">
              <a:lnSpc>
                <a:spcPts val="1300"/>
              </a:lnSpc>
            </a:pPr>
            <a:r>
              <a:rPr lang="pt-BR" sz="1000" b="1" dirty="0">
                <a:solidFill>
                  <a:srgbClr val="F9DD16"/>
                </a:solidFill>
                <a:latin typeface="Montserrat" pitchFamily="50" charset="0"/>
              </a:rPr>
              <a:t>6209 1110 8153 </a:t>
            </a:r>
            <a:r>
              <a:rPr lang="pt-BR" sz="1000" dirty="0">
                <a:solidFill>
                  <a:schemeClr val="bg1"/>
                </a:solidFill>
                <a:latin typeface="Montserrat" pitchFamily="50" charset="0"/>
              </a:rPr>
              <a:t>(SODF) - (EPI) Construção e reforma de calçadas </a:t>
            </a:r>
          </a:p>
          <a:p>
            <a:pPr marL="361950">
              <a:lnSpc>
                <a:spcPts val="1300"/>
              </a:lnSpc>
            </a:pPr>
            <a:endParaRPr lang="pt-BR" sz="1000" dirty="0">
              <a:solidFill>
                <a:schemeClr val="bg1"/>
              </a:solidFill>
              <a:latin typeface="Montserrat" pitchFamily="50" charset="0"/>
            </a:endParaRPr>
          </a:p>
          <a:p>
            <a:pPr marL="361950">
              <a:lnSpc>
                <a:spcPts val="1300"/>
              </a:lnSpc>
            </a:pPr>
            <a:r>
              <a:rPr lang="pt-BR" sz="1000" b="1" dirty="0">
                <a:solidFill>
                  <a:srgbClr val="F9DD16"/>
                </a:solidFill>
                <a:latin typeface="Montserrat" pitchFamily="50" charset="0"/>
              </a:rPr>
              <a:t>6209 1110 8164 </a:t>
            </a:r>
            <a:r>
              <a:rPr lang="pt-BR" sz="1000" dirty="0">
                <a:solidFill>
                  <a:schemeClr val="bg1"/>
                </a:solidFill>
                <a:latin typeface="Montserrat" pitchFamily="50" charset="0"/>
              </a:rPr>
              <a:t>(NOVACAP) - (EPI) Construção e reforma de calçadas no Distrito Federal</a:t>
            </a:r>
          </a:p>
          <a:p>
            <a:pPr marL="361950">
              <a:lnSpc>
                <a:spcPts val="1300"/>
              </a:lnSpc>
            </a:pPr>
            <a:endParaRPr lang="pt-BR" sz="1000" dirty="0">
              <a:solidFill>
                <a:schemeClr val="bg1"/>
              </a:solidFill>
              <a:latin typeface="Montserrat" pitchFamily="50" charset="0"/>
            </a:endParaRPr>
          </a:p>
          <a:p>
            <a:pPr marL="361950">
              <a:lnSpc>
                <a:spcPts val="1300"/>
              </a:lnSpc>
            </a:pPr>
            <a:r>
              <a:rPr lang="pt-BR" sz="1000" b="1" dirty="0">
                <a:solidFill>
                  <a:srgbClr val="F9DD16"/>
                </a:solidFill>
                <a:latin typeface="Montserrat" pitchFamily="50" charset="0"/>
              </a:rPr>
              <a:t>6209 1110 8179 </a:t>
            </a:r>
            <a:r>
              <a:rPr lang="pt-BR" sz="1000" dirty="0">
                <a:solidFill>
                  <a:schemeClr val="bg1"/>
                </a:solidFill>
                <a:latin typeface="Montserrat" pitchFamily="50" charset="0"/>
              </a:rPr>
              <a:t>(NOVACAP) - (EPI) Construção e reforma de calçadas (em 2020)</a:t>
            </a:r>
          </a:p>
        </p:txBody>
      </p:sp>
      <p:sp>
        <p:nvSpPr>
          <p:cNvPr id="12" name="Retângulo 11"/>
          <p:cNvSpPr/>
          <p:nvPr/>
        </p:nvSpPr>
        <p:spPr>
          <a:xfrm>
            <a:off x="538163" y="1349373"/>
            <a:ext cx="4105275" cy="2030639"/>
          </a:xfrm>
          <a:prstGeom prst="rect">
            <a:avLst/>
          </a:prstGeom>
          <a:solidFill>
            <a:srgbClr val="0070C0"/>
          </a:solidFill>
          <a:ln w="28575">
            <a:noFill/>
            <a:prstDash val="sysDot"/>
          </a:ln>
        </p:spPr>
        <p:txBody>
          <a:bodyPr wrap="square" lIns="180000" tIns="180000" rIns="180000" bIns="180000">
            <a:spAutoFit/>
          </a:bodyPr>
          <a:lstStyle/>
          <a:p>
            <a:pPr fontAlgn="base">
              <a:lnSpc>
                <a:spcPts val="1300"/>
              </a:lnSpc>
            </a:pPr>
            <a:r>
              <a:rPr lang="pt-BR" sz="1000" b="1" dirty="0">
                <a:solidFill>
                  <a:schemeClr val="bg1"/>
                </a:solidFill>
                <a:latin typeface="Montserrat" pitchFamily="50" charset="0"/>
              </a:rPr>
              <a:t>1 – Plano de Ação Distrital de Acessibilidade (TCDFT)</a:t>
            </a:r>
          </a:p>
          <a:p>
            <a:pPr fontAlgn="base">
              <a:lnSpc>
                <a:spcPts val="1300"/>
              </a:lnSpc>
            </a:pPr>
            <a:endParaRPr lang="pt-BR" sz="1000" b="1" dirty="0">
              <a:solidFill>
                <a:srgbClr val="F9DD16"/>
              </a:solidFill>
              <a:latin typeface="Montserrat" pitchFamily="50" charset="0"/>
            </a:endParaRPr>
          </a:p>
          <a:p>
            <a:pPr marL="361950">
              <a:lnSpc>
                <a:spcPts val="1300"/>
              </a:lnSpc>
            </a:pPr>
            <a:r>
              <a:rPr lang="pt-BR" sz="1000" dirty="0">
                <a:solidFill>
                  <a:schemeClr val="bg1"/>
                </a:solidFill>
                <a:latin typeface="Montserrat" pitchFamily="50" charset="0"/>
              </a:rPr>
              <a:t>Coordenação da SEMOB</a:t>
            </a:r>
          </a:p>
          <a:p>
            <a:pPr marL="361950">
              <a:lnSpc>
                <a:spcPts val="1300"/>
              </a:lnSpc>
            </a:pPr>
            <a:r>
              <a:rPr lang="pt-BR" sz="1000" dirty="0">
                <a:solidFill>
                  <a:schemeClr val="bg1"/>
                </a:solidFill>
                <a:latin typeface="Montserrat" pitchFamily="50" charset="0"/>
              </a:rPr>
              <a:t>Ação Conjunta Interinstitucional</a:t>
            </a:r>
          </a:p>
          <a:p>
            <a:pPr marL="361950">
              <a:lnSpc>
                <a:spcPts val="1300"/>
              </a:lnSpc>
            </a:pPr>
            <a:endParaRPr lang="pt-BR" sz="1000" dirty="0">
              <a:solidFill>
                <a:schemeClr val="bg1"/>
              </a:solidFill>
              <a:latin typeface="Montserrat" pitchFamily="50" charset="0"/>
            </a:endParaRPr>
          </a:p>
          <a:p>
            <a:pPr marL="361950">
              <a:lnSpc>
                <a:spcPts val="1300"/>
              </a:lnSpc>
            </a:pPr>
            <a:r>
              <a:rPr lang="pt-BR" sz="1000" b="1" dirty="0">
                <a:solidFill>
                  <a:srgbClr val="F9DD16"/>
                </a:solidFill>
                <a:latin typeface="Montserrat" pitchFamily="50" charset="0"/>
              </a:rPr>
              <a:t>PPA 2020/2023:</a:t>
            </a:r>
          </a:p>
          <a:p>
            <a:pPr marL="361950">
              <a:lnSpc>
                <a:spcPts val="1300"/>
              </a:lnSpc>
            </a:pPr>
            <a:endParaRPr lang="pt-BR" sz="1000" b="1" dirty="0">
              <a:solidFill>
                <a:srgbClr val="F9DD16"/>
              </a:solidFill>
              <a:latin typeface="Montserrat" pitchFamily="50" charset="0"/>
            </a:endParaRPr>
          </a:p>
          <a:p>
            <a:pPr marL="361950">
              <a:lnSpc>
                <a:spcPts val="1300"/>
              </a:lnSpc>
            </a:pPr>
            <a:r>
              <a:rPr lang="pt-BR" sz="1000" b="1" dirty="0">
                <a:solidFill>
                  <a:srgbClr val="F9DD16"/>
                </a:solidFill>
                <a:latin typeface="Montserrat" pitchFamily="50" charset="0"/>
              </a:rPr>
              <a:t>Ação Não Orçamentária 10682:</a:t>
            </a:r>
            <a:r>
              <a:rPr lang="pt-BR" sz="1000" dirty="0">
                <a:solidFill>
                  <a:srgbClr val="F9DD16"/>
                </a:solidFill>
                <a:latin typeface="Montserrat" pitchFamily="50" charset="0"/>
              </a:rPr>
              <a:t>  </a:t>
            </a:r>
            <a:r>
              <a:rPr lang="pt-BR" sz="1000" dirty="0">
                <a:solidFill>
                  <a:schemeClr val="bg1"/>
                </a:solidFill>
                <a:latin typeface="Montserrat" pitchFamily="50" charset="0"/>
              </a:rPr>
              <a:t>coordenação, estruturação e acompanhamento do plano de ação distrital de acessibilidade (SEMOB)</a:t>
            </a:r>
          </a:p>
        </p:txBody>
      </p:sp>
      <p:sp>
        <p:nvSpPr>
          <p:cNvPr id="13" name="Retângulo 12"/>
          <p:cNvSpPr/>
          <p:nvPr/>
        </p:nvSpPr>
        <p:spPr>
          <a:xfrm>
            <a:off x="5075237" y="1349375"/>
            <a:ext cx="4105275" cy="3864474"/>
          </a:xfrm>
          <a:prstGeom prst="rect">
            <a:avLst/>
          </a:prstGeom>
          <a:solidFill>
            <a:srgbClr val="0070C0"/>
          </a:solidFill>
          <a:ln w="28575">
            <a:noFill/>
            <a:prstDash val="sysDot"/>
          </a:ln>
        </p:spPr>
        <p:txBody>
          <a:bodyPr wrap="square" lIns="180000" tIns="180000" rIns="180000" bIns="180000">
            <a:spAutoFit/>
          </a:bodyPr>
          <a:lstStyle/>
          <a:p>
            <a:pPr fontAlgn="base">
              <a:lnSpc>
                <a:spcPts val="1300"/>
              </a:lnSpc>
            </a:pPr>
            <a:r>
              <a:rPr lang="pt-BR" sz="1000" b="1" dirty="0">
                <a:solidFill>
                  <a:schemeClr val="bg1"/>
                </a:solidFill>
                <a:latin typeface="Montserrat" pitchFamily="50" charset="0"/>
              </a:rPr>
              <a:t>3 e 4 – Plano Plurianual 2020/2023</a:t>
            </a:r>
          </a:p>
          <a:p>
            <a:pPr fontAlgn="base">
              <a:lnSpc>
                <a:spcPts val="1300"/>
              </a:lnSpc>
            </a:pPr>
            <a:endParaRPr lang="pt-BR" sz="1000" b="1" dirty="0">
              <a:solidFill>
                <a:srgbClr val="F9DD16"/>
              </a:solidFill>
              <a:latin typeface="Montserrat" pitchFamily="50" charset="0"/>
            </a:endParaRPr>
          </a:p>
          <a:p>
            <a:pPr marL="361950">
              <a:lnSpc>
                <a:spcPts val="1300"/>
              </a:lnSpc>
            </a:pPr>
            <a:r>
              <a:rPr lang="pt-BR" sz="1000" b="1" dirty="0">
                <a:solidFill>
                  <a:srgbClr val="F9DD16"/>
                </a:solidFill>
                <a:latin typeface="Montserrat" pitchFamily="50" charset="0"/>
              </a:rPr>
              <a:t>Meta 607 </a:t>
            </a:r>
            <a:r>
              <a:rPr lang="pt-BR" sz="1000" dirty="0">
                <a:solidFill>
                  <a:schemeClr val="bg1"/>
                </a:solidFill>
                <a:latin typeface="Montserrat" pitchFamily="50" charset="0"/>
              </a:rPr>
              <a:t>- contratar projetos executivos voltados para o pedestre (SEMOB)</a:t>
            </a:r>
          </a:p>
          <a:p>
            <a:pPr marL="361950">
              <a:lnSpc>
                <a:spcPts val="1300"/>
              </a:lnSpc>
            </a:pPr>
            <a:endParaRPr lang="pt-BR" sz="1000" dirty="0">
              <a:solidFill>
                <a:schemeClr val="bg1"/>
              </a:solidFill>
              <a:latin typeface="Montserrat" pitchFamily="50" charset="0"/>
            </a:endParaRPr>
          </a:p>
          <a:p>
            <a:pPr marL="361950">
              <a:lnSpc>
                <a:spcPts val="1300"/>
              </a:lnSpc>
            </a:pPr>
            <a:r>
              <a:rPr lang="pt-BR" sz="1000" b="1" dirty="0">
                <a:solidFill>
                  <a:srgbClr val="F9DD16"/>
                </a:solidFill>
                <a:latin typeface="Montserrat" pitchFamily="50" charset="0"/>
              </a:rPr>
              <a:t>Meta 608 </a:t>
            </a:r>
            <a:r>
              <a:rPr lang="pt-BR" sz="1000" dirty="0">
                <a:solidFill>
                  <a:schemeClr val="bg1"/>
                </a:solidFill>
                <a:latin typeface="Montserrat" pitchFamily="50" charset="0"/>
              </a:rPr>
              <a:t>- implantar 150.000,00m² de projetos voltados para o pedestre (SEMOB)</a:t>
            </a:r>
          </a:p>
          <a:p>
            <a:pPr>
              <a:lnSpc>
                <a:spcPts val="1300"/>
              </a:lnSpc>
            </a:pPr>
            <a:endParaRPr lang="pt-BR" sz="1000" dirty="0">
              <a:solidFill>
                <a:schemeClr val="bg1"/>
              </a:solidFill>
              <a:latin typeface="Montserrat" pitchFamily="50" charset="0"/>
            </a:endParaRPr>
          </a:p>
          <a:p>
            <a:pPr marL="361950">
              <a:lnSpc>
                <a:spcPts val="1300"/>
              </a:lnSpc>
            </a:pPr>
            <a:r>
              <a:rPr lang="pt-BR" sz="1000" b="1" dirty="0">
                <a:solidFill>
                  <a:srgbClr val="F9DD16"/>
                </a:solidFill>
                <a:latin typeface="Montserrat" pitchFamily="50" charset="0"/>
              </a:rPr>
              <a:t>Ações Orçamentárias;</a:t>
            </a:r>
          </a:p>
          <a:p>
            <a:pPr>
              <a:lnSpc>
                <a:spcPts val="1300"/>
              </a:lnSpc>
            </a:pPr>
            <a:endParaRPr lang="pt-BR" sz="1000" b="1" dirty="0">
              <a:solidFill>
                <a:srgbClr val="F9DD16"/>
              </a:solidFill>
              <a:latin typeface="Montserrat" pitchFamily="50" charset="0"/>
            </a:endParaRPr>
          </a:p>
          <a:p>
            <a:pPr marL="361950">
              <a:lnSpc>
                <a:spcPts val="1300"/>
              </a:lnSpc>
            </a:pPr>
            <a:r>
              <a:rPr lang="pt-BR" sz="1000" b="1" dirty="0">
                <a:solidFill>
                  <a:srgbClr val="F9DD16"/>
                </a:solidFill>
                <a:latin typeface="Montserrat" pitchFamily="50" charset="0"/>
              </a:rPr>
              <a:t>3087</a:t>
            </a:r>
            <a:r>
              <a:rPr lang="pt-BR" sz="1000" b="1" dirty="0">
                <a:solidFill>
                  <a:schemeClr val="bg1"/>
                </a:solidFill>
                <a:latin typeface="Montserrat" pitchFamily="50" charset="0"/>
              </a:rPr>
              <a:t>:</a:t>
            </a:r>
            <a:r>
              <a:rPr lang="pt-BR" sz="1000" dirty="0">
                <a:solidFill>
                  <a:schemeClr val="bg1"/>
                </a:solidFill>
                <a:latin typeface="Montserrat" pitchFamily="50" charset="0"/>
              </a:rPr>
              <a:t> execução de obras de acessibilidade</a:t>
            </a:r>
          </a:p>
          <a:p>
            <a:pPr marL="361950">
              <a:lnSpc>
                <a:spcPts val="1300"/>
              </a:lnSpc>
            </a:pPr>
            <a:endParaRPr lang="pt-BR" sz="1000" dirty="0">
              <a:solidFill>
                <a:schemeClr val="bg1"/>
              </a:solidFill>
              <a:latin typeface="Montserrat" pitchFamily="50" charset="0"/>
            </a:endParaRPr>
          </a:p>
          <a:p>
            <a:pPr marL="361950">
              <a:lnSpc>
                <a:spcPts val="1300"/>
              </a:lnSpc>
            </a:pPr>
            <a:r>
              <a:rPr lang="pt-BR" sz="1000" b="1" dirty="0">
                <a:solidFill>
                  <a:srgbClr val="F9DD16"/>
                </a:solidFill>
                <a:latin typeface="Montserrat" pitchFamily="50" charset="0"/>
              </a:rPr>
              <a:t>3052:</a:t>
            </a:r>
            <a:r>
              <a:rPr lang="pt-BR" sz="1000" dirty="0">
                <a:solidFill>
                  <a:srgbClr val="F9DD16"/>
                </a:solidFill>
                <a:latin typeface="Montserrat" pitchFamily="50" charset="0"/>
              </a:rPr>
              <a:t> </a:t>
            </a:r>
            <a:r>
              <a:rPr lang="pt-BR" sz="1000" dirty="0">
                <a:solidFill>
                  <a:schemeClr val="bg1"/>
                </a:solidFill>
                <a:latin typeface="Montserrat" pitchFamily="50" charset="0"/>
              </a:rPr>
              <a:t>implantação do projeto de urbanização</a:t>
            </a:r>
          </a:p>
          <a:p>
            <a:pPr>
              <a:lnSpc>
                <a:spcPts val="1300"/>
              </a:lnSpc>
            </a:pPr>
            <a:endParaRPr lang="pt-BR" sz="1000" dirty="0">
              <a:solidFill>
                <a:schemeClr val="bg1"/>
              </a:solidFill>
              <a:latin typeface="Montserrat" pitchFamily="50" charset="0"/>
            </a:endParaRPr>
          </a:p>
          <a:p>
            <a:pPr indent="361950">
              <a:lnSpc>
                <a:spcPts val="1300"/>
              </a:lnSpc>
            </a:pPr>
            <a:r>
              <a:rPr lang="pt-BR" sz="1000" b="1" dirty="0">
                <a:solidFill>
                  <a:srgbClr val="F9DD16"/>
                </a:solidFill>
                <a:latin typeface="Montserrat" pitchFamily="50" charset="0"/>
              </a:rPr>
              <a:t>Ações Não Orçamentárias:</a:t>
            </a:r>
          </a:p>
          <a:p>
            <a:pPr>
              <a:lnSpc>
                <a:spcPts val="1300"/>
              </a:lnSpc>
            </a:pPr>
            <a:endParaRPr lang="pt-BR" sz="1000" b="1" dirty="0">
              <a:solidFill>
                <a:srgbClr val="F9DD16"/>
              </a:solidFill>
              <a:latin typeface="Montserrat" pitchFamily="50" charset="0"/>
            </a:endParaRPr>
          </a:p>
          <a:p>
            <a:pPr marL="361950">
              <a:lnSpc>
                <a:spcPts val="1300"/>
              </a:lnSpc>
            </a:pPr>
            <a:r>
              <a:rPr lang="pt-BR" sz="1000" b="1" dirty="0">
                <a:solidFill>
                  <a:srgbClr val="F9DD16"/>
                </a:solidFill>
                <a:latin typeface="Montserrat" pitchFamily="50" charset="0"/>
              </a:rPr>
              <a:t>10612: </a:t>
            </a:r>
            <a:r>
              <a:rPr lang="pt-BR" sz="1000" dirty="0">
                <a:solidFill>
                  <a:schemeClr val="bg1"/>
                </a:solidFill>
                <a:latin typeface="Montserrat" pitchFamily="50" charset="0"/>
              </a:rPr>
              <a:t>elaboração de projetos de calçadas, ciclovias e </a:t>
            </a:r>
            <a:r>
              <a:rPr lang="pt-BR" sz="1000" dirty="0" err="1">
                <a:solidFill>
                  <a:schemeClr val="bg1"/>
                </a:solidFill>
                <a:latin typeface="Montserrat" pitchFamily="50" charset="0"/>
              </a:rPr>
              <a:t>ciclofaixas</a:t>
            </a:r>
            <a:r>
              <a:rPr lang="pt-BR" sz="1000" dirty="0">
                <a:solidFill>
                  <a:schemeClr val="bg1"/>
                </a:solidFill>
                <a:latin typeface="Montserrat" pitchFamily="50" charset="0"/>
              </a:rPr>
              <a:t> no Distrito Federal (SEDUH)</a:t>
            </a:r>
          </a:p>
          <a:p>
            <a:pPr marL="361950">
              <a:lnSpc>
                <a:spcPts val="1300"/>
              </a:lnSpc>
            </a:pPr>
            <a:endParaRPr lang="pt-BR" sz="1000" dirty="0">
              <a:solidFill>
                <a:schemeClr val="bg1"/>
              </a:solidFill>
              <a:latin typeface="Montserrat" pitchFamily="50" charset="0"/>
            </a:endParaRPr>
          </a:p>
          <a:p>
            <a:pPr marL="361950">
              <a:lnSpc>
                <a:spcPts val="1300"/>
              </a:lnSpc>
            </a:pPr>
            <a:r>
              <a:rPr lang="pt-BR" sz="1000" b="1" dirty="0">
                <a:solidFill>
                  <a:srgbClr val="F9DD16"/>
                </a:solidFill>
                <a:latin typeface="Montserrat" pitchFamily="50" charset="0"/>
              </a:rPr>
              <a:t>10484:</a:t>
            </a:r>
            <a:r>
              <a:rPr lang="pt-BR" sz="1000" dirty="0">
                <a:solidFill>
                  <a:srgbClr val="F9DD16"/>
                </a:solidFill>
                <a:latin typeface="Montserrat" pitchFamily="50" charset="0"/>
              </a:rPr>
              <a:t> </a:t>
            </a:r>
            <a:r>
              <a:rPr lang="pt-BR" sz="1000" dirty="0">
                <a:solidFill>
                  <a:schemeClr val="bg1"/>
                </a:solidFill>
                <a:latin typeface="Montserrat" pitchFamily="50" charset="0"/>
              </a:rPr>
              <a:t>implementação de escritório de projetos (SEMOB)</a:t>
            </a:r>
          </a:p>
        </p:txBody>
      </p:sp>
      <p:sp>
        <p:nvSpPr>
          <p:cNvPr id="5" name="CaixaDeTexto 4">
            <a:extLst>
              <a:ext uri="{FF2B5EF4-FFF2-40B4-BE49-F238E27FC236}">
                <a16:creationId xmlns:a16="http://schemas.microsoft.com/office/drawing/2014/main" id="{666BB3AB-492F-4C6A-82B2-9C2D7294FBFD}"/>
              </a:ext>
            </a:extLst>
          </p:cNvPr>
          <p:cNvSpPr txBox="1"/>
          <p:nvPr/>
        </p:nvSpPr>
        <p:spPr>
          <a:xfrm>
            <a:off x="5075237" y="5346638"/>
            <a:ext cx="4105276" cy="307777"/>
          </a:xfrm>
          <a:prstGeom prst="rect">
            <a:avLst/>
          </a:prstGeom>
          <a:noFill/>
        </p:spPr>
        <p:txBody>
          <a:bodyPr wrap="square" lIns="0" tIns="0" rIns="0" bIns="0" numCol="1" spcCol="422260" rtlCol="0">
            <a:spAutoFit/>
          </a:bodyPr>
          <a:lstStyle/>
          <a:p>
            <a:pPr algn="just" fontAlgn="base">
              <a:spcBef>
                <a:spcPts val="600"/>
              </a:spcBef>
            </a:pPr>
            <a:r>
              <a:rPr lang="pt-BR" sz="1000" b="1" spc="-90" dirty="0">
                <a:solidFill>
                  <a:schemeClr val="tx1">
                    <a:lumMod val="65000"/>
                    <a:lumOff val="35000"/>
                  </a:schemeClr>
                </a:solidFill>
                <a:latin typeface="Montserrat" pitchFamily="50" charset="0"/>
              </a:rPr>
              <a:t>OBS.: </a:t>
            </a:r>
            <a:r>
              <a:rPr lang="pt-BR" sz="1000" spc="-90" dirty="0">
                <a:solidFill>
                  <a:schemeClr val="tx1">
                    <a:lumMod val="65000"/>
                    <a:lumOff val="35000"/>
                  </a:schemeClr>
                </a:solidFill>
                <a:latin typeface="Montserrat" pitchFamily="50" charset="0"/>
              </a:rPr>
              <a:t>Planos e ações governamentais correlacionados às etapas de planejamento descritas na página anterior.</a:t>
            </a:r>
            <a:endParaRPr lang="pt-BR" sz="1000" b="1" spc="-90" dirty="0">
              <a:solidFill>
                <a:srgbClr val="0070C0"/>
              </a:solidFill>
              <a:latin typeface="Montserrat" pitchFamily="50" charset="0"/>
            </a:endParaRPr>
          </a:p>
        </p:txBody>
      </p:sp>
    </p:spTree>
    <p:extLst>
      <p:ext uri="{BB962C8B-B14F-4D97-AF65-F5344CB8AC3E}">
        <p14:creationId xmlns:p14="http://schemas.microsoft.com/office/powerpoint/2010/main" val="41284416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956558596"/>
              </p:ext>
            </p:extLst>
          </p:nvPr>
        </p:nvGraphicFramePr>
        <p:xfrm>
          <a:off x="538163" y="2675725"/>
          <a:ext cx="8642350" cy="3108965"/>
        </p:xfrm>
        <a:graphic>
          <a:graphicData uri="http://schemas.openxmlformats.org/drawingml/2006/table">
            <a:tbl>
              <a:tblPr firstRow="1" bandRow="1">
                <a:tableStyleId>{5C22544A-7EE6-4342-B048-85BDC9FD1C3A}</a:tableStyleId>
              </a:tblPr>
              <a:tblGrid>
                <a:gridCol w="2385341">
                  <a:extLst>
                    <a:ext uri="{9D8B030D-6E8A-4147-A177-3AD203B41FA5}">
                      <a16:colId xmlns:a16="http://schemas.microsoft.com/office/drawing/2014/main" val="2336931432"/>
                    </a:ext>
                  </a:extLst>
                </a:gridCol>
                <a:gridCol w="3186991">
                  <a:extLst>
                    <a:ext uri="{9D8B030D-6E8A-4147-A177-3AD203B41FA5}">
                      <a16:colId xmlns:a16="http://schemas.microsoft.com/office/drawing/2014/main" val="350668301"/>
                    </a:ext>
                  </a:extLst>
                </a:gridCol>
                <a:gridCol w="1474924">
                  <a:extLst>
                    <a:ext uri="{9D8B030D-6E8A-4147-A177-3AD203B41FA5}">
                      <a16:colId xmlns:a16="http://schemas.microsoft.com/office/drawing/2014/main" val="3023881644"/>
                    </a:ext>
                  </a:extLst>
                </a:gridCol>
                <a:gridCol w="1595094">
                  <a:extLst>
                    <a:ext uri="{9D8B030D-6E8A-4147-A177-3AD203B41FA5}">
                      <a16:colId xmlns:a16="http://schemas.microsoft.com/office/drawing/2014/main" val="339280735"/>
                    </a:ext>
                  </a:extLst>
                </a:gridCol>
              </a:tblGrid>
              <a:tr h="180000">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dirty="0">
                          <a:solidFill>
                            <a:schemeClr val="bg1"/>
                          </a:solidFill>
                          <a:latin typeface="Montserrat" pitchFamily="50" charset="0"/>
                        </a:rPr>
                        <a:t>Hospitais Regionais</a:t>
                      </a:r>
                    </a:p>
                  </a:txBody>
                  <a:tcPr anchor="ctr">
                    <a:solidFill>
                      <a:srgbClr val="4F81BD"/>
                    </a:solidFill>
                  </a:tcPr>
                </a:tc>
                <a:tc>
                  <a:txBody>
                    <a:bodyPr/>
                    <a:lstStyle/>
                    <a:p>
                      <a:pPr algn="ctr"/>
                      <a:r>
                        <a:rPr lang="pt-BR" sz="1200" dirty="0">
                          <a:latin typeface="Montserrat" pitchFamily="50" charset="0"/>
                        </a:rPr>
                        <a:t>Projetos Elaborados</a:t>
                      </a:r>
                    </a:p>
                  </a:txBody>
                  <a:tcPr anchor="ctr">
                    <a:solidFill>
                      <a:srgbClr val="4F81BD"/>
                    </a:solidFill>
                  </a:tcPr>
                </a:tc>
                <a:tc>
                  <a:txBody>
                    <a:bodyPr/>
                    <a:lstStyle/>
                    <a:p>
                      <a:pPr algn="ctr"/>
                      <a:r>
                        <a:rPr lang="pt-BR" sz="1200" dirty="0">
                          <a:latin typeface="Montserrat" pitchFamily="50" charset="0"/>
                        </a:rPr>
                        <a:t>Extensão (m²)</a:t>
                      </a:r>
                    </a:p>
                  </a:txBody>
                  <a:tcPr anchor="ctr">
                    <a:lnR w="38100" cap="flat" cmpd="sng" algn="ctr">
                      <a:solidFill>
                        <a:schemeClr val="bg1"/>
                      </a:solidFill>
                      <a:prstDash val="solid"/>
                      <a:round/>
                      <a:headEnd type="none" w="med" len="med"/>
                      <a:tailEnd type="none" w="med" len="med"/>
                    </a:lnR>
                    <a:solidFill>
                      <a:srgbClr val="4F81BD"/>
                    </a:solidFill>
                  </a:tcPr>
                </a:tc>
                <a:tc>
                  <a:txBody>
                    <a:bodyPr/>
                    <a:lstStyle/>
                    <a:p>
                      <a:pPr algn="ctr"/>
                      <a:r>
                        <a:rPr lang="pt-BR" sz="1200" dirty="0">
                          <a:latin typeface="Montserrat" pitchFamily="50" charset="0"/>
                        </a:rPr>
                        <a:t>Ação</a:t>
                      </a:r>
                    </a:p>
                  </a:txBody>
                  <a:tcPr anchor="ctr">
                    <a:lnL w="38100" cap="flat" cmpd="sng" algn="ctr">
                      <a:solidFill>
                        <a:schemeClr val="bg1"/>
                      </a:solidFill>
                      <a:prstDash val="solid"/>
                      <a:round/>
                      <a:headEnd type="none" w="med" len="med"/>
                      <a:tailEnd type="none" w="med" len="med"/>
                    </a:lnL>
                    <a:solidFill>
                      <a:srgbClr val="4F81BD"/>
                    </a:solidFill>
                  </a:tcPr>
                </a:tc>
                <a:extLst>
                  <a:ext uri="{0D108BD9-81ED-4DB2-BD59-A6C34878D82A}">
                    <a16:rowId xmlns:a16="http://schemas.microsoft.com/office/drawing/2014/main" val="2400273523"/>
                  </a:ext>
                </a:extLst>
              </a:tr>
              <a:tr h="257695">
                <a:tc rowSpan="1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Em relação aos equipamentos públicos de saúde ficou definido que eram prioritários os Hospitais Regionais. As rotas foram definidas promovendo a ligação até a parada de transporte público mais próxima. Foram identificados os trajetos percorridos pelos pedestres, a existência de outros equipamentos ao logo do trajeto e foram analisadas a largura e a qualidade do passeio. </a:t>
                      </a:r>
                    </a:p>
                  </a:txBody>
                  <a:tcPr anchor="ctr">
                    <a:solidFill>
                      <a:schemeClr val="tx2">
                        <a:lumMod val="40000"/>
                        <a:lumOff val="60000"/>
                        <a:alpha val="50000"/>
                      </a:schemeClr>
                    </a:solidFill>
                  </a:tcPr>
                </a:tc>
                <a:tc>
                  <a:txBody>
                    <a:bodyPr/>
                    <a:lstStyle/>
                    <a:p>
                      <a:r>
                        <a:rPr lang="pt-BR" sz="1000" dirty="0">
                          <a:solidFill>
                            <a:srgbClr val="0070C0"/>
                          </a:solidFill>
                          <a:latin typeface="Montserrat" pitchFamily="50" charset="0"/>
                        </a:rPr>
                        <a:t>Hospital Regional Asa Norte - HRAN</a:t>
                      </a:r>
                    </a:p>
                  </a:txBody>
                  <a:tcPr anchor="ctr">
                    <a:solidFill>
                      <a:schemeClr val="tx2">
                        <a:lumMod val="40000"/>
                        <a:lumOff val="60000"/>
                        <a:alpha val="50000"/>
                      </a:schemeClr>
                    </a:solidFill>
                  </a:tcPr>
                </a:tc>
                <a:tc>
                  <a:txBody>
                    <a:bodyPr/>
                    <a:lstStyle/>
                    <a:p>
                      <a:pPr algn="ctr"/>
                      <a:r>
                        <a:rPr lang="pt-BR" sz="1000" dirty="0">
                          <a:solidFill>
                            <a:srgbClr val="0070C0"/>
                          </a:solidFill>
                          <a:latin typeface="Montserrat" pitchFamily="50" charset="0"/>
                        </a:rPr>
                        <a:t>4.578</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rowSpan="11">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b="1" u="none" dirty="0">
                          <a:solidFill>
                            <a:schemeClr val="bg1"/>
                          </a:solidFill>
                          <a:latin typeface="Montserrat" pitchFamily="50" charset="0"/>
                        </a:rPr>
                        <a:t>Prioridade 1  </a:t>
                      </a:r>
                    </a:p>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falta executar</a:t>
                      </a: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solidFill>
                          <a:schemeClr val="bg1"/>
                        </a:solidFill>
                        <a:latin typeface="Montserrat" pitchFamily="50" charset="0"/>
                      </a:endParaRPr>
                    </a:p>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solidFill>
                            <a:schemeClr val="bg1"/>
                          </a:solidFill>
                          <a:latin typeface="Montserrat" pitchFamily="50" charset="0"/>
                        </a:rPr>
                        <a:t>Projetos executivos elaborados pela SEGETH, aprovados, com recursos do FUNDURB e licitados pela NOVACAP</a:t>
                      </a:r>
                    </a:p>
                  </a:txBody>
                  <a:tcPr anchor="ctr">
                    <a:lnL w="38100" cap="flat" cmpd="sng" algn="ctr">
                      <a:solidFill>
                        <a:schemeClr val="bg1"/>
                      </a:solidFill>
                      <a:prstDash val="solid"/>
                      <a:round/>
                      <a:headEnd type="none" w="med" len="med"/>
                      <a:tailEnd type="none" w="med" len="med"/>
                    </a:lnL>
                    <a:solidFill>
                      <a:schemeClr val="tx2">
                        <a:lumMod val="60000"/>
                        <a:lumOff val="40000"/>
                      </a:schemeClr>
                    </a:solidFill>
                  </a:tcPr>
                </a:tc>
                <a:extLst>
                  <a:ext uri="{0D108BD9-81ED-4DB2-BD59-A6C34878D82A}">
                    <a16:rowId xmlns:a16="http://schemas.microsoft.com/office/drawing/2014/main" val="4292428368"/>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de Brazlândia</a:t>
                      </a:r>
                      <a:r>
                        <a:rPr lang="pt-BR" sz="1000" baseline="0" dirty="0">
                          <a:solidFill>
                            <a:srgbClr val="0070C0"/>
                          </a:solidFill>
                          <a:latin typeface="Montserrat" pitchFamily="50" charset="0"/>
                        </a:rPr>
                        <a:t> - </a:t>
                      </a:r>
                      <a:r>
                        <a:rPr lang="pt-BR" sz="1000" baseline="0" dirty="0" err="1">
                          <a:solidFill>
                            <a:srgbClr val="0070C0"/>
                          </a:solidFill>
                          <a:latin typeface="Montserrat" pitchFamily="50" charset="0"/>
                        </a:rPr>
                        <a:t>HRBz</a:t>
                      </a:r>
                      <a:endParaRPr lang="pt-BR" sz="1000" dirty="0">
                        <a:solidFill>
                          <a:srgbClr val="0070C0"/>
                        </a:solidFill>
                        <a:latin typeface="Montserrat" pitchFamily="50" charset="0"/>
                      </a:endParaRPr>
                    </a:p>
                  </a:txBody>
                  <a:tcPr anchor="ct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3.318</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kern="1200" dirty="0">
                        <a:solidFill>
                          <a:schemeClr val="tx1">
                            <a:lumMod val="65000"/>
                            <a:lumOff val="35000"/>
                          </a:schemeClr>
                        </a:solidFill>
                        <a:latin typeface="Helvetica Neue" panose="02000503000000020004" pitchFamily="2" charset="0"/>
                        <a:ea typeface="+mn-ea"/>
                        <a:cs typeface="+mn-cs"/>
                      </a:endParaRPr>
                    </a:p>
                  </a:txBody>
                  <a:tcPr anchor="ctr">
                    <a:solidFill>
                      <a:srgbClr val="D07700">
                        <a:alpha val="50000"/>
                      </a:srgbClr>
                    </a:solidFill>
                  </a:tcPr>
                </a:tc>
                <a:extLst>
                  <a:ext uri="{0D108BD9-81ED-4DB2-BD59-A6C34878D82A}">
                    <a16:rowId xmlns:a16="http://schemas.microsoft.com/office/drawing/2014/main" val="1141902888"/>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de Ceilândia – HRC</a:t>
                      </a:r>
                    </a:p>
                  </a:txBody>
                  <a:tcPr anchor="ct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3.030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rgbClr val="E60000"/>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1443367995"/>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do Gama - HRG</a:t>
                      </a:r>
                    </a:p>
                  </a:txBody>
                  <a:tcPr anchor="ctr">
                    <a:solidFill>
                      <a:schemeClr val="tx2">
                        <a:lumMod val="40000"/>
                        <a:lumOff val="60000"/>
                        <a:alpha val="50000"/>
                      </a:schemeClr>
                    </a:solidFill>
                  </a:tcPr>
                </a:tc>
                <a:tc>
                  <a:txBody>
                    <a:bodyPr/>
                    <a:lstStyle/>
                    <a:p>
                      <a:pPr algn="ctr"/>
                      <a:r>
                        <a:rPr lang="pt-BR" sz="1000" dirty="0">
                          <a:solidFill>
                            <a:srgbClr val="0070C0"/>
                          </a:solidFill>
                          <a:latin typeface="Montserrat" pitchFamily="50" charset="0"/>
                        </a:rPr>
                        <a:t>2.055</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2122663237"/>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do Guará -</a:t>
                      </a:r>
                      <a:r>
                        <a:rPr lang="pt-BR" sz="1000" baseline="0" dirty="0">
                          <a:solidFill>
                            <a:srgbClr val="0070C0"/>
                          </a:solidFill>
                          <a:latin typeface="Montserrat" pitchFamily="50" charset="0"/>
                        </a:rPr>
                        <a:t> </a:t>
                      </a:r>
                      <a:r>
                        <a:rPr lang="pt-BR" sz="1000" baseline="0" dirty="0" err="1">
                          <a:solidFill>
                            <a:srgbClr val="0070C0"/>
                          </a:solidFill>
                          <a:latin typeface="Montserrat" pitchFamily="50" charset="0"/>
                        </a:rPr>
                        <a:t>HRGu</a:t>
                      </a:r>
                      <a:endParaRPr lang="pt-BR" sz="1000" dirty="0">
                        <a:solidFill>
                          <a:srgbClr val="0070C0"/>
                        </a:solidFill>
                        <a:latin typeface="Montserrat" pitchFamily="50" charset="0"/>
                      </a:endParaRPr>
                    </a:p>
                  </a:txBody>
                  <a:tcPr anchor="ctr">
                    <a:solidFill>
                      <a:schemeClr val="tx2">
                        <a:lumMod val="40000"/>
                        <a:lumOff val="60000"/>
                        <a:alpha val="50000"/>
                      </a:schemeClr>
                    </a:solidFill>
                  </a:tcPr>
                </a:tc>
                <a:tc>
                  <a:txBody>
                    <a:bodyPr/>
                    <a:lstStyle/>
                    <a:p>
                      <a:pPr algn="ctr"/>
                      <a:r>
                        <a:rPr lang="pt-BR" sz="1000" dirty="0">
                          <a:solidFill>
                            <a:srgbClr val="0070C0"/>
                          </a:solidFill>
                          <a:latin typeface="Montserrat" pitchFamily="50" charset="0"/>
                        </a:rPr>
                        <a:t>2.170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4236930454"/>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do Paranoá - </a:t>
                      </a:r>
                      <a:r>
                        <a:rPr lang="pt-BR" sz="1000" dirty="0" err="1">
                          <a:solidFill>
                            <a:srgbClr val="0070C0"/>
                          </a:solidFill>
                          <a:latin typeface="Montserrat" pitchFamily="50" charset="0"/>
                        </a:rPr>
                        <a:t>HRPa</a:t>
                      </a:r>
                      <a:endParaRPr lang="pt-BR" sz="1000" dirty="0">
                        <a:solidFill>
                          <a:srgbClr val="0070C0"/>
                        </a:solidFill>
                        <a:latin typeface="Montserrat" pitchFamily="50" charset="0"/>
                      </a:endParaRPr>
                    </a:p>
                  </a:txBody>
                  <a:tcPr anchor="ctr">
                    <a:solidFill>
                      <a:schemeClr val="tx2">
                        <a:lumMod val="40000"/>
                        <a:lumOff val="60000"/>
                        <a:alpha val="50000"/>
                      </a:schemeClr>
                    </a:solidFill>
                  </a:tcPr>
                </a:tc>
                <a:tc>
                  <a:txBody>
                    <a:bodyPr/>
                    <a:lstStyle/>
                    <a:p>
                      <a:pPr algn="ctr"/>
                      <a:r>
                        <a:rPr lang="pt-BR" sz="1000" dirty="0">
                          <a:solidFill>
                            <a:srgbClr val="0070C0"/>
                          </a:solidFill>
                          <a:latin typeface="Montserrat" pitchFamily="50" charset="0"/>
                        </a:rPr>
                        <a:t>4.120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985262926"/>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de Planaltina –</a:t>
                      </a:r>
                      <a:r>
                        <a:rPr lang="pt-BR" sz="1000" baseline="0" dirty="0">
                          <a:solidFill>
                            <a:srgbClr val="0070C0"/>
                          </a:solidFill>
                          <a:latin typeface="Montserrat" pitchFamily="50" charset="0"/>
                        </a:rPr>
                        <a:t> </a:t>
                      </a:r>
                      <a:r>
                        <a:rPr lang="pt-BR" sz="1000" baseline="0" dirty="0" err="1">
                          <a:solidFill>
                            <a:srgbClr val="0070C0"/>
                          </a:solidFill>
                          <a:latin typeface="Montserrat" pitchFamily="50" charset="0"/>
                        </a:rPr>
                        <a:t>HRPl</a:t>
                      </a:r>
                      <a:endParaRPr lang="pt-BR" sz="1000" dirty="0">
                        <a:solidFill>
                          <a:srgbClr val="0070C0"/>
                        </a:solidFill>
                        <a:latin typeface="Montserrat" pitchFamily="50" charset="0"/>
                      </a:endParaRPr>
                    </a:p>
                  </a:txBody>
                  <a:tcPr anchor="ctr">
                    <a:solidFill>
                      <a:schemeClr val="tx2">
                        <a:lumMod val="40000"/>
                        <a:lumOff val="60000"/>
                        <a:alpha val="50000"/>
                      </a:schemeClr>
                    </a:solidFill>
                  </a:tcPr>
                </a:tc>
                <a:tc>
                  <a:txBody>
                    <a:bodyPr/>
                    <a:lstStyle/>
                    <a:p>
                      <a:pPr algn="ctr"/>
                      <a:r>
                        <a:rPr lang="pt-BR" sz="1000" dirty="0">
                          <a:solidFill>
                            <a:srgbClr val="0070C0"/>
                          </a:solidFill>
                          <a:latin typeface="Montserrat" pitchFamily="50" charset="0"/>
                        </a:rPr>
                        <a:t>3.470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3559453984"/>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de Santa Maria</a:t>
                      </a:r>
                      <a:r>
                        <a:rPr lang="pt-BR" sz="1000" baseline="0" dirty="0">
                          <a:solidFill>
                            <a:srgbClr val="0070C0"/>
                          </a:solidFill>
                          <a:latin typeface="Montserrat" pitchFamily="50" charset="0"/>
                        </a:rPr>
                        <a:t> - HRSM</a:t>
                      </a:r>
                      <a:endParaRPr lang="pt-BR" sz="1000" dirty="0">
                        <a:solidFill>
                          <a:srgbClr val="0070C0"/>
                        </a:solidFill>
                        <a:latin typeface="Montserrat" pitchFamily="50" charset="0"/>
                      </a:endParaRPr>
                    </a:p>
                  </a:txBody>
                  <a:tcPr anchor="ctr">
                    <a:solidFill>
                      <a:schemeClr val="tx2">
                        <a:lumMod val="40000"/>
                        <a:lumOff val="60000"/>
                        <a:alpha val="50000"/>
                      </a:schemeClr>
                    </a:solidFill>
                  </a:tcPr>
                </a:tc>
                <a:tc>
                  <a:txBody>
                    <a:bodyPr/>
                    <a:lstStyle/>
                    <a:p>
                      <a:pPr marL="0" algn="ctr" defTabSz="863525" rtl="0" eaLnBrk="1" latinLnBrk="0" hangingPunct="1"/>
                      <a:r>
                        <a:rPr lang="pt-BR" sz="1000" kern="1200" dirty="0">
                          <a:solidFill>
                            <a:srgbClr val="0070C0"/>
                          </a:solidFill>
                          <a:latin typeface="Montserrat" pitchFamily="50" charset="0"/>
                          <a:ea typeface="+mn-ea"/>
                          <a:cs typeface="+mn-cs"/>
                        </a:rPr>
                        <a:t>750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rgbClr val="E60000"/>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1467635171"/>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de Samambaia -</a:t>
                      </a:r>
                      <a:r>
                        <a:rPr lang="pt-BR" sz="1000" baseline="0" dirty="0">
                          <a:solidFill>
                            <a:srgbClr val="0070C0"/>
                          </a:solidFill>
                          <a:latin typeface="Montserrat" pitchFamily="50" charset="0"/>
                        </a:rPr>
                        <a:t> </a:t>
                      </a:r>
                      <a:r>
                        <a:rPr lang="pt-BR" sz="1000" baseline="0" dirty="0" err="1">
                          <a:solidFill>
                            <a:srgbClr val="0070C0"/>
                          </a:solidFill>
                          <a:latin typeface="Montserrat" pitchFamily="50" charset="0"/>
                        </a:rPr>
                        <a:t>HRSam</a:t>
                      </a:r>
                      <a:endParaRPr lang="pt-BR" sz="1000" dirty="0">
                        <a:solidFill>
                          <a:srgbClr val="0070C0"/>
                        </a:solidFill>
                        <a:latin typeface="Montserrat" pitchFamily="50" charset="0"/>
                      </a:endParaRPr>
                    </a:p>
                  </a:txBody>
                  <a:tcPr anchor="ctr">
                    <a:solidFill>
                      <a:schemeClr val="tx2">
                        <a:lumMod val="40000"/>
                        <a:lumOff val="60000"/>
                        <a:alpha val="50000"/>
                      </a:schemeClr>
                    </a:solidFill>
                  </a:tcPr>
                </a:tc>
                <a:tc>
                  <a:txBody>
                    <a:bodyPr/>
                    <a:lstStyle/>
                    <a:p>
                      <a:pPr algn="ctr"/>
                      <a:r>
                        <a:rPr lang="pt-BR" sz="1000" dirty="0">
                          <a:solidFill>
                            <a:srgbClr val="0070C0"/>
                          </a:solidFill>
                          <a:latin typeface="Montserrat" pitchFamily="50" charset="0"/>
                        </a:rPr>
                        <a:t>2.020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875303319"/>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de Sobradinho –</a:t>
                      </a:r>
                      <a:r>
                        <a:rPr lang="pt-BR" sz="1000" baseline="0" dirty="0">
                          <a:solidFill>
                            <a:srgbClr val="0070C0"/>
                          </a:solidFill>
                          <a:latin typeface="Montserrat" pitchFamily="50" charset="0"/>
                        </a:rPr>
                        <a:t> HRS</a:t>
                      </a:r>
                      <a:endParaRPr lang="pt-BR" sz="1000" dirty="0">
                        <a:solidFill>
                          <a:srgbClr val="0070C0"/>
                        </a:solidFill>
                        <a:latin typeface="Montserrat" pitchFamily="50" charset="0"/>
                      </a:endParaRPr>
                    </a:p>
                  </a:txBody>
                  <a:tcPr anchor="ctr">
                    <a:solidFill>
                      <a:schemeClr val="tx2">
                        <a:lumMod val="40000"/>
                        <a:lumOff val="60000"/>
                        <a:alpha val="50000"/>
                      </a:schemeClr>
                    </a:solidFill>
                  </a:tcPr>
                </a:tc>
                <a:tc>
                  <a:txBody>
                    <a:bodyPr/>
                    <a:lstStyle/>
                    <a:p>
                      <a:pPr algn="ctr"/>
                      <a:r>
                        <a:rPr lang="pt-BR" sz="1000" dirty="0">
                          <a:solidFill>
                            <a:srgbClr val="0070C0"/>
                          </a:solidFill>
                          <a:latin typeface="Montserrat" pitchFamily="50" charset="0"/>
                        </a:rPr>
                        <a:t>2.180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875387420"/>
                  </a:ext>
                </a:extLst>
              </a:tr>
              <a:tr h="257695">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1000" dirty="0">
                          <a:solidFill>
                            <a:srgbClr val="0070C0"/>
                          </a:solidFill>
                          <a:latin typeface="Montserrat" pitchFamily="50" charset="0"/>
                        </a:rPr>
                        <a:t>Hospital Regional de Taguatinga</a:t>
                      </a:r>
                      <a:r>
                        <a:rPr lang="pt-BR" sz="1000" baseline="0" dirty="0">
                          <a:solidFill>
                            <a:srgbClr val="0070C0"/>
                          </a:solidFill>
                          <a:latin typeface="Montserrat" pitchFamily="50" charset="0"/>
                        </a:rPr>
                        <a:t> - HRT</a:t>
                      </a:r>
                      <a:endParaRPr lang="pt-BR" sz="1000" dirty="0">
                        <a:solidFill>
                          <a:srgbClr val="0070C0"/>
                        </a:solidFill>
                        <a:latin typeface="Montserrat" pitchFamily="50" charset="0"/>
                      </a:endParaRPr>
                    </a:p>
                  </a:txBody>
                  <a:tcPr anchor="ctr">
                    <a:solidFill>
                      <a:schemeClr val="tx2">
                        <a:lumMod val="40000"/>
                        <a:lumOff val="60000"/>
                        <a:alpha val="50000"/>
                      </a:schemeClr>
                    </a:solidFill>
                  </a:tcPr>
                </a:tc>
                <a:tc>
                  <a:txBody>
                    <a:bodyPr/>
                    <a:lstStyle/>
                    <a:p>
                      <a:pPr algn="ctr"/>
                      <a:r>
                        <a:rPr lang="pt-BR" sz="1000" dirty="0">
                          <a:solidFill>
                            <a:srgbClr val="0070C0"/>
                          </a:solidFill>
                          <a:latin typeface="Montserrat" pitchFamily="50" charset="0"/>
                        </a:rPr>
                        <a:t>16.240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2168385765"/>
                  </a:ext>
                </a:extLst>
              </a:tr>
            </a:tbl>
          </a:graphicData>
        </a:graphic>
      </p:graphicFrame>
      <p:sp>
        <p:nvSpPr>
          <p:cNvPr id="2" name="Retângulo 1"/>
          <p:cNvSpPr/>
          <p:nvPr/>
        </p:nvSpPr>
        <p:spPr>
          <a:xfrm>
            <a:off x="538163" y="1349373"/>
            <a:ext cx="8642350" cy="661720"/>
          </a:xfrm>
          <a:prstGeom prst="rect">
            <a:avLst/>
          </a:prstGeom>
        </p:spPr>
        <p:txBody>
          <a:bodyPr wrap="square" tIns="0">
            <a:spAutoFit/>
          </a:bodyPr>
          <a:lstStyle/>
          <a:p>
            <a:pPr algn="just"/>
            <a:r>
              <a:rPr lang="pt-BR" sz="1000" dirty="0">
                <a:solidFill>
                  <a:schemeClr val="tx1">
                    <a:lumMod val="65000"/>
                    <a:lumOff val="35000"/>
                  </a:schemeClr>
                </a:solidFill>
                <a:latin typeface="Montserrat" pitchFamily="50" charset="0"/>
              </a:rPr>
              <a:t>Rotas Acessíveis aos Equipamentos Públicos - a partir dos pontos de transporte público mais próximos, foram elaborados projetos que configuram trajetos contínuos, sinalizados e livres de quaisquer obstáculos, de modo a garantir a circulação segura de pedestres em geral, principalmente de pessoas com deficiência e/ou mobilidade reduzida. A ação definiu como prioritárias as rotas aos equipamentos públicos e o entorno das estações de metrô, de modo a beneficiar o maior número de usuários. </a:t>
            </a:r>
          </a:p>
        </p:txBody>
      </p:sp>
      <p:sp>
        <p:nvSpPr>
          <p:cNvPr id="18" name="CaixaDeTexto 17"/>
          <p:cNvSpPr txBox="1"/>
          <p:nvPr/>
        </p:nvSpPr>
        <p:spPr>
          <a:xfrm>
            <a:off x="538163" y="2201056"/>
            <a:ext cx="8642350" cy="276999"/>
          </a:xfrm>
          <a:prstGeom prst="rect">
            <a:avLst/>
          </a:prstGeom>
          <a:solidFill>
            <a:srgbClr val="F9DD16"/>
          </a:solidFill>
          <a:ln w="28575">
            <a:noFill/>
            <a:prstDash val="sysDot"/>
          </a:ln>
        </p:spPr>
        <p:txBody>
          <a:bodyPr wrap="square" rtlCol="0">
            <a:spAutoFit/>
          </a:bodyPr>
          <a:lstStyle/>
          <a:p>
            <a:pPr algn="ctr"/>
            <a:r>
              <a:rPr lang="pt-BR" sz="1200" dirty="0">
                <a:latin typeface="Montserrat" pitchFamily="50" charset="0"/>
              </a:rPr>
              <a:t>Plano de Ação Distrital de Acessibilidade</a:t>
            </a:r>
          </a:p>
        </p:txBody>
      </p:sp>
    </p:spTree>
    <p:extLst>
      <p:ext uri="{BB962C8B-B14F-4D97-AF65-F5344CB8AC3E}">
        <p14:creationId xmlns:p14="http://schemas.microsoft.com/office/powerpoint/2010/main" val="28937180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Agrupar 6"/>
          <p:cNvGrpSpPr/>
          <p:nvPr/>
        </p:nvGrpSpPr>
        <p:grpSpPr>
          <a:xfrm>
            <a:off x="1630862" y="1349375"/>
            <a:ext cx="6646225" cy="4679950"/>
            <a:chOff x="386103" y="-1"/>
            <a:chExt cx="8948058" cy="630079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103" y="-1"/>
              <a:ext cx="8948058" cy="6300790"/>
            </a:xfrm>
            <a:prstGeom prst="rect">
              <a:avLst/>
            </a:prstGeom>
          </p:spPr>
        </p:pic>
        <p:sp>
          <p:nvSpPr>
            <p:cNvPr id="3" name="CaixaDeTexto 2"/>
            <p:cNvSpPr txBox="1"/>
            <p:nvPr/>
          </p:nvSpPr>
          <p:spPr>
            <a:xfrm>
              <a:off x="518383" y="1443107"/>
              <a:ext cx="774288" cy="331496"/>
            </a:xfrm>
            <a:prstGeom prst="rect">
              <a:avLst/>
            </a:prstGeom>
            <a:noFill/>
          </p:spPr>
          <p:txBody>
            <a:bodyPr wrap="square" rtlCol="0">
              <a:spAutoFit/>
            </a:bodyPr>
            <a:lstStyle/>
            <a:p>
              <a:r>
                <a:rPr lang="pt-BR" sz="1000" dirty="0" err="1">
                  <a:latin typeface="Montserrat" pitchFamily="50" charset="0"/>
                </a:rPr>
                <a:t>HRBz</a:t>
              </a:r>
              <a:endParaRPr lang="pt-BR" sz="1000" dirty="0">
                <a:latin typeface="Montserrat" pitchFamily="50" charset="0"/>
              </a:endParaRPr>
            </a:p>
          </p:txBody>
        </p:sp>
        <p:sp>
          <p:nvSpPr>
            <p:cNvPr id="29" name="CaixaDeTexto 28"/>
            <p:cNvSpPr txBox="1"/>
            <p:nvPr/>
          </p:nvSpPr>
          <p:spPr>
            <a:xfrm>
              <a:off x="6804347" y="846137"/>
              <a:ext cx="731492" cy="331496"/>
            </a:xfrm>
            <a:prstGeom prst="rect">
              <a:avLst/>
            </a:prstGeom>
            <a:noFill/>
          </p:spPr>
          <p:txBody>
            <a:bodyPr wrap="square" rtlCol="0">
              <a:spAutoFit/>
            </a:bodyPr>
            <a:lstStyle/>
            <a:p>
              <a:r>
                <a:rPr lang="pt-BR" sz="1000" dirty="0" err="1">
                  <a:latin typeface="Montserrat" pitchFamily="50" charset="0"/>
                </a:rPr>
                <a:t>HRPl</a:t>
              </a:r>
              <a:endParaRPr lang="pt-BR" sz="1000" dirty="0">
                <a:latin typeface="Montserrat" pitchFamily="50" charset="0"/>
              </a:endParaRPr>
            </a:p>
          </p:txBody>
        </p:sp>
        <p:sp>
          <p:nvSpPr>
            <p:cNvPr id="30" name="CaixaDeTexto 29"/>
            <p:cNvSpPr txBox="1"/>
            <p:nvPr/>
          </p:nvSpPr>
          <p:spPr>
            <a:xfrm>
              <a:off x="5255248" y="1114654"/>
              <a:ext cx="756668" cy="331496"/>
            </a:xfrm>
            <a:prstGeom prst="rect">
              <a:avLst/>
            </a:prstGeom>
            <a:noFill/>
          </p:spPr>
          <p:txBody>
            <a:bodyPr wrap="square" rtlCol="0">
              <a:spAutoFit/>
            </a:bodyPr>
            <a:lstStyle/>
            <a:p>
              <a:r>
                <a:rPr lang="pt-BR" sz="1000" dirty="0">
                  <a:latin typeface="Montserrat" pitchFamily="50" charset="0"/>
                </a:rPr>
                <a:t>HRS</a:t>
              </a:r>
            </a:p>
          </p:txBody>
        </p:sp>
        <p:sp>
          <p:nvSpPr>
            <p:cNvPr id="31" name="CaixaDeTexto 30"/>
            <p:cNvSpPr txBox="1"/>
            <p:nvPr/>
          </p:nvSpPr>
          <p:spPr>
            <a:xfrm>
              <a:off x="5364186" y="2621413"/>
              <a:ext cx="893523" cy="331496"/>
            </a:xfrm>
            <a:prstGeom prst="rect">
              <a:avLst/>
            </a:prstGeom>
            <a:noFill/>
          </p:spPr>
          <p:txBody>
            <a:bodyPr wrap="square" rtlCol="0">
              <a:spAutoFit/>
            </a:bodyPr>
            <a:lstStyle/>
            <a:p>
              <a:r>
                <a:rPr lang="pt-BR" sz="1000" dirty="0" err="1">
                  <a:latin typeface="Montserrat" pitchFamily="50" charset="0"/>
                </a:rPr>
                <a:t>HRPa</a:t>
              </a:r>
              <a:endParaRPr lang="pt-BR" sz="1000" dirty="0">
                <a:latin typeface="Montserrat" pitchFamily="50" charset="0"/>
              </a:endParaRPr>
            </a:p>
          </p:txBody>
        </p:sp>
        <p:sp>
          <p:nvSpPr>
            <p:cNvPr id="32" name="CaixaDeTexto 31"/>
            <p:cNvSpPr txBox="1"/>
            <p:nvPr/>
          </p:nvSpPr>
          <p:spPr>
            <a:xfrm>
              <a:off x="4212059" y="2670572"/>
              <a:ext cx="811335" cy="331496"/>
            </a:xfrm>
            <a:prstGeom prst="rect">
              <a:avLst/>
            </a:prstGeom>
            <a:noFill/>
          </p:spPr>
          <p:txBody>
            <a:bodyPr wrap="square" rtlCol="0">
              <a:spAutoFit/>
            </a:bodyPr>
            <a:lstStyle/>
            <a:p>
              <a:r>
                <a:rPr lang="pt-BR" sz="1000" dirty="0">
                  <a:latin typeface="Montserrat" pitchFamily="50" charset="0"/>
                </a:rPr>
                <a:t>HRAN</a:t>
              </a:r>
            </a:p>
          </p:txBody>
        </p:sp>
        <p:sp>
          <p:nvSpPr>
            <p:cNvPr id="33" name="CaixaDeTexto 32"/>
            <p:cNvSpPr txBox="1"/>
            <p:nvPr/>
          </p:nvSpPr>
          <p:spPr>
            <a:xfrm>
              <a:off x="3059931" y="3150394"/>
              <a:ext cx="985633" cy="331496"/>
            </a:xfrm>
            <a:prstGeom prst="rect">
              <a:avLst/>
            </a:prstGeom>
            <a:noFill/>
          </p:spPr>
          <p:txBody>
            <a:bodyPr wrap="square" rtlCol="0">
              <a:spAutoFit/>
            </a:bodyPr>
            <a:lstStyle/>
            <a:p>
              <a:r>
                <a:rPr lang="pt-BR" sz="1000" dirty="0" err="1">
                  <a:latin typeface="Montserrat" pitchFamily="50" charset="0"/>
                </a:rPr>
                <a:t>HRGu</a:t>
              </a:r>
              <a:endParaRPr lang="pt-BR" sz="1000" dirty="0">
                <a:latin typeface="Montserrat" pitchFamily="50" charset="0"/>
              </a:endParaRPr>
            </a:p>
          </p:txBody>
        </p:sp>
        <p:sp>
          <p:nvSpPr>
            <p:cNvPr id="34" name="CaixaDeTexto 33"/>
            <p:cNvSpPr txBox="1"/>
            <p:nvPr/>
          </p:nvSpPr>
          <p:spPr>
            <a:xfrm>
              <a:off x="1763787" y="3150394"/>
              <a:ext cx="905331" cy="331496"/>
            </a:xfrm>
            <a:prstGeom prst="rect">
              <a:avLst/>
            </a:prstGeom>
            <a:noFill/>
          </p:spPr>
          <p:txBody>
            <a:bodyPr wrap="square" rtlCol="0">
              <a:spAutoFit/>
            </a:bodyPr>
            <a:lstStyle/>
            <a:p>
              <a:r>
                <a:rPr lang="pt-BR" sz="1000" dirty="0">
                  <a:latin typeface="Montserrat" pitchFamily="50" charset="0"/>
                </a:rPr>
                <a:t>HRC</a:t>
              </a:r>
            </a:p>
          </p:txBody>
        </p:sp>
        <p:sp>
          <p:nvSpPr>
            <p:cNvPr id="35" name="CaixaDeTexto 34"/>
            <p:cNvSpPr txBox="1"/>
            <p:nvPr/>
          </p:nvSpPr>
          <p:spPr>
            <a:xfrm>
              <a:off x="2140151" y="3240208"/>
              <a:ext cx="823919" cy="331496"/>
            </a:xfrm>
            <a:prstGeom prst="rect">
              <a:avLst/>
            </a:prstGeom>
            <a:noFill/>
          </p:spPr>
          <p:txBody>
            <a:bodyPr wrap="square" rtlCol="0">
              <a:spAutoFit/>
            </a:bodyPr>
            <a:lstStyle/>
            <a:p>
              <a:r>
                <a:rPr lang="pt-BR" sz="1000" dirty="0">
                  <a:latin typeface="Montserrat" pitchFamily="50" charset="0"/>
                </a:rPr>
                <a:t>HRT</a:t>
              </a:r>
            </a:p>
          </p:txBody>
        </p:sp>
        <p:sp>
          <p:nvSpPr>
            <p:cNvPr id="36" name="CaixaDeTexto 35"/>
            <p:cNvSpPr txBox="1"/>
            <p:nvPr/>
          </p:nvSpPr>
          <p:spPr>
            <a:xfrm>
              <a:off x="1979810" y="3630821"/>
              <a:ext cx="984260" cy="331496"/>
            </a:xfrm>
            <a:prstGeom prst="rect">
              <a:avLst/>
            </a:prstGeom>
            <a:noFill/>
          </p:spPr>
          <p:txBody>
            <a:bodyPr wrap="square" rtlCol="0">
              <a:spAutoFit/>
            </a:bodyPr>
            <a:lstStyle/>
            <a:p>
              <a:r>
                <a:rPr lang="pt-BR" sz="1000" dirty="0" err="1">
                  <a:latin typeface="Montserrat" pitchFamily="50" charset="0"/>
                </a:rPr>
                <a:t>HRSam</a:t>
              </a:r>
              <a:endParaRPr lang="pt-BR" sz="1000" dirty="0">
                <a:latin typeface="Montserrat" pitchFamily="50" charset="0"/>
              </a:endParaRPr>
            </a:p>
          </p:txBody>
        </p:sp>
        <p:sp>
          <p:nvSpPr>
            <p:cNvPr id="37" name="CaixaDeTexto 36"/>
            <p:cNvSpPr txBox="1"/>
            <p:nvPr/>
          </p:nvSpPr>
          <p:spPr>
            <a:xfrm>
              <a:off x="2083509" y="5628715"/>
              <a:ext cx="689347" cy="246221"/>
            </a:xfrm>
            <a:prstGeom prst="rect">
              <a:avLst/>
            </a:prstGeom>
            <a:noFill/>
          </p:spPr>
          <p:txBody>
            <a:bodyPr wrap="square" rtlCol="0">
              <a:spAutoFit/>
            </a:bodyPr>
            <a:lstStyle/>
            <a:p>
              <a:r>
                <a:rPr lang="pt-BR" sz="1000" dirty="0">
                  <a:latin typeface="Montserrat" pitchFamily="50" charset="0"/>
                </a:rPr>
                <a:t>HRG</a:t>
              </a:r>
            </a:p>
          </p:txBody>
        </p:sp>
        <p:sp>
          <p:nvSpPr>
            <p:cNvPr id="38" name="CaixaDeTexto 37"/>
            <p:cNvSpPr txBox="1"/>
            <p:nvPr/>
          </p:nvSpPr>
          <p:spPr>
            <a:xfrm>
              <a:off x="2555874" y="5839899"/>
              <a:ext cx="998101" cy="331496"/>
            </a:xfrm>
            <a:prstGeom prst="rect">
              <a:avLst/>
            </a:prstGeom>
            <a:noFill/>
          </p:spPr>
          <p:txBody>
            <a:bodyPr wrap="square" rtlCol="0">
              <a:spAutoFit/>
            </a:bodyPr>
            <a:lstStyle/>
            <a:p>
              <a:r>
                <a:rPr lang="pt-BR" sz="1000" dirty="0">
                  <a:latin typeface="Montserrat" pitchFamily="50" charset="0"/>
                </a:rPr>
                <a:t>HRSM</a:t>
              </a:r>
            </a:p>
          </p:txBody>
        </p:sp>
      </p:grpSp>
      <p:sp>
        <p:nvSpPr>
          <p:cNvPr id="26" name="CaixaDeTexto 25"/>
          <p:cNvSpPr txBox="1"/>
          <p:nvPr/>
        </p:nvSpPr>
        <p:spPr>
          <a:xfrm>
            <a:off x="538163" y="1349376"/>
            <a:ext cx="8642350" cy="276999"/>
          </a:xfrm>
          <a:prstGeom prst="rect">
            <a:avLst/>
          </a:prstGeom>
          <a:solidFill>
            <a:srgbClr val="F9DD16"/>
          </a:solidFill>
          <a:ln w="28575">
            <a:noFill/>
            <a:prstDash val="sysDot"/>
          </a:ln>
        </p:spPr>
        <p:txBody>
          <a:bodyPr wrap="square" rtlCol="0">
            <a:spAutoFit/>
          </a:bodyPr>
          <a:lstStyle/>
          <a:p>
            <a:pPr algn="ctr"/>
            <a:r>
              <a:rPr lang="pt-BR" sz="1200" dirty="0">
                <a:latin typeface="Montserrat" pitchFamily="50" charset="0"/>
              </a:rPr>
              <a:t>Rotas Acessíveis aos Hospitais Regionais</a:t>
            </a:r>
          </a:p>
        </p:txBody>
      </p:sp>
    </p:spTree>
    <p:extLst>
      <p:ext uri="{BB962C8B-B14F-4D97-AF65-F5344CB8AC3E}">
        <p14:creationId xmlns:p14="http://schemas.microsoft.com/office/powerpoint/2010/main" val="4246636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9B00"/>
        </a:solidFill>
        <a:effectLst/>
      </p:bgPr>
    </p:bg>
    <p:spTree>
      <p:nvGrpSpPr>
        <p:cNvPr id="1" name=""/>
        <p:cNvGrpSpPr/>
        <p:nvPr/>
      </p:nvGrpSpPr>
      <p:grpSpPr>
        <a:xfrm>
          <a:off x="0" y="0"/>
          <a:ext cx="0" cy="0"/>
          <a:chOff x="0" y="0"/>
          <a:chExt cx="0" cy="0"/>
        </a:xfrm>
      </p:grpSpPr>
      <p:sp>
        <p:nvSpPr>
          <p:cNvPr id="24" name="CaixaDeTexto 23"/>
          <p:cNvSpPr txBox="1"/>
          <p:nvPr/>
        </p:nvSpPr>
        <p:spPr>
          <a:xfrm>
            <a:off x="538163" y="4694894"/>
            <a:ext cx="8719194" cy="555461"/>
          </a:xfrm>
          <a:prstGeom prst="rect">
            <a:avLst/>
          </a:prstGeom>
          <a:noFill/>
          <a:ln>
            <a:noFill/>
          </a:ln>
        </p:spPr>
        <p:txBody>
          <a:bodyPr wrap="square" lIns="107239" tIns="53620" rIns="107239" bIns="53620" rtlCol="0">
            <a:spAutoFit/>
          </a:bodyPr>
          <a:lstStyle/>
          <a:p>
            <a:pPr algn="r">
              <a:lnSpc>
                <a:spcPct val="150000"/>
              </a:lnSpc>
            </a:pPr>
            <a:r>
              <a:rPr lang="pt-BR" sz="2200" b="1" i="1" dirty="0">
                <a:solidFill>
                  <a:srgbClr val="F9DD16"/>
                </a:solidFill>
                <a:latin typeface="Montserrat ExtraBold" pitchFamily="50" charset="0"/>
              </a:rPr>
              <a:t>4. DIAGNÓSTICO</a:t>
            </a:r>
          </a:p>
        </p:txBody>
      </p:sp>
      <p:cxnSp>
        <p:nvCxnSpPr>
          <p:cNvPr id="25" name="Conector reto 24"/>
          <p:cNvCxnSpPr/>
          <p:nvPr/>
        </p:nvCxnSpPr>
        <p:spPr>
          <a:xfrm>
            <a:off x="0" y="527878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6" name="CaixaDeTexto 15"/>
          <p:cNvSpPr txBox="1"/>
          <p:nvPr/>
        </p:nvSpPr>
        <p:spPr>
          <a:xfrm>
            <a:off x="-142150" y="5278780"/>
            <a:ext cx="9399507" cy="474157"/>
          </a:xfrm>
          <a:prstGeom prst="rect">
            <a:avLst/>
          </a:prstGeom>
          <a:noFill/>
          <a:ln>
            <a:noFill/>
          </a:ln>
        </p:spPr>
        <p:txBody>
          <a:bodyPr wrap="square" lIns="107239" tIns="53620" rIns="107239" bIns="53620" rtlCol="0">
            <a:spAutoFit/>
          </a:bodyPr>
          <a:lstStyle/>
          <a:p>
            <a:pPr algn="r">
              <a:lnSpc>
                <a:spcPct val="150000"/>
              </a:lnSpc>
            </a:pPr>
            <a:r>
              <a:rPr lang="pt-BR" sz="1800" dirty="0">
                <a:solidFill>
                  <a:schemeClr val="bg1"/>
                </a:solidFill>
              </a:rPr>
              <a:t>4.1 Segurança Viária</a:t>
            </a:r>
          </a:p>
        </p:txBody>
      </p:sp>
    </p:spTree>
    <p:extLst>
      <p:ext uri="{BB962C8B-B14F-4D97-AF65-F5344CB8AC3E}">
        <p14:creationId xmlns:p14="http://schemas.microsoft.com/office/powerpoint/2010/main" val="19513855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C1642408-D4A2-4628-896B-3BB968A3DDE1}"/>
              </a:ext>
            </a:extLst>
          </p:cNvPr>
          <p:cNvGrpSpPr/>
          <p:nvPr/>
        </p:nvGrpSpPr>
        <p:grpSpPr>
          <a:xfrm>
            <a:off x="1547763" y="5033656"/>
            <a:ext cx="6912805" cy="1083030"/>
            <a:chOff x="2340733" y="5033656"/>
            <a:chExt cx="6912805" cy="1083030"/>
          </a:xfrm>
        </p:grpSpPr>
        <p:sp>
          <p:nvSpPr>
            <p:cNvPr id="8" name="Retângulo 7"/>
            <p:cNvSpPr/>
            <p:nvPr/>
          </p:nvSpPr>
          <p:spPr>
            <a:xfrm>
              <a:off x="2340733" y="5122096"/>
              <a:ext cx="6839779" cy="907228"/>
            </a:xfrm>
            <a:prstGeom prst="rect">
              <a:avLst/>
            </a:prstGeom>
            <a:solidFill>
              <a:srgbClr val="F9DD1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2340733" y="5033656"/>
              <a:ext cx="6912805" cy="1083030"/>
            </a:xfrm>
            <a:prstGeom prst="rect">
              <a:avLst/>
            </a:prstGeom>
            <a:ln w="28575">
              <a:noFill/>
              <a:prstDash val="sysDot"/>
            </a:ln>
          </p:spPr>
          <p:txBody>
            <a:bodyPr wrap="square" lIns="90000" tIns="90000" rIns="90000" bIns="90000">
              <a:spAutoFit/>
            </a:bodyPr>
            <a:lstStyle/>
            <a:p>
              <a:pPr fontAlgn="base">
                <a:lnSpc>
                  <a:spcPct val="150000"/>
                </a:lnSpc>
              </a:pPr>
              <a:r>
                <a:rPr lang="pt-BR" sz="800" b="1" dirty="0">
                  <a:latin typeface="Montserrat" pitchFamily="50" charset="0"/>
                </a:rPr>
                <a:t>*LOA 2020</a:t>
              </a:r>
            </a:p>
            <a:p>
              <a:pPr>
                <a:lnSpc>
                  <a:spcPct val="150000"/>
                </a:lnSpc>
              </a:pPr>
              <a:r>
                <a:rPr lang="pt-BR" sz="800" dirty="0">
                  <a:latin typeface="Montserrat" pitchFamily="50" charset="0"/>
                </a:rPr>
                <a:t>6209 1110 8145 - (EPI) Execução de obras de urbanização - calçadas com Acessibilidade na Região Administrativa da Candangolândia</a:t>
              </a:r>
            </a:p>
            <a:p>
              <a:pPr>
                <a:lnSpc>
                  <a:spcPct val="150000"/>
                </a:lnSpc>
              </a:pPr>
              <a:r>
                <a:rPr lang="pt-BR" sz="800" dirty="0">
                  <a:latin typeface="Montserrat" pitchFamily="50" charset="0"/>
                </a:rPr>
                <a:t>6209 1110 8153 (SODF) - (EPI) Construção e reforma de calçadas </a:t>
              </a:r>
            </a:p>
            <a:p>
              <a:pPr>
                <a:lnSpc>
                  <a:spcPct val="150000"/>
                </a:lnSpc>
              </a:pPr>
              <a:r>
                <a:rPr lang="pt-BR" sz="800" dirty="0">
                  <a:latin typeface="Montserrat" pitchFamily="50" charset="0"/>
                </a:rPr>
                <a:t>6209 1110 8164 (NOVACAP) - (EPI) Construção e reforma de calçadas no Distrito Federal</a:t>
              </a:r>
            </a:p>
            <a:p>
              <a:pPr>
                <a:lnSpc>
                  <a:spcPct val="150000"/>
                </a:lnSpc>
              </a:pPr>
              <a:r>
                <a:rPr lang="pt-BR" sz="800" dirty="0">
                  <a:latin typeface="Montserrat" pitchFamily="50" charset="0"/>
                </a:rPr>
                <a:t>6209 1110 8179 (NOVACAP) - (EPI) Construção e reforma de calçadas (em 2020)</a:t>
              </a:r>
            </a:p>
          </p:txBody>
        </p:sp>
      </p:grpSp>
      <p:graphicFrame>
        <p:nvGraphicFramePr>
          <p:cNvPr id="3" name="Tabela 2"/>
          <p:cNvGraphicFramePr>
            <a:graphicFrameLocks noGrp="1"/>
          </p:cNvGraphicFramePr>
          <p:nvPr>
            <p:extLst>
              <p:ext uri="{D42A27DB-BD31-4B8C-83A1-F6EECF244321}">
                <p14:modId xmlns:p14="http://schemas.microsoft.com/office/powerpoint/2010/main" val="890524793"/>
              </p:ext>
            </p:extLst>
          </p:nvPr>
        </p:nvGraphicFramePr>
        <p:xfrm>
          <a:off x="538163" y="2307592"/>
          <a:ext cx="8642350" cy="2498986"/>
        </p:xfrm>
        <a:graphic>
          <a:graphicData uri="http://schemas.openxmlformats.org/drawingml/2006/table">
            <a:tbl>
              <a:tblPr firstRow="1" bandRow="1">
                <a:tableStyleId>{5C22544A-7EE6-4342-B048-85BDC9FD1C3A}</a:tableStyleId>
              </a:tblPr>
              <a:tblGrid>
                <a:gridCol w="2269740">
                  <a:extLst>
                    <a:ext uri="{9D8B030D-6E8A-4147-A177-3AD203B41FA5}">
                      <a16:colId xmlns:a16="http://schemas.microsoft.com/office/drawing/2014/main" val="2336931432"/>
                    </a:ext>
                  </a:extLst>
                </a:gridCol>
                <a:gridCol w="3177675">
                  <a:extLst>
                    <a:ext uri="{9D8B030D-6E8A-4147-A177-3AD203B41FA5}">
                      <a16:colId xmlns:a16="http://schemas.microsoft.com/office/drawing/2014/main" val="350668301"/>
                    </a:ext>
                  </a:extLst>
                </a:gridCol>
                <a:gridCol w="1384062">
                  <a:extLst>
                    <a:ext uri="{9D8B030D-6E8A-4147-A177-3AD203B41FA5}">
                      <a16:colId xmlns:a16="http://schemas.microsoft.com/office/drawing/2014/main" val="3023881644"/>
                    </a:ext>
                  </a:extLst>
                </a:gridCol>
                <a:gridCol w="1810873">
                  <a:extLst>
                    <a:ext uri="{9D8B030D-6E8A-4147-A177-3AD203B41FA5}">
                      <a16:colId xmlns:a16="http://schemas.microsoft.com/office/drawing/2014/main" val="947866928"/>
                    </a:ext>
                  </a:extLst>
                </a:gridCol>
              </a:tblGrid>
              <a:tr h="245054">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solidFill>
                            <a:schemeClr val="bg1"/>
                          </a:solidFill>
                          <a:latin typeface="Montserrat" pitchFamily="50" charset="0"/>
                        </a:rPr>
                        <a:t>Centros de Ensino</a:t>
                      </a:r>
                    </a:p>
                  </a:txBody>
                  <a:tcPr marL="76753" marR="76753" marT="38376" marB="38376" anchor="ctr">
                    <a:solidFill>
                      <a:schemeClr val="tx2">
                        <a:lumMod val="60000"/>
                        <a:lumOff val="40000"/>
                      </a:schemeClr>
                    </a:solidFill>
                  </a:tcPr>
                </a:tc>
                <a:tc>
                  <a:txBody>
                    <a:bodyPr/>
                    <a:lstStyle/>
                    <a:p>
                      <a:pPr algn="ctr"/>
                      <a:r>
                        <a:rPr lang="pt-BR" sz="1000" dirty="0">
                          <a:latin typeface="Montserrat" pitchFamily="50" charset="0"/>
                        </a:rPr>
                        <a:t>Projetos Elaborados</a:t>
                      </a:r>
                    </a:p>
                  </a:txBody>
                  <a:tcPr marL="76753" marR="76753" marT="38376" marB="38376" anchor="ctr">
                    <a:solidFill>
                      <a:schemeClr val="tx2">
                        <a:lumMod val="60000"/>
                        <a:lumOff val="40000"/>
                      </a:schemeClr>
                    </a:solidFill>
                  </a:tcPr>
                </a:tc>
                <a:tc>
                  <a:txBody>
                    <a:bodyPr/>
                    <a:lstStyle/>
                    <a:p>
                      <a:pPr algn="ctr"/>
                      <a:r>
                        <a:rPr lang="pt-BR" sz="1000" dirty="0">
                          <a:latin typeface="Montserrat" pitchFamily="50" charset="0"/>
                        </a:rPr>
                        <a:t>Extensão (m²)</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60000"/>
                        <a:lumOff val="40000"/>
                      </a:schemeClr>
                    </a:solidFill>
                  </a:tcPr>
                </a:tc>
                <a:tc>
                  <a:txBody>
                    <a:bodyPr/>
                    <a:lstStyle/>
                    <a:p>
                      <a:pPr algn="ctr"/>
                      <a:r>
                        <a:rPr lang="pt-BR" sz="1000" dirty="0">
                          <a:latin typeface="Montserrat" pitchFamily="50" charset="0"/>
                        </a:rPr>
                        <a:t>Ações</a:t>
                      </a:r>
                    </a:p>
                  </a:txBody>
                  <a:tcPr marL="76753" marR="76753" marT="38376" marB="38376" anchor="ctr">
                    <a:lnL w="38100" cap="flat" cmpd="sng" algn="ctr">
                      <a:solidFill>
                        <a:schemeClr val="bg1"/>
                      </a:solidFill>
                      <a:prstDash val="solid"/>
                      <a:round/>
                      <a:headEnd type="none" w="med" len="med"/>
                      <a:tailEnd type="none" w="med" len="med"/>
                    </a:lnL>
                    <a:solidFill>
                      <a:schemeClr val="tx2">
                        <a:lumMod val="60000"/>
                        <a:lumOff val="40000"/>
                      </a:schemeClr>
                    </a:solidFill>
                  </a:tcPr>
                </a:tc>
                <a:extLst>
                  <a:ext uri="{0D108BD9-81ED-4DB2-BD59-A6C34878D82A}">
                    <a16:rowId xmlns:a16="http://schemas.microsoft.com/office/drawing/2014/main" val="2400273523"/>
                  </a:ext>
                </a:extLst>
              </a:tr>
              <a:tr h="212380">
                <a:tc rowSpan="1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r>
                        <a:rPr lang="pt-BR" sz="800" dirty="0">
                          <a:solidFill>
                            <a:srgbClr val="0070C0"/>
                          </a:solidFill>
                          <a:latin typeface="Montserrat" pitchFamily="50" charset="0"/>
                        </a:rPr>
                        <a:t>Em relação aos equipamentos públicos de ensino ficou definido que eram prioritários os Centro de Ensino Especial. As rotas foram definidas promovendo a ligação até a parada de transporte público mais próxima. Foram identificados os trajetos percorridos pelos pedestres, a existência de outros equipamentos ao logo do trajeto e foram analisadas a largura e a qualidade do passeio. </a:t>
                      </a:r>
                    </a:p>
                  </a:txBody>
                  <a:tcPr marL="76753" marR="76753" marT="38376" marB="38376" anchor="ctr">
                    <a:solidFill>
                      <a:schemeClr val="tx2">
                        <a:lumMod val="40000"/>
                        <a:lumOff val="60000"/>
                        <a:alpha val="50000"/>
                      </a:schemeClr>
                    </a:solidFill>
                  </a:tcPr>
                </a:tc>
                <a:tc>
                  <a:txBody>
                    <a:bodyPr/>
                    <a:lstStyle/>
                    <a:p>
                      <a:pPr fontAlgn="base">
                        <a:buFontTx/>
                        <a:buNone/>
                      </a:pPr>
                      <a:r>
                        <a:rPr lang="pt-BR" sz="800" dirty="0">
                          <a:solidFill>
                            <a:srgbClr val="0070C0"/>
                          </a:solidFill>
                          <a:latin typeface="Montserrat" pitchFamily="50" charset="0"/>
                        </a:rPr>
                        <a:t>Centro de Ensino Especial 01 Brazlândia</a:t>
                      </a:r>
                    </a:p>
                  </a:txBody>
                  <a:tcPr marL="76753" marR="76753" marT="38376" marB="38376" anchor="ctr">
                    <a:solidFill>
                      <a:schemeClr val="tx2">
                        <a:lumMod val="40000"/>
                        <a:lumOff val="60000"/>
                        <a:alpha val="50000"/>
                      </a:schemeClr>
                    </a:solidFill>
                  </a:tcPr>
                </a:tc>
                <a:tc>
                  <a:txBody>
                    <a:bodyPr/>
                    <a:lstStyle/>
                    <a:p>
                      <a:pPr algn="ctr"/>
                      <a:r>
                        <a:rPr lang="pt-BR" sz="800" dirty="0">
                          <a:solidFill>
                            <a:srgbClr val="0070C0"/>
                          </a:solidFill>
                          <a:latin typeface="Montserrat" pitchFamily="50" charset="0"/>
                        </a:rPr>
                        <a:t>2.892</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rowSpan="7">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white"/>
                          </a:solidFill>
                          <a:effectLst/>
                          <a:uLnTx/>
                          <a:uFillTx/>
                          <a:latin typeface="Montserrat" pitchFamily="50" charset="0"/>
                          <a:ea typeface="+mn-ea"/>
                          <a:cs typeface="+mn-cs"/>
                        </a:rPr>
                        <a:t>Prioridade 2</a:t>
                      </a:r>
                    </a:p>
                    <a:p>
                      <a:pPr lvl="0" algn="ctr"/>
                      <a:endParaRPr lang="pt-BR" sz="800" dirty="0">
                        <a:solidFill>
                          <a:schemeClr val="bg1"/>
                        </a:solidFill>
                        <a:latin typeface="Montserrat" pitchFamily="50" charset="0"/>
                      </a:endParaRPr>
                    </a:p>
                    <a:p>
                      <a:pPr lvl="0" algn="ctr"/>
                      <a:r>
                        <a:rPr lang="pt-BR" sz="800" dirty="0">
                          <a:solidFill>
                            <a:schemeClr val="bg1"/>
                          </a:solidFill>
                          <a:latin typeface="Montserrat" pitchFamily="50" charset="0"/>
                        </a:rPr>
                        <a:t>Projetos executivos elaborados pela SEDUH e aprovados.</a:t>
                      </a:r>
                    </a:p>
                    <a:p>
                      <a:pPr lvl="0" algn="ctr"/>
                      <a:r>
                        <a:rPr lang="pt-BR" sz="800" dirty="0">
                          <a:solidFill>
                            <a:schemeClr val="bg1"/>
                          </a:solidFill>
                          <a:latin typeface="Montserrat" pitchFamily="50" charset="0"/>
                        </a:rPr>
                        <a:t>Falta: recursos* (SEMOB/SEDUH/NOVACAP/RA), licitar e executar (NOVACAP/SODF)</a:t>
                      </a:r>
                    </a:p>
                    <a:p>
                      <a:pPr algn="ctr"/>
                      <a:endParaRPr lang="pt-BR" sz="800" dirty="0">
                        <a:latin typeface="Montserrat" pitchFamily="50" charset="0"/>
                      </a:endParaRPr>
                    </a:p>
                  </a:txBody>
                  <a:tcPr marL="76753" marR="76753" marT="38376" marB="38376" anchor="ctr">
                    <a:lnL w="38100" cap="flat" cmpd="sng" algn="ctr">
                      <a:solidFill>
                        <a:schemeClr val="bg1"/>
                      </a:solidFill>
                      <a:prstDash val="solid"/>
                      <a:round/>
                      <a:headEnd type="none" w="med" len="med"/>
                      <a:tailEnd type="none" w="med" len="med"/>
                    </a:lnL>
                    <a:solidFill>
                      <a:schemeClr val="tx2">
                        <a:lumMod val="60000"/>
                        <a:lumOff val="40000"/>
                      </a:schemeClr>
                    </a:solidFill>
                  </a:tcPr>
                </a:tc>
                <a:extLst>
                  <a:ext uri="{0D108BD9-81ED-4DB2-BD59-A6C34878D82A}">
                    <a16:rowId xmlns:a16="http://schemas.microsoft.com/office/drawing/2014/main" val="4292428368"/>
                  </a:ext>
                </a:extLst>
              </a:tr>
              <a:tr h="165561">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800" dirty="0">
                          <a:solidFill>
                            <a:srgbClr val="0070C0"/>
                          </a:solidFill>
                          <a:latin typeface="Montserrat" pitchFamily="50" charset="0"/>
                        </a:rPr>
                        <a:t>Centro de Ensino Especial 02 Ceilândia</a:t>
                      </a:r>
                    </a:p>
                  </a:txBody>
                  <a:tcPr marL="76753" marR="76753" marT="38376" marB="38376" anchor="ct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800" kern="1200" dirty="0">
                          <a:solidFill>
                            <a:srgbClr val="0070C0"/>
                          </a:solidFill>
                          <a:latin typeface="Montserrat" pitchFamily="50" charset="0"/>
                          <a:ea typeface="+mn-ea"/>
                          <a:cs typeface="+mn-cs"/>
                        </a:rPr>
                        <a:t>10.509</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kern="1200" dirty="0">
                        <a:solidFill>
                          <a:schemeClr val="tx1">
                            <a:lumMod val="65000"/>
                            <a:lumOff val="35000"/>
                          </a:schemeClr>
                        </a:solidFill>
                        <a:latin typeface="Helvetica Neue" panose="02000503000000020004" pitchFamily="2" charset="0"/>
                        <a:ea typeface="+mn-ea"/>
                        <a:cs typeface="+mn-cs"/>
                      </a:endParaRPr>
                    </a:p>
                  </a:txBody>
                  <a:tcPr anchor="ctr">
                    <a:solidFill>
                      <a:srgbClr val="D07700">
                        <a:alpha val="50000"/>
                      </a:srgbClr>
                    </a:solidFill>
                  </a:tcPr>
                </a:tc>
                <a:extLst>
                  <a:ext uri="{0D108BD9-81ED-4DB2-BD59-A6C34878D82A}">
                    <a16:rowId xmlns:a16="http://schemas.microsoft.com/office/drawing/2014/main" val="1141902888"/>
                  </a:ext>
                </a:extLst>
              </a:tr>
              <a:tr h="165561">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r>
                        <a:rPr lang="pt-BR" sz="800" dirty="0">
                          <a:solidFill>
                            <a:srgbClr val="0070C0"/>
                          </a:solidFill>
                          <a:latin typeface="Montserrat" pitchFamily="50" charset="0"/>
                        </a:rPr>
                        <a:t>Centro de Ensino Especial 01 Gama </a:t>
                      </a:r>
                    </a:p>
                  </a:txBody>
                  <a:tcPr marL="76753" marR="76753" marT="38376" marB="38376" anchor="ctr">
                    <a:solidFill>
                      <a:schemeClr val="tx2">
                        <a:lumMod val="40000"/>
                        <a:lumOff val="60000"/>
                        <a:alpha val="50000"/>
                      </a:schemeClr>
                    </a:solidFill>
                  </a:tcPr>
                </a:tc>
                <a:tc>
                  <a:txBody>
                    <a:bodyPr/>
                    <a:lstStyle/>
                    <a:p>
                      <a:pPr algn="ctr"/>
                      <a:r>
                        <a:rPr lang="pt-BR" sz="800" dirty="0">
                          <a:solidFill>
                            <a:srgbClr val="0070C0"/>
                          </a:solidFill>
                          <a:latin typeface="Montserrat" pitchFamily="50" charset="0"/>
                        </a:rPr>
                        <a:t>7.010</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1443367995"/>
                  </a:ext>
                </a:extLst>
              </a:tr>
              <a:tr h="212380">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800" dirty="0">
                          <a:solidFill>
                            <a:srgbClr val="0070C0"/>
                          </a:solidFill>
                          <a:latin typeface="Montserrat" pitchFamily="50" charset="0"/>
                        </a:rPr>
                        <a:t>Centro de Ensino Especial 01 Samambaia</a:t>
                      </a:r>
                    </a:p>
                  </a:txBody>
                  <a:tcPr marL="76753" marR="76753" marT="38376" marB="38376" anchor="ctr">
                    <a:solidFill>
                      <a:schemeClr val="tx2">
                        <a:lumMod val="40000"/>
                        <a:lumOff val="60000"/>
                        <a:alpha val="50000"/>
                      </a:schemeClr>
                    </a:solidFill>
                  </a:tcPr>
                </a:tc>
                <a:tc>
                  <a:txBody>
                    <a:bodyPr/>
                    <a:lstStyle/>
                    <a:p>
                      <a:pPr algn="ctr"/>
                      <a:r>
                        <a:rPr lang="pt-BR" sz="800" dirty="0">
                          <a:solidFill>
                            <a:srgbClr val="0070C0"/>
                          </a:solidFill>
                          <a:latin typeface="Montserrat" pitchFamily="50" charset="0"/>
                        </a:rPr>
                        <a:t>4.380</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latin typeface="Helvetica Neue" panose="02000503000000020004" pitchFamily="2" charset="0"/>
                      </a:endParaRPr>
                    </a:p>
                  </a:txBody>
                  <a:tcPr anchor="ctr">
                    <a:lnL w="38100" cap="flat" cmpd="sng" algn="ctr">
                      <a:solidFill>
                        <a:schemeClr val="bg1"/>
                      </a:solidFill>
                      <a:prstDash val="solid"/>
                      <a:round/>
                      <a:headEnd type="none" w="med" len="med"/>
                      <a:tailEnd type="none" w="med" len="med"/>
                    </a:lnL>
                    <a:solidFill>
                      <a:srgbClr val="D07700"/>
                    </a:solidFill>
                  </a:tcPr>
                </a:tc>
                <a:extLst>
                  <a:ext uri="{0D108BD9-81ED-4DB2-BD59-A6C34878D82A}">
                    <a16:rowId xmlns:a16="http://schemas.microsoft.com/office/drawing/2014/main" val="2122663237"/>
                  </a:ext>
                </a:extLst>
              </a:tr>
              <a:tr h="212380">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800" dirty="0">
                          <a:solidFill>
                            <a:srgbClr val="0070C0"/>
                          </a:solidFill>
                          <a:latin typeface="Montserrat" pitchFamily="50" charset="0"/>
                        </a:rPr>
                        <a:t>Centro de Ensino Fundamental Santa Maria</a:t>
                      </a:r>
                    </a:p>
                  </a:txBody>
                  <a:tcPr marL="76753" marR="76753" marT="38376" marB="38376" anchor="ctr">
                    <a:solidFill>
                      <a:schemeClr val="tx2">
                        <a:lumMod val="40000"/>
                        <a:lumOff val="60000"/>
                        <a:alpha val="50000"/>
                      </a:schemeClr>
                    </a:solidFill>
                  </a:tcPr>
                </a:tc>
                <a:tc>
                  <a:txBody>
                    <a:bodyPr/>
                    <a:lstStyle/>
                    <a:p>
                      <a:pPr algn="ctr"/>
                      <a:r>
                        <a:rPr lang="pt-BR" sz="800" dirty="0">
                          <a:solidFill>
                            <a:srgbClr val="0070C0"/>
                          </a:solidFill>
                          <a:latin typeface="Montserrat" pitchFamily="50" charset="0"/>
                        </a:rPr>
                        <a:t>3.545</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4236930454"/>
                  </a:ext>
                </a:extLst>
              </a:tr>
              <a:tr h="212380">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800" dirty="0">
                          <a:solidFill>
                            <a:srgbClr val="0070C0"/>
                          </a:solidFill>
                          <a:latin typeface="Montserrat" pitchFamily="50" charset="0"/>
                        </a:rPr>
                        <a:t>Centro de Ensino Especial 01 Sobradinho</a:t>
                      </a:r>
                    </a:p>
                  </a:txBody>
                  <a:tcPr marL="76753" marR="76753" marT="38376" marB="38376" anchor="ctr">
                    <a:solidFill>
                      <a:schemeClr val="tx2">
                        <a:lumMod val="40000"/>
                        <a:lumOff val="60000"/>
                        <a:alpha val="50000"/>
                      </a:schemeClr>
                    </a:solidFill>
                  </a:tcPr>
                </a:tc>
                <a:tc>
                  <a:txBody>
                    <a:bodyPr/>
                    <a:lstStyle/>
                    <a:p>
                      <a:pPr algn="ctr"/>
                      <a:r>
                        <a:rPr lang="pt-BR" sz="800" dirty="0">
                          <a:solidFill>
                            <a:srgbClr val="0070C0"/>
                          </a:solidFill>
                          <a:latin typeface="Montserrat" pitchFamily="50" charset="0"/>
                        </a:rPr>
                        <a:t>3.747</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985262926"/>
                  </a:ext>
                </a:extLst>
              </a:tr>
              <a:tr h="212380">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800" dirty="0">
                          <a:solidFill>
                            <a:srgbClr val="0070C0"/>
                          </a:solidFill>
                          <a:latin typeface="Montserrat" pitchFamily="50" charset="0"/>
                        </a:rPr>
                        <a:t>Centro de Ensino Especial 01 Taguatinga</a:t>
                      </a:r>
                    </a:p>
                  </a:txBody>
                  <a:tcPr marL="76753" marR="76753" marT="38376" marB="38376" anchor="ctr">
                    <a:solidFill>
                      <a:schemeClr val="tx2">
                        <a:lumMod val="40000"/>
                        <a:lumOff val="60000"/>
                        <a:alpha val="50000"/>
                      </a:schemeClr>
                    </a:solidFill>
                  </a:tcPr>
                </a:tc>
                <a:tc>
                  <a:txBody>
                    <a:bodyPr/>
                    <a:lstStyle/>
                    <a:p>
                      <a:pPr algn="ctr"/>
                      <a:r>
                        <a:rPr lang="pt-BR" sz="800" dirty="0">
                          <a:solidFill>
                            <a:srgbClr val="0070C0"/>
                          </a:solidFill>
                          <a:latin typeface="Montserrat" pitchFamily="50" charset="0"/>
                        </a:rPr>
                        <a:t>7.337</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3559453984"/>
                  </a:ext>
                </a:extLst>
              </a:tr>
              <a:tr h="165561">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gridSpan="2">
                  <a:txBody>
                    <a:bodyPr/>
                    <a:lstStyle/>
                    <a:p>
                      <a:pPr fontAlgn="base">
                        <a:buFont typeface="+mj-lt"/>
                        <a:buNone/>
                      </a:pPr>
                      <a:r>
                        <a:rPr lang="pt-BR" sz="800" dirty="0">
                          <a:solidFill>
                            <a:srgbClr val="0070C0"/>
                          </a:solidFill>
                          <a:latin typeface="Montserrat" pitchFamily="50" charset="0"/>
                        </a:rPr>
                        <a:t>Centro de Ensino Especial 01 Ceilândia</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rowSpan="4">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white"/>
                          </a:solidFill>
                          <a:effectLst/>
                          <a:uLnTx/>
                          <a:uFillTx/>
                          <a:latin typeface="Montserrat" pitchFamily="50" charset="0"/>
                          <a:ea typeface="+mn-ea"/>
                          <a:cs typeface="+mn-cs"/>
                        </a:rPr>
                        <a:t>Prioridade 3</a:t>
                      </a:r>
                    </a:p>
                    <a:p>
                      <a:pPr marL="0" lvl="0" algn="ctr" defTabSz="863525" rtl="0" eaLnBrk="1" latinLnBrk="0" hangingPunct="1"/>
                      <a:endParaRPr lang="pt-BR" sz="800" b="1" kern="1200" dirty="0">
                        <a:solidFill>
                          <a:schemeClr val="bg1"/>
                        </a:solidFill>
                        <a:latin typeface="Montserrat" pitchFamily="50" charset="0"/>
                        <a:ea typeface="+mn-ea"/>
                        <a:cs typeface="+mn-cs"/>
                      </a:endParaRPr>
                    </a:p>
                    <a:p>
                      <a:pPr marL="0" lvl="0" algn="ctr" defTabSz="863525" rtl="0" eaLnBrk="1" latinLnBrk="0" hangingPunct="1"/>
                      <a:r>
                        <a:rPr lang="pt-BR" sz="800" b="0" kern="1200" dirty="0">
                          <a:solidFill>
                            <a:schemeClr val="bg1"/>
                          </a:solidFill>
                          <a:latin typeface="Montserrat" pitchFamily="50" charset="0"/>
                          <a:ea typeface="+mn-ea"/>
                          <a:cs typeface="+mn-cs"/>
                        </a:rPr>
                        <a:t>Falta elaborar projetos (SEDUH/RA/SEMOB), aprová-los, recursos, licitar e executar</a:t>
                      </a:r>
                    </a:p>
                  </a:txBody>
                  <a:tcPr marL="76753" marR="76753" marT="38376" marB="38376" anchor="ctr">
                    <a:lnL w="38100" cap="flat" cmpd="sng" algn="ctr">
                      <a:solidFill>
                        <a:schemeClr val="bg1"/>
                      </a:solidFill>
                      <a:prstDash val="solid"/>
                      <a:round/>
                      <a:headEnd type="none" w="med" len="med"/>
                      <a:tailEnd type="none" w="med" len="med"/>
                    </a:lnL>
                    <a:solidFill>
                      <a:schemeClr val="tx2">
                        <a:lumMod val="60000"/>
                        <a:lumOff val="40000"/>
                      </a:schemeClr>
                    </a:solidFill>
                  </a:tcPr>
                </a:tc>
                <a:extLst>
                  <a:ext uri="{0D108BD9-81ED-4DB2-BD59-A6C34878D82A}">
                    <a16:rowId xmlns:a16="http://schemas.microsoft.com/office/drawing/2014/main" val="3984328022"/>
                  </a:ext>
                </a:extLst>
              </a:tr>
              <a:tr h="165561">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gridSpan="2">
                  <a:txBody>
                    <a:bodyPr/>
                    <a:lstStyle/>
                    <a:p>
                      <a:pPr fontAlgn="base">
                        <a:buFont typeface="+mj-lt"/>
                        <a:buNone/>
                      </a:pPr>
                      <a:r>
                        <a:rPr lang="pt-BR" sz="800" dirty="0">
                          <a:solidFill>
                            <a:srgbClr val="0070C0"/>
                          </a:solidFill>
                          <a:latin typeface="Montserrat" pitchFamily="50" charset="0"/>
                        </a:rPr>
                        <a:t>Centro de Ensino Especial 01 Guará (será contemplado na execução da rota ao </a:t>
                      </a:r>
                      <a:r>
                        <a:rPr lang="pt-BR" sz="800" dirty="0" err="1">
                          <a:solidFill>
                            <a:srgbClr val="0070C0"/>
                          </a:solidFill>
                          <a:latin typeface="Montserrat" pitchFamily="50" charset="0"/>
                        </a:rPr>
                        <a:t>HRGu</a:t>
                      </a:r>
                      <a:r>
                        <a:rPr lang="pt-BR" sz="800" dirty="0">
                          <a:solidFill>
                            <a:srgbClr val="0070C0"/>
                          </a:solidFill>
                          <a:latin typeface="Montserrat" pitchFamily="50" charset="0"/>
                        </a:rPr>
                        <a:t>)</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vMerge="1">
                  <a:txBody>
                    <a:bodyPr/>
                    <a:lstStyle/>
                    <a:p>
                      <a:pPr algn="ctr"/>
                      <a:endParaRPr lang="pt-BR" sz="1000" dirty="0">
                        <a:latin typeface="Helvetica Neue" panose="02000503000000020004" pitchFamily="2" charset="0"/>
                      </a:endParaRPr>
                    </a:p>
                  </a:txBody>
                  <a:tcPr anchor="ctr">
                    <a:solidFill>
                      <a:srgbClr val="D07700"/>
                    </a:solidFill>
                  </a:tcPr>
                </a:tc>
                <a:extLst>
                  <a:ext uri="{0D108BD9-81ED-4DB2-BD59-A6C34878D82A}">
                    <a16:rowId xmlns:a16="http://schemas.microsoft.com/office/drawing/2014/main" val="2717180791"/>
                  </a:ext>
                </a:extLst>
              </a:tr>
              <a:tr h="165561">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gridSpan="2">
                  <a:txBody>
                    <a:bodyPr/>
                    <a:lstStyle/>
                    <a:p>
                      <a:pPr fontAlgn="base">
                        <a:buFont typeface="+mj-lt"/>
                        <a:buNone/>
                      </a:pPr>
                      <a:r>
                        <a:rPr lang="pt-BR" sz="800" dirty="0">
                          <a:solidFill>
                            <a:srgbClr val="0070C0"/>
                          </a:solidFill>
                          <a:latin typeface="Montserrat" pitchFamily="50" charset="0"/>
                        </a:rPr>
                        <a:t>Centro de Ensino Especial 01 Santa Maria</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vMerge="1">
                  <a:txBody>
                    <a:bodyPr/>
                    <a:lstStyle/>
                    <a:p>
                      <a:pPr algn="ctr"/>
                      <a:endParaRPr lang="pt-BR" sz="1000" dirty="0">
                        <a:latin typeface="Helvetica Neue" panose="02000503000000020004" pitchFamily="2" charset="0"/>
                      </a:endParaRPr>
                    </a:p>
                  </a:txBody>
                  <a:tcPr anchor="ctr">
                    <a:solidFill>
                      <a:srgbClr val="D07700"/>
                    </a:solidFill>
                  </a:tcPr>
                </a:tc>
                <a:extLst>
                  <a:ext uri="{0D108BD9-81ED-4DB2-BD59-A6C34878D82A}">
                    <a16:rowId xmlns:a16="http://schemas.microsoft.com/office/drawing/2014/main" val="2078866306"/>
                  </a:ext>
                </a:extLst>
              </a:tr>
              <a:tr h="165561">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gridSpan="2">
                  <a:txBody>
                    <a:bodyPr/>
                    <a:lstStyle/>
                    <a:p>
                      <a:pPr fontAlgn="base">
                        <a:buFont typeface="+mj-lt"/>
                        <a:buNone/>
                      </a:pPr>
                      <a:r>
                        <a:rPr lang="pt-BR" sz="800" dirty="0">
                          <a:solidFill>
                            <a:srgbClr val="0070C0"/>
                          </a:solidFill>
                          <a:latin typeface="Montserrat" pitchFamily="50" charset="0"/>
                        </a:rPr>
                        <a:t>Centro de Ensino Especial 01 Planaltina</a:t>
                      </a:r>
                    </a:p>
                  </a:txBody>
                  <a:tcPr marL="76753" marR="76753" marT="38376" marB="38376"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vMerge="1">
                  <a:txBody>
                    <a:bodyPr/>
                    <a:lstStyle/>
                    <a:p>
                      <a:pPr algn="ctr"/>
                      <a:endParaRPr lang="pt-BR" sz="1000" dirty="0">
                        <a:latin typeface="Helvetica Neue" panose="02000503000000020004" pitchFamily="2" charset="0"/>
                      </a:endParaRPr>
                    </a:p>
                  </a:txBody>
                  <a:tcPr anchor="ctr">
                    <a:solidFill>
                      <a:srgbClr val="D07700"/>
                    </a:solidFill>
                  </a:tcPr>
                </a:tc>
                <a:extLst>
                  <a:ext uri="{0D108BD9-81ED-4DB2-BD59-A6C34878D82A}">
                    <a16:rowId xmlns:a16="http://schemas.microsoft.com/office/drawing/2014/main" val="3233193405"/>
                  </a:ext>
                </a:extLst>
              </a:tr>
            </a:tbl>
          </a:graphicData>
        </a:graphic>
      </p:graphicFrame>
      <p:sp>
        <p:nvSpPr>
          <p:cNvPr id="2" name="Retângulo 1"/>
          <p:cNvSpPr/>
          <p:nvPr/>
        </p:nvSpPr>
        <p:spPr>
          <a:xfrm>
            <a:off x="538163" y="1242182"/>
            <a:ext cx="8642350" cy="707886"/>
          </a:xfrm>
          <a:prstGeom prst="rect">
            <a:avLst/>
          </a:prstGeom>
        </p:spPr>
        <p:txBody>
          <a:bodyPr wrap="square">
            <a:spAutoFit/>
          </a:bodyPr>
          <a:lstStyle/>
          <a:p>
            <a:pPr algn="just"/>
            <a:r>
              <a:rPr lang="pt-BR" sz="1000" dirty="0">
                <a:solidFill>
                  <a:schemeClr val="tx1">
                    <a:lumMod val="65000"/>
                    <a:lumOff val="35000"/>
                  </a:schemeClr>
                </a:solidFill>
                <a:latin typeface="Montserrat" pitchFamily="50" charset="0"/>
              </a:rPr>
              <a:t>Rotas Acessíveis aos Equipamentos Públicos - a partir dos pontos de transporte público mais próximos, são elaborados projetos que configuram trajetos contínuos, sinalizados e livres de quaisquer obstáculos, de modo a garantir a circulação segura de pedestres em geral, principalmente de pessoas com deficiência e/ou mobilidade reduzida. A ação definiu como prioritárias as rotas aos equipamentos públicos e o entorno das estações de metrô, de modo a beneficiar o maior número de usuários. </a:t>
            </a:r>
          </a:p>
        </p:txBody>
      </p:sp>
      <p:sp>
        <p:nvSpPr>
          <p:cNvPr id="10" name="CaixaDeTexto 9">
            <a:extLst>
              <a:ext uri="{FF2B5EF4-FFF2-40B4-BE49-F238E27FC236}">
                <a16:creationId xmlns:a16="http://schemas.microsoft.com/office/drawing/2014/main" id="{5DF946B8-BA4B-48E7-9278-201F8122E86E}"/>
              </a:ext>
            </a:extLst>
          </p:cNvPr>
          <p:cNvSpPr txBox="1"/>
          <p:nvPr/>
        </p:nvSpPr>
        <p:spPr>
          <a:xfrm>
            <a:off x="538163" y="2030593"/>
            <a:ext cx="8642350" cy="276999"/>
          </a:xfrm>
          <a:prstGeom prst="rect">
            <a:avLst/>
          </a:prstGeom>
          <a:solidFill>
            <a:srgbClr val="F9DD16"/>
          </a:solidFill>
          <a:ln w="28575">
            <a:noFill/>
            <a:prstDash val="sysDot"/>
          </a:ln>
        </p:spPr>
        <p:txBody>
          <a:bodyPr wrap="square" rtlCol="0">
            <a:spAutoFit/>
          </a:bodyPr>
          <a:lstStyle/>
          <a:p>
            <a:pPr algn="ctr"/>
            <a:r>
              <a:rPr lang="pt-BR" sz="1200" dirty="0">
                <a:latin typeface="Montserrat" pitchFamily="50" charset="0"/>
              </a:rPr>
              <a:t>Plano de Ação Distrital de Acessibilidade</a:t>
            </a:r>
          </a:p>
        </p:txBody>
      </p:sp>
    </p:spTree>
    <p:extLst>
      <p:ext uri="{BB962C8B-B14F-4D97-AF65-F5344CB8AC3E}">
        <p14:creationId xmlns:p14="http://schemas.microsoft.com/office/powerpoint/2010/main" val="390104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p:cNvGrpSpPr/>
          <p:nvPr/>
        </p:nvGrpSpPr>
        <p:grpSpPr>
          <a:xfrm>
            <a:off x="1537448" y="1340616"/>
            <a:ext cx="6761711" cy="4688709"/>
            <a:chOff x="243263" y="-1"/>
            <a:chExt cx="9086536" cy="630079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64" y="-1"/>
              <a:ext cx="8939335" cy="6300790"/>
            </a:xfrm>
            <a:prstGeom prst="rect">
              <a:avLst/>
            </a:prstGeom>
          </p:spPr>
        </p:pic>
        <p:sp>
          <p:nvSpPr>
            <p:cNvPr id="3" name="CaixaDeTexto 2"/>
            <p:cNvSpPr txBox="1"/>
            <p:nvPr/>
          </p:nvSpPr>
          <p:spPr>
            <a:xfrm>
              <a:off x="243263" y="1668276"/>
              <a:ext cx="1322822" cy="537677"/>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Brazlândia</a:t>
              </a:r>
            </a:p>
          </p:txBody>
        </p:sp>
        <p:sp>
          <p:nvSpPr>
            <p:cNvPr id="29" name="CaixaDeTexto 28"/>
            <p:cNvSpPr txBox="1"/>
            <p:nvPr/>
          </p:nvSpPr>
          <p:spPr>
            <a:xfrm>
              <a:off x="1077402" y="2404281"/>
              <a:ext cx="1051617" cy="553999"/>
            </a:xfrm>
            <a:prstGeom prst="rect">
              <a:avLst/>
            </a:prstGeom>
            <a:noFill/>
          </p:spPr>
          <p:txBody>
            <a:bodyPr wrap="square" rtlCol="0">
              <a:spAutoFit/>
            </a:bodyPr>
            <a:lstStyle/>
            <a:p>
              <a:pPr algn="ctr"/>
              <a:r>
                <a:rPr lang="pt-BR" sz="1000" dirty="0">
                  <a:latin typeface="Montserrat" pitchFamily="50" charset="0"/>
                </a:rPr>
                <a:t>CEE 02</a:t>
              </a:r>
            </a:p>
            <a:p>
              <a:pPr algn="ctr"/>
              <a:r>
                <a:rPr lang="pt-BR" sz="1000" dirty="0">
                  <a:latin typeface="Montserrat" pitchFamily="50" charset="0"/>
                </a:rPr>
                <a:t>Ceilândia</a:t>
              </a:r>
            </a:p>
          </p:txBody>
        </p:sp>
        <p:sp>
          <p:nvSpPr>
            <p:cNvPr id="30" name="CaixaDeTexto 29"/>
            <p:cNvSpPr txBox="1"/>
            <p:nvPr/>
          </p:nvSpPr>
          <p:spPr>
            <a:xfrm>
              <a:off x="1911540" y="2747749"/>
              <a:ext cx="1284906" cy="553999"/>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Taguatinga</a:t>
              </a:r>
            </a:p>
          </p:txBody>
        </p:sp>
        <p:sp>
          <p:nvSpPr>
            <p:cNvPr id="31" name="CaixaDeTexto 30"/>
            <p:cNvSpPr txBox="1"/>
            <p:nvPr/>
          </p:nvSpPr>
          <p:spPr>
            <a:xfrm>
              <a:off x="1420870" y="4219758"/>
              <a:ext cx="1296049" cy="553999"/>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Samambaia</a:t>
              </a:r>
            </a:p>
          </p:txBody>
        </p:sp>
        <p:sp>
          <p:nvSpPr>
            <p:cNvPr id="32" name="CaixaDeTexto 31"/>
            <p:cNvSpPr txBox="1"/>
            <p:nvPr/>
          </p:nvSpPr>
          <p:spPr>
            <a:xfrm>
              <a:off x="1960607" y="5053897"/>
              <a:ext cx="1062817" cy="537677"/>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Gama</a:t>
              </a:r>
            </a:p>
          </p:txBody>
        </p:sp>
        <p:sp>
          <p:nvSpPr>
            <p:cNvPr id="34" name="CaixaDeTexto 33"/>
            <p:cNvSpPr txBox="1"/>
            <p:nvPr/>
          </p:nvSpPr>
          <p:spPr>
            <a:xfrm>
              <a:off x="5320495" y="1267554"/>
              <a:ext cx="1350540" cy="553999"/>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Sobradinho</a:t>
              </a:r>
            </a:p>
          </p:txBody>
        </p:sp>
        <p:sp>
          <p:nvSpPr>
            <p:cNvPr id="35" name="CaixaDeTexto 34"/>
            <p:cNvSpPr txBox="1"/>
            <p:nvPr/>
          </p:nvSpPr>
          <p:spPr>
            <a:xfrm>
              <a:off x="6876355" y="935265"/>
              <a:ext cx="1512025" cy="553999"/>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Planaltina</a:t>
              </a:r>
            </a:p>
          </p:txBody>
        </p:sp>
        <p:sp>
          <p:nvSpPr>
            <p:cNvPr id="23" name="CaixaDeTexto 22"/>
            <p:cNvSpPr txBox="1"/>
            <p:nvPr/>
          </p:nvSpPr>
          <p:spPr>
            <a:xfrm>
              <a:off x="1175535" y="3581888"/>
              <a:ext cx="1081363" cy="553999"/>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Ceilândia</a:t>
              </a:r>
            </a:p>
          </p:txBody>
        </p:sp>
        <p:sp>
          <p:nvSpPr>
            <p:cNvPr id="24" name="CaixaDeTexto 23"/>
            <p:cNvSpPr txBox="1"/>
            <p:nvPr/>
          </p:nvSpPr>
          <p:spPr>
            <a:xfrm>
              <a:off x="2991013" y="2747749"/>
              <a:ext cx="921693" cy="400110"/>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Guará</a:t>
              </a:r>
            </a:p>
          </p:txBody>
        </p:sp>
        <p:sp>
          <p:nvSpPr>
            <p:cNvPr id="25" name="CaixaDeTexto 24"/>
            <p:cNvSpPr txBox="1"/>
            <p:nvPr/>
          </p:nvSpPr>
          <p:spPr>
            <a:xfrm>
              <a:off x="3697025" y="3483754"/>
              <a:ext cx="1496666" cy="537677"/>
            </a:xfrm>
            <a:prstGeom prst="rect">
              <a:avLst/>
            </a:prstGeom>
            <a:noFill/>
          </p:spPr>
          <p:txBody>
            <a:bodyPr wrap="square" rtlCol="0">
              <a:spAutoFit/>
            </a:bodyPr>
            <a:lstStyle/>
            <a:p>
              <a:pPr algn="ctr"/>
              <a:r>
                <a:rPr lang="pt-BR" sz="1000" dirty="0">
                  <a:latin typeface="Montserrat" pitchFamily="50" charset="0"/>
                </a:rPr>
                <a:t>CEE 02</a:t>
              </a:r>
            </a:p>
            <a:p>
              <a:pPr algn="ctr"/>
              <a:r>
                <a:rPr lang="pt-BR" sz="1000" dirty="0">
                  <a:latin typeface="Montserrat" pitchFamily="50" charset="0"/>
                </a:rPr>
                <a:t>Brasília</a:t>
              </a:r>
            </a:p>
          </p:txBody>
        </p:sp>
        <p:sp>
          <p:nvSpPr>
            <p:cNvPr id="26" name="CaixaDeTexto 25"/>
            <p:cNvSpPr txBox="1"/>
            <p:nvPr/>
          </p:nvSpPr>
          <p:spPr>
            <a:xfrm>
              <a:off x="3896758" y="2747749"/>
              <a:ext cx="1433342" cy="537677"/>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Brasília</a:t>
              </a:r>
            </a:p>
          </p:txBody>
        </p:sp>
        <p:sp>
          <p:nvSpPr>
            <p:cNvPr id="27" name="CaixaDeTexto 26"/>
            <p:cNvSpPr txBox="1"/>
            <p:nvPr/>
          </p:nvSpPr>
          <p:spPr>
            <a:xfrm>
              <a:off x="2821602" y="5607518"/>
              <a:ext cx="1297951" cy="537677"/>
            </a:xfrm>
            <a:prstGeom prst="rect">
              <a:avLst/>
            </a:prstGeom>
            <a:noFill/>
          </p:spPr>
          <p:txBody>
            <a:bodyPr wrap="square" rtlCol="0">
              <a:spAutoFit/>
            </a:bodyPr>
            <a:lstStyle/>
            <a:p>
              <a:pPr algn="ctr"/>
              <a:r>
                <a:rPr lang="pt-BR" sz="1000" dirty="0">
                  <a:latin typeface="Montserrat" pitchFamily="50" charset="0"/>
                </a:rPr>
                <a:t>CEE 01</a:t>
              </a:r>
            </a:p>
            <a:p>
              <a:pPr algn="ctr"/>
              <a:r>
                <a:rPr lang="pt-BR" sz="1000" dirty="0">
                  <a:latin typeface="Montserrat" pitchFamily="50" charset="0"/>
                </a:rPr>
                <a:t>Santa Maria</a:t>
              </a:r>
            </a:p>
          </p:txBody>
        </p:sp>
      </p:grpSp>
    </p:spTree>
    <p:extLst>
      <p:ext uri="{BB962C8B-B14F-4D97-AF65-F5344CB8AC3E}">
        <p14:creationId xmlns:p14="http://schemas.microsoft.com/office/powerpoint/2010/main" val="20729608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8163" y="1347118"/>
            <a:ext cx="8642448" cy="661720"/>
          </a:xfrm>
          <a:prstGeom prst="rect">
            <a:avLst/>
          </a:prstGeom>
        </p:spPr>
        <p:txBody>
          <a:bodyPr wrap="square" tIns="0">
            <a:spAutoFit/>
          </a:bodyPr>
          <a:lstStyle/>
          <a:p>
            <a:pPr algn="just"/>
            <a:r>
              <a:rPr lang="pt-BR" sz="1000" dirty="0">
                <a:solidFill>
                  <a:schemeClr val="tx1">
                    <a:lumMod val="65000"/>
                    <a:lumOff val="35000"/>
                  </a:schemeClr>
                </a:solidFill>
                <a:latin typeface="Montserrat" pitchFamily="50" charset="0"/>
              </a:rPr>
              <a:t>Rotas Acessíveis aos Equipamentos Públicos - a partir dos pontos de transporte público mais próximos, são elaborados projetos que configuram trajetos contínuos, sinalizados e livres de quaisquer obstáculos, de modo a garantir a circulação segura de pedestres em geral, principalmente de pessoas com deficiência e/ou mobilidade reduzida. A ação definiu como prioritárias as rotas aos equipamentos públicos e o entorno das estações de metrô, de modo a beneficiar o maior número de usuários. </a:t>
            </a:r>
          </a:p>
        </p:txBody>
      </p:sp>
      <p:graphicFrame>
        <p:nvGraphicFramePr>
          <p:cNvPr id="23" name="Tabela 22"/>
          <p:cNvGraphicFramePr>
            <a:graphicFrameLocks noGrp="1"/>
          </p:cNvGraphicFramePr>
          <p:nvPr>
            <p:extLst>
              <p:ext uri="{D42A27DB-BD31-4B8C-83A1-F6EECF244321}">
                <p14:modId xmlns:p14="http://schemas.microsoft.com/office/powerpoint/2010/main" val="2953049855"/>
              </p:ext>
            </p:extLst>
          </p:nvPr>
        </p:nvGraphicFramePr>
        <p:xfrm>
          <a:off x="538163" y="2113812"/>
          <a:ext cx="8642349" cy="3915512"/>
        </p:xfrm>
        <a:graphic>
          <a:graphicData uri="http://schemas.openxmlformats.org/drawingml/2006/table">
            <a:tbl>
              <a:tblPr firstRow="1" bandRow="1">
                <a:tableStyleId>{5C22544A-7EE6-4342-B048-85BDC9FD1C3A}</a:tableStyleId>
              </a:tblPr>
              <a:tblGrid>
                <a:gridCol w="2676436">
                  <a:extLst>
                    <a:ext uri="{9D8B030D-6E8A-4147-A177-3AD203B41FA5}">
                      <a16:colId xmlns:a16="http://schemas.microsoft.com/office/drawing/2014/main" val="2336931432"/>
                    </a:ext>
                  </a:extLst>
                </a:gridCol>
                <a:gridCol w="1817696">
                  <a:extLst>
                    <a:ext uri="{9D8B030D-6E8A-4147-A177-3AD203B41FA5}">
                      <a16:colId xmlns:a16="http://schemas.microsoft.com/office/drawing/2014/main" val="350668301"/>
                    </a:ext>
                  </a:extLst>
                </a:gridCol>
                <a:gridCol w="1308565">
                  <a:extLst>
                    <a:ext uri="{9D8B030D-6E8A-4147-A177-3AD203B41FA5}">
                      <a16:colId xmlns:a16="http://schemas.microsoft.com/office/drawing/2014/main" val="3023881644"/>
                    </a:ext>
                  </a:extLst>
                </a:gridCol>
                <a:gridCol w="2839652">
                  <a:extLst>
                    <a:ext uri="{9D8B030D-6E8A-4147-A177-3AD203B41FA5}">
                      <a16:colId xmlns:a16="http://schemas.microsoft.com/office/drawing/2014/main" val="753792205"/>
                    </a:ext>
                  </a:extLst>
                </a:gridCol>
              </a:tblGrid>
              <a:tr h="360186">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900" dirty="0">
                          <a:solidFill>
                            <a:schemeClr val="bg1"/>
                          </a:solidFill>
                          <a:latin typeface="Montserrat" pitchFamily="50" charset="0"/>
                        </a:rPr>
                        <a:t>Institutos</a:t>
                      </a:r>
                      <a:r>
                        <a:rPr lang="pt-BR" sz="900" baseline="0" dirty="0">
                          <a:solidFill>
                            <a:schemeClr val="bg1"/>
                          </a:solidFill>
                          <a:latin typeface="Montserrat" pitchFamily="50" charset="0"/>
                        </a:rPr>
                        <a:t> Federais de Brasília</a:t>
                      </a:r>
                      <a:endParaRPr lang="pt-BR" sz="900" dirty="0">
                        <a:solidFill>
                          <a:schemeClr val="bg1"/>
                        </a:solidFill>
                        <a:latin typeface="Montserrat" pitchFamily="50" charset="0"/>
                      </a:endParaRPr>
                    </a:p>
                  </a:txBody>
                  <a:tcPr marL="75089" marR="75089" marT="37545" marB="37545" anchor="ctr">
                    <a:solidFill>
                      <a:srgbClr val="0070C0"/>
                    </a:solidFill>
                  </a:tcPr>
                </a:tc>
                <a:tc>
                  <a:txBody>
                    <a:bodyPr/>
                    <a:lstStyle/>
                    <a:p>
                      <a:pPr algn="ctr"/>
                      <a:r>
                        <a:rPr lang="pt-BR" sz="900" dirty="0">
                          <a:latin typeface="Montserrat" pitchFamily="50" charset="0"/>
                        </a:rPr>
                        <a:t>Projetos Elaborados</a:t>
                      </a:r>
                    </a:p>
                  </a:txBody>
                  <a:tcPr marL="75089" marR="75089" marT="37545" marB="37545" anchor="ctr">
                    <a:solidFill>
                      <a:srgbClr val="0070C0"/>
                    </a:solidFill>
                  </a:tcPr>
                </a:tc>
                <a:tc>
                  <a:txBody>
                    <a:bodyPr/>
                    <a:lstStyle/>
                    <a:p>
                      <a:pPr algn="ctr"/>
                      <a:r>
                        <a:rPr lang="pt-BR" sz="900" dirty="0">
                          <a:latin typeface="Montserrat" pitchFamily="50" charset="0"/>
                        </a:rPr>
                        <a:t>Extensão (m²)</a:t>
                      </a:r>
                    </a:p>
                  </a:txBody>
                  <a:tcPr marL="75089" marR="75089" marT="37545" marB="37545" anchor="ctr">
                    <a:solidFill>
                      <a:srgbClr val="0070C0"/>
                    </a:solidFill>
                  </a:tcPr>
                </a:tc>
                <a:tc>
                  <a:txBody>
                    <a:bodyPr/>
                    <a:lstStyle/>
                    <a:p>
                      <a:pPr algn="ctr"/>
                      <a:r>
                        <a:rPr lang="pt-BR" sz="900" dirty="0">
                          <a:latin typeface="Montserrat" pitchFamily="50" charset="0"/>
                        </a:rPr>
                        <a:t>Ações</a:t>
                      </a:r>
                    </a:p>
                  </a:txBody>
                  <a:tcPr marL="75089" marR="75089" marT="37545" marB="37545" anchor="ctr">
                    <a:lnR w="38100" cap="flat" cmpd="sng" algn="ctr">
                      <a:solidFill>
                        <a:schemeClr val="bg1"/>
                      </a:solidFill>
                      <a:prstDash val="solid"/>
                      <a:round/>
                      <a:headEnd type="none" w="med" len="med"/>
                      <a:tailEnd type="none" w="med" len="med"/>
                    </a:lnR>
                    <a:solidFill>
                      <a:srgbClr val="0070C0"/>
                    </a:solidFill>
                  </a:tcPr>
                </a:tc>
                <a:extLst>
                  <a:ext uri="{0D108BD9-81ED-4DB2-BD59-A6C34878D82A}">
                    <a16:rowId xmlns:a16="http://schemas.microsoft.com/office/drawing/2014/main" val="2400273523"/>
                  </a:ext>
                </a:extLst>
              </a:tr>
              <a:tr h="634660">
                <a:tc rowSpan="10">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r>
                        <a:rPr lang="pt-BR" sz="900" dirty="0">
                          <a:solidFill>
                            <a:srgbClr val="0070C0"/>
                          </a:solidFill>
                          <a:latin typeface="Montserrat" pitchFamily="50" charset="0"/>
                        </a:rPr>
                        <a:t>Em relação aos equipamentos públicos de ensino ficou definido que eram prioritários os Centro de Ensino Especial. As rotas foram definidas promovendo a ligação até a parada de transporte público mais próxima. Foram identificados os trajetos percorridos pelos pedestres, a existência de outros equipamentos ao logo do trajeto e foram analisadas a largura e a qualidade do passeio. </a:t>
                      </a:r>
                    </a:p>
                  </a:txBody>
                  <a:tcPr marL="75089" marR="75089" marT="37545" marB="37545" anchor="ctr">
                    <a:solidFill>
                      <a:schemeClr val="tx2">
                        <a:lumMod val="40000"/>
                        <a:lumOff val="60000"/>
                        <a:alpha val="50000"/>
                      </a:schemeClr>
                    </a:solidFill>
                  </a:tcPr>
                </a:tc>
                <a:tc>
                  <a:txBody>
                    <a:bodyPr/>
                    <a:lstStyle/>
                    <a:p>
                      <a:pPr fontAlgn="base">
                        <a:buFontTx/>
                        <a:buNone/>
                      </a:pPr>
                      <a:r>
                        <a:rPr lang="pt-BR" sz="900" dirty="0">
                          <a:solidFill>
                            <a:srgbClr val="0070C0"/>
                          </a:solidFill>
                          <a:latin typeface="Montserrat" pitchFamily="50" charset="0"/>
                        </a:rPr>
                        <a:t>IFB – campus Brasília</a:t>
                      </a:r>
                    </a:p>
                  </a:txBody>
                  <a:tcPr marL="75089" marR="75089" marT="37545" marB="37545" anchor="ctr">
                    <a:solidFill>
                      <a:schemeClr val="tx2">
                        <a:lumMod val="40000"/>
                        <a:lumOff val="60000"/>
                        <a:alpha val="50000"/>
                      </a:schemeClr>
                    </a:solidFill>
                  </a:tcPr>
                </a:tc>
                <a:tc>
                  <a:txBody>
                    <a:bodyPr/>
                    <a:lstStyle/>
                    <a:p>
                      <a:pPr algn="ctr"/>
                      <a:r>
                        <a:rPr lang="pt-BR" sz="900" dirty="0">
                          <a:solidFill>
                            <a:srgbClr val="0070C0"/>
                          </a:solidFill>
                          <a:latin typeface="Montserrat" pitchFamily="50" charset="0"/>
                        </a:rPr>
                        <a:t>2.499</a:t>
                      </a:r>
                    </a:p>
                  </a:txBody>
                  <a:tcPr marL="75089" marR="75089" marT="37545" marB="37545" anchor="ctr">
                    <a:solidFill>
                      <a:schemeClr val="tx2">
                        <a:lumMod val="40000"/>
                        <a:lumOff val="60000"/>
                        <a:alpha val="50000"/>
                      </a:schemeClr>
                    </a:solidFill>
                  </a:tcPr>
                </a:tc>
                <a:tc>
                  <a:txBody>
                    <a:bodyPr/>
                    <a:lstStyle/>
                    <a:p>
                      <a:pPr lvl="0" algn="l" defTabSz="863525">
                        <a:defRPr/>
                      </a:pPr>
                      <a:r>
                        <a:rPr lang="pt-BR" sz="900" b="1" u="none" dirty="0">
                          <a:solidFill>
                            <a:prstClr val="white"/>
                          </a:solidFill>
                          <a:latin typeface="Montserrat" pitchFamily="50" charset="0"/>
                        </a:rPr>
                        <a:t>Prioridade 2:</a:t>
                      </a:r>
                      <a:r>
                        <a:rPr lang="pt-BR" sz="900" b="0" u="none" dirty="0">
                          <a:solidFill>
                            <a:prstClr val="white"/>
                          </a:solidFill>
                          <a:latin typeface="Montserrat" pitchFamily="50" charset="0"/>
                        </a:rPr>
                        <a:t> </a:t>
                      </a:r>
                    </a:p>
                    <a:p>
                      <a:pPr lvl="0" algn="l" defTabSz="863525">
                        <a:defRPr/>
                      </a:pPr>
                      <a:r>
                        <a:rPr lang="pt-BR" sz="900" dirty="0">
                          <a:solidFill>
                            <a:schemeClr val="bg1"/>
                          </a:solidFill>
                          <a:latin typeface="Montserrat" pitchFamily="50" charset="0"/>
                        </a:rPr>
                        <a:t>Tem projeto executivo aprovado (SEDUH) e</a:t>
                      </a:r>
                      <a:r>
                        <a:rPr lang="pt-BR" sz="900" baseline="0" dirty="0">
                          <a:solidFill>
                            <a:schemeClr val="bg1"/>
                          </a:solidFill>
                          <a:latin typeface="Montserrat" pitchFamily="50" charset="0"/>
                        </a:rPr>
                        <a:t> recursos FUNDURB</a:t>
                      </a:r>
                      <a:r>
                        <a:rPr lang="pt-BR" sz="900" dirty="0">
                          <a:solidFill>
                            <a:schemeClr val="bg1"/>
                          </a:solidFill>
                          <a:latin typeface="Montserrat" pitchFamily="50" charset="0"/>
                        </a:rPr>
                        <a:t>.</a:t>
                      </a:r>
                    </a:p>
                    <a:p>
                      <a:pPr lvl="0" algn="l"/>
                      <a:r>
                        <a:rPr lang="pt-BR" sz="900" dirty="0">
                          <a:solidFill>
                            <a:schemeClr val="bg1"/>
                          </a:solidFill>
                          <a:latin typeface="Montserrat" pitchFamily="50" charset="0"/>
                        </a:rPr>
                        <a:t>Falta: licitar e executar.</a:t>
                      </a:r>
                      <a:endParaRPr lang="pt-BR" sz="900" dirty="0">
                        <a:solidFill>
                          <a:schemeClr val="tx1">
                            <a:lumMod val="65000"/>
                            <a:lumOff val="35000"/>
                          </a:schemeClr>
                        </a:solidFill>
                        <a:latin typeface="Montserrat" pitchFamily="50" charset="0"/>
                      </a:endParaRPr>
                    </a:p>
                  </a:txBody>
                  <a:tcPr marL="75089" marR="75089" marT="37545" marB="37545" anchor="ctr">
                    <a:lnR w="38100" cap="flat" cmpd="sng" algn="ctr">
                      <a:solidFill>
                        <a:schemeClr val="bg1"/>
                      </a:solidFill>
                      <a:prstDash val="solid"/>
                      <a:round/>
                      <a:headEnd type="none" w="med" len="med"/>
                      <a:tailEnd type="none" w="med" len="med"/>
                    </a:lnR>
                    <a:solidFill>
                      <a:schemeClr val="tx2">
                        <a:lumMod val="60000"/>
                        <a:lumOff val="40000"/>
                      </a:schemeClr>
                    </a:solidFill>
                  </a:tcPr>
                </a:tc>
                <a:extLst>
                  <a:ext uri="{0D108BD9-81ED-4DB2-BD59-A6C34878D82A}">
                    <a16:rowId xmlns:a16="http://schemas.microsoft.com/office/drawing/2014/main" val="4292428368"/>
                  </a:ext>
                </a:extLst>
              </a:tr>
              <a:tr h="634660">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Tx/>
                        <a:buNone/>
                      </a:pPr>
                      <a:r>
                        <a:rPr lang="pt-BR" sz="900" dirty="0">
                          <a:solidFill>
                            <a:srgbClr val="0070C0"/>
                          </a:solidFill>
                          <a:latin typeface="Montserrat" pitchFamily="50" charset="0"/>
                        </a:rPr>
                        <a:t>IFB – campus Samambaia</a:t>
                      </a:r>
                    </a:p>
                  </a:txBody>
                  <a:tcPr marL="75089" marR="75089" marT="37545" marB="37545" anchor="ct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900" kern="1200" dirty="0">
                          <a:solidFill>
                            <a:srgbClr val="0070C0"/>
                          </a:solidFill>
                          <a:latin typeface="Montserrat" pitchFamily="50" charset="0"/>
                          <a:ea typeface="+mn-ea"/>
                          <a:cs typeface="+mn-cs"/>
                        </a:rPr>
                        <a:t>6.816</a:t>
                      </a:r>
                    </a:p>
                  </a:txBody>
                  <a:tcPr marL="75089" marR="75089" marT="37545" marB="37545" anchor="ctr">
                    <a:solidFill>
                      <a:schemeClr val="tx2">
                        <a:lumMod val="40000"/>
                        <a:lumOff val="60000"/>
                        <a:alpha val="50000"/>
                      </a:schemeClr>
                    </a:solidFill>
                  </a:tcPr>
                </a:tc>
                <a:tc>
                  <a:txBody>
                    <a:bodyPr/>
                    <a:lstStyle/>
                    <a:p>
                      <a:pPr marL="0" marR="0" lvl="0" indent="0" algn="l" defTabSz="863525"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white"/>
                          </a:solidFill>
                          <a:effectLst/>
                          <a:uLnTx/>
                          <a:uFillTx/>
                          <a:latin typeface="Montserrat" pitchFamily="50" charset="0"/>
                          <a:ea typeface="+mn-ea"/>
                          <a:cs typeface="+mn-cs"/>
                        </a:rPr>
                        <a:t>Prioridade 3:</a:t>
                      </a:r>
                      <a:r>
                        <a:rPr kumimoji="0" lang="pt-BR" sz="900" b="0" i="0" u="none" strike="noStrike" kern="1200" cap="none" spc="0" normalizeH="0" baseline="0" noProof="0" dirty="0">
                          <a:ln>
                            <a:noFill/>
                          </a:ln>
                          <a:solidFill>
                            <a:prstClr val="white"/>
                          </a:solidFill>
                          <a:effectLst/>
                          <a:uLnTx/>
                          <a:uFillTx/>
                          <a:latin typeface="Montserrat" pitchFamily="50" charset="0"/>
                          <a:ea typeface="+mn-ea"/>
                          <a:cs typeface="+mn-cs"/>
                        </a:rPr>
                        <a:t> </a:t>
                      </a:r>
                    </a:p>
                    <a:p>
                      <a:pPr marL="0" marR="0" lvl="0" indent="0" algn="l" defTabSz="863525"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white"/>
                          </a:solidFill>
                          <a:effectLst/>
                          <a:uLnTx/>
                          <a:uFillTx/>
                          <a:latin typeface="Montserrat" pitchFamily="50" charset="0"/>
                          <a:ea typeface="+mn-ea"/>
                          <a:cs typeface="+mn-cs"/>
                        </a:rPr>
                        <a:t>Tem projeto executivo aprovado.</a:t>
                      </a:r>
                    </a:p>
                    <a:p>
                      <a:pPr marL="0" marR="0" lvl="0" indent="0" algn="l" defTabSz="863525"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white"/>
                          </a:solidFill>
                          <a:effectLst/>
                          <a:uLnTx/>
                          <a:uFillTx/>
                          <a:latin typeface="Montserrat" pitchFamily="50" charset="0"/>
                          <a:ea typeface="+mn-ea"/>
                          <a:cs typeface="+mn-cs"/>
                        </a:rPr>
                        <a:t>Falta: recursos (PLOA 2020 – SEDUH), licitar e executar (NOVACAP).</a:t>
                      </a:r>
                      <a:endParaRPr lang="pt-BR" sz="900" kern="1200" dirty="0">
                        <a:solidFill>
                          <a:schemeClr val="tx1">
                            <a:lumMod val="65000"/>
                            <a:lumOff val="35000"/>
                          </a:schemeClr>
                        </a:solidFill>
                        <a:latin typeface="Montserrat" pitchFamily="50" charset="0"/>
                        <a:ea typeface="+mn-ea"/>
                        <a:cs typeface="+mn-cs"/>
                      </a:endParaRPr>
                    </a:p>
                  </a:txBody>
                  <a:tcPr marL="75089" marR="75089" marT="37545" marB="37545" anchor="ctr">
                    <a:lnR w="38100" cap="flat" cmpd="sng" algn="ctr">
                      <a:solidFill>
                        <a:schemeClr val="bg1"/>
                      </a:solidFill>
                      <a:prstDash val="solid"/>
                      <a:round/>
                      <a:headEnd type="none" w="med" len="med"/>
                      <a:tailEnd type="none" w="med" len="med"/>
                    </a:lnR>
                    <a:solidFill>
                      <a:schemeClr val="tx2">
                        <a:lumMod val="60000"/>
                        <a:lumOff val="40000"/>
                      </a:schemeClr>
                    </a:solidFill>
                  </a:tcPr>
                </a:tc>
                <a:extLst>
                  <a:ext uri="{0D108BD9-81ED-4DB2-BD59-A6C34878D82A}">
                    <a16:rowId xmlns:a16="http://schemas.microsoft.com/office/drawing/2014/main" val="1141902888"/>
                  </a:ext>
                </a:extLst>
              </a:tr>
              <a:tr h="774223">
                <a:tc vMerge="1">
                  <a:txBody>
                    <a:bodyPr/>
                    <a:lstStyle/>
                    <a:p>
                      <a:endParaRPr lang="pt-BR" sz="1000" dirty="0">
                        <a:latin typeface="Helvetica Neue" panose="02000503000000020004" pitchFamily="2" charset="0"/>
                      </a:endParaRPr>
                    </a:p>
                  </a:txBody>
                  <a:tcPr anchor="ctr">
                    <a:solidFill>
                      <a:srgbClr val="D07700">
                        <a:alpha val="50000"/>
                      </a:srgbClr>
                    </a:solidFill>
                  </a:tcPr>
                </a:tc>
                <a:tc gridSpan="2">
                  <a:txBody>
                    <a:bodyPr/>
                    <a:lstStyle/>
                    <a:p>
                      <a:pPr fontAlgn="base">
                        <a:buFontTx/>
                        <a:buNone/>
                      </a:pPr>
                      <a:r>
                        <a:rPr lang="pt-BR" sz="900" dirty="0">
                          <a:solidFill>
                            <a:srgbClr val="0070C0"/>
                          </a:solidFill>
                          <a:latin typeface="Montserrat" pitchFamily="50" charset="0"/>
                        </a:rPr>
                        <a:t>IFB – campus São Sebastião</a:t>
                      </a:r>
                    </a:p>
                  </a:txBody>
                  <a:tcPr marL="75089" marR="75089" marT="37545" marB="37545" anchor="ct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a:txBody>
                    <a:bodyPr/>
                    <a:lstStyle/>
                    <a:p>
                      <a:pPr marL="0" marR="0" lvl="0" indent="0" algn="l" defTabSz="863525"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white"/>
                          </a:solidFill>
                          <a:effectLst/>
                          <a:uLnTx/>
                          <a:uFillTx/>
                          <a:latin typeface="Montserrat" pitchFamily="50" charset="0"/>
                          <a:ea typeface="+mn-ea"/>
                          <a:cs typeface="+mn-cs"/>
                        </a:rPr>
                        <a:t>Prioridade 3:</a:t>
                      </a:r>
                      <a:r>
                        <a:rPr kumimoji="0" lang="pt-BR" sz="900" b="0" i="0" u="none" strike="noStrike" kern="1200" cap="none" spc="0" normalizeH="0" baseline="0" noProof="0" dirty="0">
                          <a:ln>
                            <a:noFill/>
                          </a:ln>
                          <a:solidFill>
                            <a:prstClr val="white"/>
                          </a:solidFill>
                          <a:effectLst/>
                          <a:uLnTx/>
                          <a:uFillTx/>
                          <a:latin typeface="Montserrat" pitchFamily="50" charset="0"/>
                          <a:ea typeface="+mn-ea"/>
                          <a:cs typeface="+mn-cs"/>
                        </a:rPr>
                        <a:t> </a:t>
                      </a:r>
                    </a:p>
                    <a:p>
                      <a:pPr marL="0" marR="0" lvl="0" indent="0" algn="l" defTabSz="863525"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white"/>
                          </a:solidFill>
                          <a:effectLst/>
                          <a:uLnTx/>
                          <a:uFillTx/>
                          <a:latin typeface="Montserrat" pitchFamily="50" charset="0"/>
                          <a:ea typeface="+mn-ea"/>
                          <a:cs typeface="+mn-cs"/>
                        </a:rPr>
                        <a:t>Tem projeto executivo aprovado (SEDUH).</a:t>
                      </a:r>
                    </a:p>
                    <a:p>
                      <a:pPr marL="0" marR="0" lvl="0" indent="0" algn="l" defTabSz="863525"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white"/>
                          </a:solidFill>
                          <a:effectLst/>
                          <a:uLnTx/>
                          <a:uFillTx/>
                          <a:latin typeface="Montserrat" pitchFamily="50" charset="0"/>
                          <a:ea typeface="+mn-ea"/>
                          <a:cs typeface="+mn-cs"/>
                        </a:rPr>
                        <a:t>Falta: recursos (LOA 2020 – NOVACAP), licitar e executar (NOVACAP).</a:t>
                      </a:r>
                      <a:endParaRPr lang="pt-BR" sz="900" kern="1200" dirty="0">
                        <a:solidFill>
                          <a:schemeClr val="tx1">
                            <a:lumMod val="65000"/>
                            <a:lumOff val="35000"/>
                          </a:schemeClr>
                        </a:solidFill>
                        <a:latin typeface="Montserrat" pitchFamily="50" charset="0"/>
                        <a:ea typeface="+mn-ea"/>
                        <a:cs typeface="+mn-cs"/>
                      </a:endParaRPr>
                    </a:p>
                  </a:txBody>
                  <a:tcPr marL="75089" marR="75089" marT="37545" marB="37545" anchor="ctr">
                    <a:lnR w="38100" cap="flat" cmpd="sng" algn="ctr">
                      <a:solidFill>
                        <a:schemeClr val="bg1"/>
                      </a:solidFill>
                      <a:prstDash val="solid"/>
                      <a:round/>
                      <a:headEnd type="none" w="med" len="med"/>
                      <a:tailEnd type="none" w="med" len="med"/>
                    </a:lnR>
                    <a:solidFill>
                      <a:schemeClr val="tx2">
                        <a:lumMod val="60000"/>
                        <a:lumOff val="40000"/>
                      </a:schemeClr>
                    </a:solidFill>
                  </a:tcPr>
                </a:tc>
                <a:extLst>
                  <a:ext uri="{0D108BD9-81ED-4DB2-BD59-A6C34878D82A}">
                    <a16:rowId xmlns:a16="http://schemas.microsoft.com/office/drawing/2014/main" val="1443367995"/>
                  </a:ext>
                </a:extLst>
              </a:tr>
              <a:tr h="215969">
                <a:tc vMerge="1">
                  <a:txBody>
                    <a:bodyPr/>
                    <a:lstStyle/>
                    <a:p>
                      <a:endParaRPr lang="pt-BR" sz="1000" dirty="0">
                        <a:latin typeface="Helvetica Neue" panose="02000503000000020004" pitchFamily="2" charset="0"/>
                      </a:endParaRPr>
                    </a:p>
                  </a:txBody>
                  <a:tcPr anchor="ctr">
                    <a:solidFill>
                      <a:srgbClr val="D07700">
                        <a:alpha val="50000"/>
                      </a:srgbClr>
                    </a:solidFill>
                  </a:tcPr>
                </a:tc>
                <a:tc gridSpan="2">
                  <a:txBody>
                    <a:bodyPr/>
                    <a:lstStyle/>
                    <a:p>
                      <a:pPr fontAlgn="base">
                        <a:buFontTx/>
                        <a:buNone/>
                      </a:pPr>
                      <a:r>
                        <a:rPr lang="pt-BR" sz="900" dirty="0">
                          <a:solidFill>
                            <a:srgbClr val="0070C0"/>
                          </a:solidFill>
                          <a:latin typeface="Montserrat" pitchFamily="50" charset="0"/>
                        </a:rPr>
                        <a:t>IFB – campus Ceilândia</a:t>
                      </a:r>
                    </a:p>
                  </a:txBody>
                  <a:tcPr marL="75089" marR="75089" marT="37545" marB="37545" anchor="ct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rowSpan="7">
                  <a:txBody>
                    <a:bodyPr/>
                    <a:lstStyle/>
                    <a:p>
                      <a:pPr marL="0" marR="0" lvl="0" indent="0" algn="l" defTabSz="863525" rtl="0" eaLnBrk="1" fontAlgn="auto" latinLnBrk="0" hangingPunct="1">
                        <a:lnSpc>
                          <a:spcPct val="100000"/>
                        </a:lnSpc>
                        <a:spcBef>
                          <a:spcPts val="0"/>
                        </a:spcBef>
                        <a:spcAft>
                          <a:spcPts val="0"/>
                        </a:spcAft>
                        <a:buClrTx/>
                        <a:buSzTx/>
                        <a:buFontTx/>
                        <a:buNone/>
                        <a:tabLst/>
                        <a:defRPr/>
                      </a:pPr>
                      <a:r>
                        <a:rPr kumimoji="0" lang="pt-BR" sz="900" b="1" i="0" u="none" strike="noStrike" kern="1200" cap="none" spc="0" normalizeH="0" baseline="0" noProof="0" dirty="0">
                          <a:ln>
                            <a:noFill/>
                          </a:ln>
                          <a:solidFill>
                            <a:prstClr val="white"/>
                          </a:solidFill>
                          <a:effectLst/>
                          <a:uLnTx/>
                          <a:uFillTx/>
                          <a:latin typeface="Montserrat" pitchFamily="50" charset="0"/>
                          <a:ea typeface="+mn-ea"/>
                          <a:cs typeface="+mn-cs"/>
                        </a:rPr>
                        <a:t>Prioridade 4:</a:t>
                      </a:r>
                      <a:r>
                        <a:rPr kumimoji="0" lang="pt-BR" sz="900" b="0" i="0" u="none" strike="noStrike" kern="1200" cap="none" spc="0" normalizeH="0" baseline="0" noProof="0" dirty="0">
                          <a:ln>
                            <a:noFill/>
                          </a:ln>
                          <a:solidFill>
                            <a:prstClr val="white"/>
                          </a:solidFill>
                          <a:effectLst/>
                          <a:uLnTx/>
                          <a:uFillTx/>
                          <a:latin typeface="Montserrat" pitchFamily="50" charset="0"/>
                          <a:ea typeface="+mn-ea"/>
                          <a:cs typeface="+mn-cs"/>
                        </a:rPr>
                        <a:t> </a:t>
                      </a:r>
                    </a:p>
                    <a:p>
                      <a:pPr marL="0" marR="0" lvl="0" indent="0" algn="l" defTabSz="863525"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white"/>
                          </a:solidFill>
                          <a:effectLst/>
                          <a:uLnTx/>
                          <a:uFillTx/>
                          <a:latin typeface="Montserrat" pitchFamily="50" charset="0"/>
                          <a:ea typeface="+mn-ea"/>
                          <a:cs typeface="+mn-cs"/>
                        </a:rPr>
                        <a:t>Falta: elaborar projeto executivo e aprovar (SEDUH), recursos, licitar e executar.</a:t>
                      </a:r>
                      <a:endParaRPr lang="pt-BR" sz="900" kern="1200" dirty="0">
                        <a:solidFill>
                          <a:schemeClr val="tx1">
                            <a:lumMod val="65000"/>
                            <a:lumOff val="35000"/>
                          </a:schemeClr>
                        </a:solidFill>
                        <a:latin typeface="Montserrat" pitchFamily="50" charset="0"/>
                        <a:ea typeface="+mn-ea"/>
                        <a:cs typeface="+mn-cs"/>
                      </a:endParaRPr>
                    </a:p>
                    <a:p>
                      <a:pPr fontAlgn="base">
                        <a:buFontTx/>
                        <a:buNone/>
                      </a:pPr>
                      <a:endParaRPr lang="pt-BR" sz="900" dirty="0">
                        <a:solidFill>
                          <a:srgbClr val="666666"/>
                        </a:solidFill>
                        <a:latin typeface="Montserrat" pitchFamily="50" charset="0"/>
                      </a:endParaRPr>
                    </a:p>
                  </a:txBody>
                  <a:tcPr marL="75089" marR="75089" marT="37545" marB="37545" anchor="ctr">
                    <a:lnR w="38100" cap="flat" cmpd="sng" algn="ctr">
                      <a:solidFill>
                        <a:schemeClr val="bg1"/>
                      </a:solidFill>
                      <a:prstDash val="solid"/>
                      <a:round/>
                      <a:headEnd type="none" w="med" len="med"/>
                      <a:tailEnd type="none" w="med" len="med"/>
                    </a:lnR>
                    <a:solidFill>
                      <a:schemeClr val="tx2">
                        <a:lumMod val="60000"/>
                        <a:lumOff val="40000"/>
                      </a:schemeClr>
                    </a:solidFill>
                  </a:tcPr>
                </a:tc>
                <a:extLst>
                  <a:ext uri="{0D108BD9-81ED-4DB2-BD59-A6C34878D82A}">
                    <a16:rowId xmlns:a16="http://schemas.microsoft.com/office/drawing/2014/main" val="2122663237"/>
                  </a:ext>
                </a:extLst>
              </a:tr>
              <a:tr h="215969">
                <a:tc vMerge="1">
                  <a:txBody>
                    <a:bodyPr/>
                    <a:lstStyle/>
                    <a:p>
                      <a:endParaRPr lang="pt-BR" sz="1000" dirty="0">
                        <a:latin typeface="Helvetica Neue" panose="02000503000000020004" pitchFamily="2" charset="0"/>
                      </a:endParaRPr>
                    </a:p>
                  </a:txBody>
                  <a:tcPr anchor="ctr">
                    <a:solidFill>
                      <a:srgbClr val="D07700">
                        <a:alpha val="50000"/>
                      </a:srgbClr>
                    </a:solidFill>
                  </a:tcPr>
                </a:tc>
                <a:tc gridSpan="2">
                  <a:txBody>
                    <a:bodyPr/>
                    <a:lstStyle/>
                    <a:p>
                      <a:pPr fontAlgn="base">
                        <a:buFontTx/>
                        <a:buNone/>
                      </a:pPr>
                      <a:r>
                        <a:rPr lang="pt-BR" sz="900" dirty="0">
                          <a:solidFill>
                            <a:srgbClr val="0070C0"/>
                          </a:solidFill>
                          <a:latin typeface="Montserrat" pitchFamily="50" charset="0"/>
                        </a:rPr>
                        <a:t>IFB – campus Estrutural</a:t>
                      </a:r>
                    </a:p>
                  </a:txBody>
                  <a:tcPr marL="75089" marR="75089" marT="37545" marB="37545" anchor="ct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vMerge="1">
                  <a:txBody>
                    <a:bodyPr/>
                    <a:lstStyle/>
                    <a:p>
                      <a:pPr fontAlgn="base">
                        <a:buFontTx/>
                        <a:buNone/>
                      </a:pPr>
                      <a:endParaRPr lang="pt-BR" sz="1000" dirty="0">
                        <a:solidFill>
                          <a:srgbClr val="666666"/>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extLst>
                  <a:ext uri="{0D108BD9-81ED-4DB2-BD59-A6C34878D82A}">
                    <a16:rowId xmlns:a16="http://schemas.microsoft.com/office/drawing/2014/main" val="4236930454"/>
                  </a:ext>
                </a:extLst>
              </a:tr>
              <a:tr h="215969">
                <a:tc vMerge="1">
                  <a:txBody>
                    <a:bodyPr/>
                    <a:lstStyle/>
                    <a:p>
                      <a:endParaRPr lang="pt-BR" sz="1000" dirty="0">
                        <a:latin typeface="Helvetica Neue" panose="02000503000000020004" pitchFamily="2" charset="0"/>
                      </a:endParaRPr>
                    </a:p>
                  </a:txBody>
                  <a:tcPr anchor="ctr">
                    <a:solidFill>
                      <a:srgbClr val="D07700">
                        <a:alpha val="50000"/>
                      </a:srgbClr>
                    </a:solidFill>
                  </a:tcPr>
                </a:tc>
                <a:tc gridSpan="2">
                  <a:txBody>
                    <a:bodyPr/>
                    <a:lstStyle/>
                    <a:p>
                      <a:pPr fontAlgn="base">
                        <a:buFontTx/>
                        <a:buNone/>
                      </a:pPr>
                      <a:r>
                        <a:rPr lang="pt-BR" sz="900" dirty="0">
                          <a:solidFill>
                            <a:srgbClr val="0070C0"/>
                          </a:solidFill>
                          <a:latin typeface="Montserrat" pitchFamily="50" charset="0"/>
                        </a:rPr>
                        <a:t>IFB – campus Gama</a:t>
                      </a:r>
                    </a:p>
                  </a:txBody>
                  <a:tcPr marL="75089" marR="75089" marT="37545" marB="37545" anchor="ct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vMerge="1">
                  <a:txBody>
                    <a:bodyPr/>
                    <a:lstStyle/>
                    <a:p>
                      <a:pPr fontAlgn="base">
                        <a:buFontTx/>
                        <a:buNone/>
                      </a:pPr>
                      <a:endParaRPr lang="pt-BR" sz="1000" dirty="0">
                        <a:solidFill>
                          <a:srgbClr val="666666"/>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extLst>
                  <a:ext uri="{0D108BD9-81ED-4DB2-BD59-A6C34878D82A}">
                    <a16:rowId xmlns:a16="http://schemas.microsoft.com/office/drawing/2014/main" val="985262926"/>
                  </a:ext>
                </a:extLst>
              </a:tr>
              <a:tr h="215969">
                <a:tc vMerge="1">
                  <a:txBody>
                    <a:bodyPr/>
                    <a:lstStyle/>
                    <a:p>
                      <a:endParaRPr lang="pt-BR" sz="1000" dirty="0">
                        <a:latin typeface="Helvetica Neue" panose="02000503000000020004" pitchFamily="2" charset="0"/>
                      </a:endParaRPr>
                    </a:p>
                  </a:txBody>
                  <a:tcPr anchor="ctr">
                    <a:solidFill>
                      <a:srgbClr val="D07700">
                        <a:alpha val="50000"/>
                      </a:srgbClr>
                    </a:solidFill>
                  </a:tcPr>
                </a:tc>
                <a:tc gridSpan="2">
                  <a:txBody>
                    <a:bodyPr/>
                    <a:lstStyle/>
                    <a:p>
                      <a:pPr fontAlgn="base">
                        <a:buFontTx/>
                        <a:buNone/>
                      </a:pPr>
                      <a:r>
                        <a:rPr lang="pt-BR" sz="900" dirty="0">
                          <a:solidFill>
                            <a:srgbClr val="0070C0"/>
                          </a:solidFill>
                          <a:latin typeface="Montserrat" pitchFamily="50" charset="0"/>
                        </a:rPr>
                        <a:t>IFB – campus Planaltina</a:t>
                      </a:r>
                    </a:p>
                  </a:txBody>
                  <a:tcPr marL="75089" marR="75089" marT="37545" marB="37545" anchor="ct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vMerge="1">
                  <a:txBody>
                    <a:bodyPr/>
                    <a:lstStyle/>
                    <a:p>
                      <a:pPr fontAlgn="base">
                        <a:buFontTx/>
                        <a:buNone/>
                      </a:pPr>
                      <a:endParaRPr lang="pt-BR" sz="1000" dirty="0">
                        <a:solidFill>
                          <a:srgbClr val="666666"/>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extLst>
                  <a:ext uri="{0D108BD9-81ED-4DB2-BD59-A6C34878D82A}">
                    <a16:rowId xmlns:a16="http://schemas.microsoft.com/office/drawing/2014/main" val="3559453984"/>
                  </a:ext>
                </a:extLst>
              </a:tr>
              <a:tr h="215969">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gridSpan="2">
                  <a:txBody>
                    <a:bodyPr/>
                    <a:lstStyle/>
                    <a:p>
                      <a:pPr fontAlgn="base">
                        <a:buFontTx/>
                        <a:buNone/>
                      </a:pPr>
                      <a:r>
                        <a:rPr lang="pt-BR" sz="900" dirty="0">
                          <a:solidFill>
                            <a:srgbClr val="0070C0"/>
                          </a:solidFill>
                          <a:latin typeface="Montserrat" pitchFamily="50" charset="0"/>
                        </a:rPr>
                        <a:t>IFB – campus Recanto das Emas</a:t>
                      </a:r>
                    </a:p>
                  </a:txBody>
                  <a:tcPr marL="75089" marR="75089" marT="37545" marB="37545" anchor="ct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vMerge="1">
                  <a:txBody>
                    <a:bodyPr/>
                    <a:lstStyle/>
                    <a:p>
                      <a:pPr fontAlgn="base">
                        <a:buFontTx/>
                        <a:buNone/>
                      </a:pPr>
                      <a:endParaRPr lang="pt-BR" sz="1000" dirty="0">
                        <a:solidFill>
                          <a:srgbClr val="666666"/>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extLst>
                  <a:ext uri="{0D108BD9-81ED-4DB2-BD59-A6C34878D82A}">
                    <a16:rowId xmlns:a16="http://schemas.microsoft.com/office/drawing/2014/main" val="3984328022"/>
                  </a:ext>
                </a:extLst>
              </a:tr>
              <a:tr h="215969">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gridSpan="2">
                  <a:txBody>
                    <a:bodyPr/>
                    <a:lstStyle/>
                    <a:p>
                      <a:pPr fontAlgn="base">
                        <a:buFontTx/>
                        <a:buNone/>
                      </a:pPr>
                      <a:r>
                        <a:rPr lang="pt-BR" sz="900" dirty="0">
                          <a:solidFill>
                            <a:srgbClr val="0070C0"/>
                          </a:solidFill>
                          <a:latin typeface="Montserrat" pitchFamily="50" charset="0"/>
                        </a:rPr>
                        <a:t>IFB – campus Riacho Fundo</a:t>
                      </a:r>
                    </a:p>
                  </a:txBody>
                  <a:tcPr marL="75089" marR="75089" marT="37545" marB="37545" anchor="ct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vMerge="1">
                  <a:txBody>
                    <a:bodyPr/>
                    <a:lstStyle/>
                    <a:p>
                      <a:pPr fontAlgn="base">
                        <a:buFontTx/>
                        <a:buNone/>
                      </a:pPr>
                      <a:endParaRPr lang="pt-BR" sz="1000" dirty="0">
                        <a:solidFill>
                          <a:srgbClr val="666666"/>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extLst>
                  <a:ext uri="{0D108BD9-81ED-4DB2-BD59-A6C34878D82A}">
                    <a16:rowId xmlns:a16="http://schemas.microsoft.com/office/drawing/2014/main" val="2717180791"/>
                  </a:ext>
                </a:extLst>
              </a:tr>
              <a:tr h="215969">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gridSpan="2">
                  <a:txBody>
                    <a:bodyPr/>
                    <a:lstStyle/>
                    <a:p>
                      <a:pPr fontAlgn="base">
                        <a:buFontTx/>
                        <a:buNone/>
                      </a:pPr>
                      <a:r>
                        <a:rPr lang="pt-BR" sz="900" dirty="0">
                          <a:solidFill>
                            <a:srgbClr val="0070C0"/>
                          </a:solidFill>
                          <a:latin typeface="Montserrat" pitchFamily="50" charset="0"/>
                        </a:rPr>
                        <a:t>IFB – campus Taguatinga</a:t>
                      </a:r>
                    </a:p>
                  </a:txBody>
                  <a:tcPr marL="75089" marR="75089" marT="37545" marB="37545" anchor="ctr">
                    <a:solidFill>
                      <a:schemeClr val="tx2">
                        <a:lumMod val="40000"/>
                        <a:lumOff val="60000"/>
                        <a:alpha val="50000"/>
                      </a:schemeClr>
                    </a:solidFill>
                  </a:tcPr>
                </a:tc>
                <a:tc h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tc vMerge="1">
                  <a:txBody>
                    <a:bodyPr/>
                    <a:lstStyle/>
                    <a:p>
                      <a:pPr fontAlgn="base">
                        <a:buFontTx/>
                        <a:buNone/>
                      </a:pPr>
                      <a:endParaRPr lang="pt-BR" sz="1000" dirty="0">
                        <a:solidFill>
                          <a:srgbClr val="666666"/>
                        </a:solidFill>
                        <a:latin typeface="Helvetica Neue" panose="02000503000000020004" pitchFamily="2" charset="0"/>
                      </a:endParaRPr>
                    </a:p>
                  </a:txBody>
                  <a:tcPr anchor="ctr">
                    <a:lnR w="38100" cap="flat" cmpd="sng" algn="ctr">
                      <a:solidFill>
                        <a:schemeClr val="bg1"/>
                      </a:solidFill>
                      <a:prstDash val="solid"/>
                      <a:round/>
                      <a:headEnd type="none" w="med" len="med"/>
                      <a:tailEnd type="none" w="med" len="med"/>
                    </a:lnR>
                    <a:solidFill>
                      <a:srgbClr val="D07700">
                        <a:alpha val="50000"/>
                      </a:srgbClr>
                    </a:solidFill>
                  </a:tcPr>
                </a:tc>
                <a:extLst>
                  <a:ext uri="{0D108BD9-81ED-4DB2-BD59-A6C34878D82A}">
                    <a16:rowId xmlns:a16="http://schemas.microsoft.com/office/drawing/2014/main" val="2078866306"/>
                  </a:ext>
                </a:extLst>
              </a:tr>
            </a:tbl>
          </a:graphicData>
        </a:graphic>
      </p:graphicFrame>
    </p:spTree>
    <p:extLst>
      <p:ext uri="{BB962C8B-B14F-4D97-AF65-F5344CB8AC3E}">
        <p14:creationId xmlns:p14="http://schemas.microsoft.com/office/powerpoint/2010/main" val="2449033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422" y="1126138"/>
            <a:ext cx="7229574" cy="5095684"/>
          </a:xfrm>
          <a:prstGeom prst="rect">
            <a:avLst/>
          </a:prstGeom>
        </p:spPr>
      </p:pic>
    </p:spTree>
    <p:extLst>
      <p:ext uri="{BB962C8B-B14F-4D97-AF65-F5344CB8AC3E}">
        <p14:creationId xmlns:p14="http://schemas.microsoft.com/office/powerpoint/2010/main" val="28693655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ela 30"/>
          <p:cNvGraphicFramePr>
            <a:graphicFrameLocks noGrp="1"/>
          </p:cNvGraphicFramePr>
          <p:nvPr>
            <p:extLst>
              <p:ext uri="{D42A27DB-BD31-4B8C-83A1-F6EECF244321}">
                <p14:modId xmlns:p14="http://schemas.microsoft.com/office/powerpoint/2010/main" val="1816638295"/>
              </p:ext>
            </p:extLst>
          </p:nvPr>
        </p:nvGraphicFramePr>
        <p:xfrm>
          <a:off x="538164" y="1349374"/>
          <a:ext cx="8642348" cy="4448318"/>
        </p:xfrm>
        <a:graphic>
          <a:graphicData uri="http://schemas.openxmlformats.org/drawingml/2006/table">
            <a:tbl>
              <a:tblPr firstRow="1" bandRow="1">
                <a:tableStyleId>{5C22544A-7EE6-4342-B048-85BDC9FD1C3A}</a:tableStyleId>
              </a:tblPr>
              <a:tblGrid>
                <a:gridCol w="1986791">
                  <a:extLst>
                    <a:ext uri="{9D8B030D-6E8A-4147-A177-3AD203B41FA5}">
                      <a16:colId xmlns:a16="http://schemas.microsoft.com/office/drawing/2014/main" val="2336931432"/>
                    </a:ext>
                  </a:extLst>
                </a:gridCol>
                <a:gridCol w="3068152">
                  <a:extLst>
                    <a:ext uri="{9D8B030D-6E8A-4147-A177-3AD203B41FA5}">
                      <a16:colId xmlns:a16="http://schemas.microsoft.com/office/drawing/2014/main" val="350668301"/>
                    </a:ext>
                  </a:extLst>
                </a:gridCol>
                <a:gridCol w="1259200">
                  <a:extLst>
                    <a:ext uri="{9D8B030D-6E8A-4147-A177-3AD203B41FA5}">
                      <a16:colId xmlns:a16="http://schemas.microsoft.com/office/drawing/2014/main" val="3023881644"/>
                    </a:ext>
                  </a:extLst>
                </a:gridCol>
                <a:gridCol w="2328205">
                  <a:extLst>
                    <a:ext uri="{9D8B030D-6E8A-4147-A177-3AD203B41FA5}">
                      <a16:colId xmlns:a16="http://schemas.microsoft.com/office/drawing/2014/main" val="947866928"/>
                    </a:ext>
                  </a:extLst>
                </a:gridCol>
              </a:tblGrid>
              <a:tr h="409574">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100" dirty="0">
                          <a:solidFill>
                            <a:schemeClr val="bg1"/>
                          </a:solidFill>
                          <a:latin typeface="Montserrat" pitchFamily="50" charset="0"/>
                        </a:rPr>
                        <a:t>Áreas Prioritárias</a:t>
                      </a:r>
                    </a:p>
                  </a:txBody>
                  <a:tcPr marL="81915" marR="81915" marT="40957" marB="40957" anchor="ctr">
                    <a:solidFill>
                      <a:srgbClr val="0070C0"/>
                    </a:solidFill>
                  </a:tcPr>
                </a:tc>
                <a:tc>
                  <a:txBody>
                    <a:bodyPr/>
                    <a:lstStyle/>
                    <a:p>
                      <a:pPr algn="ctr"/>
                      <a:r>
                        <a:rPr lang="pt-BR" sz="1100" dirty="0">
                          <a:latin typeface="Montserrat" pitchFamily="50" charset="0"/>
                        </a:rPr>
                        <a:t>Projetos Elaborados</a:t>
                      </a:r>
                    </a:p>
                  </a:txBody>
                  <a:tcPr marL="81915" marR="81915" marT="40957" marB="40957" anchor="ctr">
                    <a:solidFill>
                      <a:srgbClr val="0070C0"/>
                    </a:solidFill>
                  </a:tcPr>
                </a:tc>
                <a:tc>
                  <a:txBody>
                    <a:bodyPr/>
                    <a:lstStyle/>
                    <a:p>
                      <a:pPr algn="ctr"/>
                      <a:r>
                        <a:rPr lang="pt-BR" sz="1100" dirty="0">
                          <a:latin typeface="Montserrat" pitchFamily="50" charset="0"/>
                        </a:rPr>
                        <a:t>Extensão (m²)</a:t>
                      </a:r>
                    </a:p>
                  </a:txBody>
                  <a:tcPr marL="81915" marR="81915" marT="40957" marB="40957"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lang="pt-BR" sz="1100" dirty="0">
                          <a:latin typeface="Montserrat" pitchFamily="50" charset="0"/>
                        </a:rPr>
                        <a:t>Ações</a:t>
                      </a:r>
                    </a:p>
                  </a:txBody>
                  <a:tcPr marL="81915" marR="81915" marT="40957" marB="40957" anchor="ctr">
                    <a:lnL w="38100" cap="flat" cmpd="sng" algn="ctr">
                      <a:solidFill>
                        <a:schemeClr val="bg1"/>
                      </a:solidFill>
                      <a:prstDash val="solid"/>
                      <a:round/>
                      <a:headEnd type="none" w="med" len="med"/>
                      <a:tailEnd type="none" w="med" len="med"/>
                    </a:lnL>
                    <a:solidFill>
                      <a:srgbClr val="0070C0"/>
                    </a:solidFill>
                  </a:tcPr>
                </a:tc>
                <a:extLst>
                  <a:ext uri="{0D108BD9-81ED-4DB2-BD59-A6C34878D82A}">
                    <a16:rowId xmlns:a16="http://schemas.microsoft.com/office/drawing/2014/main" val="2400273523"/>
                  </a:ext>
                </a:extLst>
              </a:tr>
              <a:tr h="655318">
                <a:tc rowSpan="9">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r>
                        <a:rPr lang="pt-BR" sz="900" dirty="0">
                          <a:solidFill>
                            <a:srgbClr val="0070C0"/>
                          </a:solidFill>
                          <a:latin typeface="Montserrat" pitchFamily="50" charset="0"/>
                        </a:rPr>
                        <a:t>Segundo o artigo 23 do PDTU, que</a:t>
                      </a:r>
                      <a:r>
                        <a:rPr lang="pt-BR" sz="900" baseline="0" dirty="0">
                          <a:solidFill>
                            <a:srgbClr val="0070C0"/>
                          </a:solidFill>
                          <a:latin typeface="Montserrat" pitchFamily="50" charset="0"/>
                        </a:rPr>
                        <a:t> dispõe sobre a definição de áreas prioritárias para requalificação, </a:t>
                      </a:r>
                      <a:r>
                        <a:rPr lang="pt-BR" sz="900" dirty="0">
                          <a:solidFill>
                            <a:srgbClr val="0070C0"/>
                          </a:solidFill>
                          <a:latin typeface="Montserrat" pitchFamily="50" charset="0"/>
                        </a:rPr>
                        <a:t>implantação de calçadas e travessias, observando-se normas técnicas de acessibilidade,</a:t>
                      </a:r>
                      <a:r>
                        <a:rPr lang="pt-BR" sz="900" baseline="0" dirty="0">
                          <a:solidFill>
                            <a:srgbClr val="0070C0"/>
                          </a:solidFill>
                          <a:latin typeface="Montserrat" pitchFamily="50" charset="0"/>
                        </a:rPr>
                        <a:t> a</a:t>
                      </a:r>
                      <a:r>
                        <a:rPr lang="pt-BR" sz="900" dirty="0">
                          <a:solidFill>
                            <a:srgbClr val="0070C0"/>
                          </a:solidFill>
                          <a:latin typeface="Montserrat" pitchFamily="50" charset="0"/>
                        </a:rPr>
                        <a:t> SEGETH vem desde 2016 elaborando os projetos de requalificação em áreas centrais.</a:t>
                      </a:r>
                    </a:p>
                  </a:txBody>
                  <a:tcPr marL="81915" marR="81915" marT="40957" marB="40957" anchor="ctr">
                    <a:solidFill>
                      <a:schemeClr val="tx2">
                        <a:lumMod val="40000"/>
                        <a:lumOff val="60000"/>
                        <a:alpha val="50000"/>
                      </a:schemeClr>
                    </a:solidFill>
                  </a:tcPr>
                </a:tc>
                <a:tc>
                  <a:txBody>
                    <a:bodyPr/>
                    <a:lstStyle/>
                    <a:p>
                      <a:pPr fontAlgn="base">
                        <a:buFont typeface="+mj-lt"/>
                        <a:buNone/>
                      </a:pPr>
                      <a:r>
                        <a:rPr lang="pt-BR" sz="900" dirty="0">
                          <a:solidFill>
                            <a:srgbClr val="0070C0"/>
                          </a:solidFill>
                          <a:latin typeface="Montserrat" pitchFamily="50" charset="0"/>
                        </a:rPr>
                        <a:t>Requalificação da Via S3</a:t>
                      </a:r>
                    </a:p>
                  </a:txBody>
                  <a:tcPr marL="81915" marR="81915" marT="40957" marB="40957" anchor="ctr">
                    <a:solidFill>
                      <a:schemeClr val="tx2">
                        <a:lumMod val="40000"/>
                        <a:lumOff val="60000"/>
                        <a:alpha val="50000"/>
                      </a:schemeClr>
                    </a:solidFill>
                  </a:tcPr>
                </a:tc>
                <a:tc>
                  <a:txBody>
                    <a:bodyPr/>
                    <a:lstStyle/>
                    <a:p>
                      <a:pPr algn="ctr"/>
                      <a:r>
                        <a:rPr lang="pt-BR" sz="900" dirty="0">
                          <a:solidFill>
                            <a:srgbClr val="0070C0"/>
                          </a:solidFill>
                          <a:latin typeface="Montserrat" pitchFamily="50" charset="0"/>
                        </a:rPr>
                        <a:t>1,98 Km</a:t>
                      </a:r>
                    </a:p>
                  </a:txBody>
                  <a:tcPr marL="81915" marR="81915" marT="40957" marB="40957"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Montserrat" pitchFamily="50" charset="0"/>
                          <a:ea typeface="+mn-ea"/>
                          <a:cs typeface="+mn-cs"/>
                        </a:rPr>
                        <a:t>Prioridade 1  </a:t>
                      </a: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900" kern="1200" noProof="0" dirty="0">
                        <a:solidFill>
                          <a:schemeClr val="bg1"/>
                        </a:solidFill>
                        <a:latin typeface="Montserrat" pitchFamily="50" charset="0"/>
                        <a:ea typeface="+mn-ea"/>
                        <a:cs typeface="+mn-cs"/>
                      </a:endParaRPr>
                    </a:p>
                    <a:p>
                      <a:pPr marL="0" marR="0" lvl="0" indent="0" algn="ctr" defTabSz="863525" rtl="0" eaLnBrk="1" fontAlgn="auto" latinLnBrk="0" hangingPunct="1">
                        <a:lnSpc>
                          <a:spcPct val="100000"/>
                        </a:lnSpc>
                        <a:spcBef>
                          <a:spcPts val="0"/>
                        </a:spcBef>
                        <a:spcAft>
                          <a:spcPts val="0"/>
                        </a:spcAft>
                        <a:buClrTx/>
                        <a:buSzTx/>
                        <a:buFontTx/>
                        <a:buNone/>
                        <a:tabLst/>
                        <a:defRPr/>
                      </a:pPr>
                      <a:r>
                        <a:rPr lang="pt-BR" sz="900" kern="1200" noProof="0" dirty="0">
                          <a:solidFill>
                            <a:schemeClr val="bg1"/>
                          </a:solidFill>
                          <a:latin typeface="Montserrat" pitchFamily="50" charset="0"/>
                          <a:ea typeface="+mn-ea"/>
                          <a:cs typeface="+mn-cs"/>
                        </a:rPr>
                        <a:t>falta executar Etapa 2</a:t>
                      </a:r>
                    </a:p>
                    <a:p>
                      <a:pPr marL="0" marR="0" lvl="0" indent="0" algn="ctr" defTabSz="863525" rtl="0" eaLnBrk="1" fontAlgn="auto" latinLnBrk="0" hangingPunct="1">
                        <a:lnSpc>
                          <a:spcPct val="100000"/>
                        </a:lnSpc>
                        <a:spcBef>
                          <a:spcPts val="0"/>
                        </a:spcBef>
                        <a:spcAft>
                          <a:spcPts val="0"/>
                        </a:spcAft>
                        <a:buClrTx/>
                        <a:buSzTx/>
                        <a:buFontTx/>
                        <a:buNone/>
                        <a:tabLst/>
                        <a:defRPr/>
                      </a:pPr>
                      <a:r>
                        <a:rPr lang="pt-BR" sz="900" kern="1200" noProof="0" dirty="0">
                          <a:solidFill>
                            <a:schemeClr val="bg1"/>
                          </a:solidFill>
                          <a:latin typeface="Montserrat" pitchFamily="50" charset="0"/>
                          <a:ea typeface="+mn-ea"/>
                          <a:cs typeface="+mn-cs"/>
                        </a:rPr>
                        <a:t>Emenda Parlamentar (SEMOB)</a:t>
                      </a:r>
                      <a:endParaRPr lang="pt-BR" sz="900" dirty="0">
                        <a:latin typeface="Montserrat" pitchFamily="50" charset="0"/>
                      </a:endParaRPr>
                    </a:p>
                  </a:txBody>
                  <a:tcPr marL="81915" marR="81915" marT="40957" marB="40957" anchor="ctr">
                    <a:lnL w="38100" cap="flat" cmpd="sng" algn="ctr">
                      <a:solidFill>
                        <a:schemeClr val="bg1"/>
                      </a:solidFill>
                      <a:prstDash val="solid"/>
                      <a:round/>
                      <a:headEnd type="none" w="med" len="med"/>
                      <a:tailEnd type="none" w="med" len="med"/>
                    </a:lnL>
                    <a:solidFill>
                      <a:schemeClr val="tx2">
                        <a:lumMod val="60000"/>
                        <a:lumOff val="40000"/>
                      </a:schemeClr>
                    </a:solidFill>
                  </a:tcPr>
                </a:tc>
                <a:extLst>
                  <a:ext uri="{0D108BD9-81ED-4DB2-BD59-A6C34878D82A}">
                    <a16:rowId xmlns:a16="http://schemas.microsoft.com/office/drawing/2014/main" val="606065106"/>
                  </a:ext>
                </a:extLst>
              </a:tr>
              <a:tr h="231447">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fontAlgn="base">
                        <a:buFontTx/>
                        <a:buNone/>
                      </a:pPr>
                      <a:r>
                        <a:rPr lang="pt-BR" sz="900" dirty="0">
                          <a:solidFill>
                            <a:srgbClr val="0070C0"/>
                          </a:solidFill>
                          <a:latin typeface="Montserrat" pitchFamily="50" charset="0"/>
                        </a:rPr>
                        <a:t>Requalificação do Setor Hospitalar Sul </a:t>
                      </a:r>
                    </a:p>
                  </a:txBody>
                  <a:tcPr marL="81915" marR="81915" marT="40957" marB="40957" anchor="ctr">
                    <a:solidFill>
                      <a:schemeClr val="tx2">
                        <a:lumMod val="40000"/>
                        <a:lumOff val="60000"/>
                        <a:alpha val="50000"/>
                      </a:schemeClr>
                    </a:solidFill>
                  </a:tcPr>
                </a:tc>
                <a:tc>
                  <a:txBody>
                    <a:bodyPr/>
                    <a:lstStyle/>
                    <a:p>
                      <a:pPr algn="ctr"/>
                      <a:r>
                        <a:rPr lang="pt-BR" sz="900" dirty="0">
                          <a:solidFill>
                            <a:srgbClr val="0070C0"/>
                          </a:solidFill>
                          <a:latin typeface="Montserrat" pitchFamily="50" charset="0"/>
                        </a:rPr>
                        <a:t>162.558</a:t>
                      </a:r>
                    </a:p>
                  </a:txBody>
                  <a:tcPr marL="81915" marR="81915" marT="40957" marB="40957"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rowSpan="2">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Montserrat" pitchFamily="50" charset="0"/>
                          <a:ea typeface="+mn-ea"/>
                          <a:cs typeface="+mn-cs"/>
                        </a:rPr>
                        <a:t>Prioridade 1  </a:t>
                      </a: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900" kern="1200" noProof="0" dirty="0">
                        <a:solidFill>
                          <a:schemeClr val="bg1"/>
                        </a:solidFill>
                        <a:latin typeface="Montserrat" pitchFamily="50" charset="0"/>
                        <a:ea typeface="+mn-ea"/>
                        <a:cs typeface="+mn-cs"/>
                      </a:endParaRPr>
                    </a:p>
                    <a:p>
                      <a:pPr marL="0" marR="0" lvl="0" indent="0" algn="ctr" defTabSz="863525" rtl="0" eaLnBrk="1" fontAlgn="auto" latinLnBrk="0" hangingPunct="1">
                        <a:lnSpc>
                          <a:spcPct val="100000"/>
                        </a:lnSpc>
                        <a:spcBef>
                          <a:spcPts val="0"/>
                        </a:spcBef>
                        <a:spcAft>
                          <a:spcPts val="0"/>
                        </a:spcAft>
                        <a:buClrTx/>
                        <a:buSzTx/>
                        <a:buFontTx/>
                        <a:buNone/>
                        <a:tabLst/>
                        <a:defRPr/>
                      </a:pPr>
                      <a:r>
                        <a:rPr lang="pt-BR" sz="900" kern="1200" noProof="0" dirty="0">
                          <a:solidFill>
                            <a:schemeClr val="bg1"/>
                          </a:solidFill>
                          <a:latin typeface="Montserrat" pitchFamily="50" charset="0"/>
                          <a:ea typeface="+mn-ea"/>
                          <a:cs typeface="+mn-cs"/>
                        </a:rPr>
                        <a:t>falta executar (programa Adote uma Praça - SEDUH)</a:t>
                      </a:r>
                      <a:endParaRPr lang="pt-BR" sz="900" dirty="0">
                        <a:latin typeface="Montserrat" pitchFamily="50" charset="0"/>
                      </a:endParaRPr>
                    </a:p>
                  </a:txBody>
                  <a:tcPr marL="81915" marR="81915" marT="40957" marB="40957" anchor="ctr">
                    <a:lnL w="38100" cap="flat" cmpd="sng" algn="ctr">
                      <a:solidFill>
                        <a:schemeClr val="bg1"/>
                      </a:solidFill>
                      <a:prstDash val="solid"/>
                      <a:round/>
                      <a:headEnd type="none" w="med" len="med"/>
                      <a:tailEnd type="none" w="med" len="med"/>
                    </a:lnL>
                    <a:solidFill>
                      <a:schemeClr val="tx2">
                        <a:lumMod val="60000"/>
                        <a:lumOff val="40000"/>
                      </a:schemeClr>
                    </a:solidFill>
                  </a:tcPr>
                </a:tc>
                <a:extLst>
                  <a:ext uri="{0D108BD9-81ED-4DB2-BD59-A6C34878D82A}">
                    <a16:rowId xmlns:a16="http://schemas.microsoft.com/office/drawing/2014/main" val="960359487"/>
                  </a:ext>
                </a:extLst>
              </a:tr>
              <a:tr h="423871">
                <a:tc vMerge="1">
                  <a:txBody>
                    <a:bodyPr/>
                    <a:lstStyle/>
                    <a:p>
                      <a:endParaRPr lang="pt-BR"/>
                    </a:p>
                  </a:txBody>
                  <a:tcPr/>
                </a:tc>
                <a:tc>
                  <a:txBody>
                    <a:bodyPr/>
                    <a:lstStyle/>
                    <a:p>
                      <a:r>
                        <a:rPr lang="pt-BR" sz="900" dirty="0">
                          <a:solidFill>
                            <a:srgbClr val="0070C0"/>
                          </a:solidFill>
                          <a:latin typeface="Montserrat" pitchFamily="50" charset="0"/>
                        </a:rPr>
                        <a:t>Requalificação do Setor Comercial Sul</a:t>
                      </a:r>
                    </a:p>
                  </a:txBody>
                  <a:tcPr marL="81915" marR="81915" marT="40957" marB="40957" anchor="ctr">
                    <a:solidFill>
                      <a:schemeClr val="tx2">
                        <a:lumMod val="40000"/>
                        <a:lumOff val="60000"/>
                        <a:alpha val="50000"/>
                      </a:schemeClr>
                    </a:solidFill>
                  </a:tcPr>
                </a:tc>
                <a:tc>
                  <a:txBody>
                    <a:bodyPr/>
                    <a:lstStyle/>
                    <a:p>
                      <a:pPr algn="ctr"/>
                      <a:r>
                        <a:rPr lang="pt-BR" sz="900" dirty="0">
                          <a:solidFill>
                            <a:srgbClr val="0070C0"/>
                          </a:solidFill>
                          <a:latin typeface="Montserrat" pitchFamily="50" charset="0"/>
                        </a:rPr>
                        <a:t>62.020</a:t>
                      </a:r>
                    </a:p>
                  </a:txBody>
                  <a:tcPr marL="81915" marR="81915" marT="40957" marB="40957"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latin typeface="Helvetica Neue" panose="02000503000000020004" pitchFamily="2" charset="0"/>
                      </a:endParaRPr>
                    </a:p>
                  </a:txBody>
                  <a:tcPr anchor="ctr">
                    <a:lnL w="38100" cap="flat" cmpd="sng" algn="ctr">
                      <a:solidFill>
                        <a:schemeClr val="bg1"/>
                      </a:solidFill>
                      <a:prstDash val="solid"/>
                      <a:round/>
                      <a:headEnd type="none" w="med" len="med"/>
                      <a:tailEnd type="none" w="med" len="med"/>
                    </a:lnL>
                    <a:solidFill>
                      <a:srgbClr val="D07700"/>
                    </a:solidFill>
                  </a:tcPr>
                </a:tc>
                <a:extLst>
                  <a:ext uri="{0D108BD9-81ED-4DB2-BD59-A6C34878D82A}">
                    <a16:rowId xmlns:a16="http://schemas.microsoft.com/office/drawing/2014/main" val="2992396436"/>
                  </a:ext>
                </a:extLst>
              </a:tr>
              <a:tr h="224943">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900" dirty="0">
                          <a:solidFill>
                            <a:srgbClr val="0070C0"/>
                          </a:solidFill>
                          <a:latin typeface="Montserrat" pitchFamily="50" charset="0"/>
                        </a:rPr>
                        <a:t>Requalificação do Setor de Rádio e TV Sul </a:t>
                      </a:r>
                    </a:p>
                  </a:txBody>
                  <a:tcPr marL="81915" marR="81915" marT="40957" marB="40957" anchor="ctr">
                    <a:solidFill>
                      <a:schemeClr val="tx2">
                        <a:lumMod val="40000"/>
                        <a:lumOff val="60000"/>
                        <a:alpha val="50000"/>
                      </a:schemeClr>
                    </a:solidFill>
                  </a:tcPr>
                </a:tc>
                <a:tc>
                  <a:txBody>
                    <a:bodyPr/>
                    <a:lstStyle/>
                    <a:p>
                      <a:pPr algn="ctr"/>
                      <a:r>
                        <a:rPr lang="pt-BR" sz="900" dirty="0">
                          <a:solidFill>
                            <a:srgbClr val="0070C0"/>
                          </a:solidFill>
                          <a:latin typeface="Montserrat" pitchFamily="50" charset="0"/>
                        </a:rPr>
                        <a:t>99.852,7</a:t>
                      </a:r>
                    </a:p>
                  </a:txBody>
                  <a:tcPr marL="81915" marR="81915" marT="40957" marB="40957"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rowSpan="4">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Montserrat" pitchFamily="50" charset="0"/>
                          <a:ea typeface="+mn-ea"/>
                          <a:cs typeface="+mn-cs"/>
                        </a:rPr>
                        <a:t>Prioridade 2</a:t>
                      </a:r>
                    </a:p>
                    <a:p>
                      <a:pPr lvl="0" algn="ctr"/>
                      <a:endParaRPr lang="pt-BR" sz="900" dirty="0">
                        <a:solidFill>
                          <a:schemeClr val="bg1"/>
                        </a:solidFill>
                        <a:latin typeface="Montserrat" pitchFamily="50" charset="0"/>
                      </a:endParaRPr>
                    </a:p>
                    <a:p>
                      <a:pPr lvl="0" algn="ctr"/>
                      <a:r>
                        <a:rPr lang="pt-BR" sz="900" dirty="0">
                          <a:solidFill>
                            <a:schemeClr val="bg1"/>
                          </a:solidFill>
                          <a:latin typeface="Montserrat" pitchFamily="50" charset="0"/>
                        </a:rPr>
                        <a:t>Tem projeto executivo aprovado (SEDUH).</a:t>
                      </a:r>
                    </a:p>
                    <a:p>
                      <a:pPr lvl="0" algn="ctr"/>
                      <a:r>
                        <a:rPr lang="pt-BR" sz="900" dirty="0">
                          <a:solidFill>
                            <a:schemeClr val="bg1"/>
                          </a:solidFill>
                          <a:latin typeface="Montserrat" pitchFamily="50" charset="0"/>
                        </a:rPr>
                        <a:t>Falta: recursos, licitar e executar</a:t>
                      </a:r>
                      <a:endParaRPr lang="pt-BR" sz="900" dirty="0">
                        <a:latin typeface="Montserrat" pitchFamily="50" charset="0"/>
                      </a:endParaRPr>
                    </a:p>
                  </a:txBody>
                  <a:tcPr marL="81915" marR="81915" marT="40957" marB="40957" anchor="ctr">
                    <a:lnL w="38100" cap="flat" cmpd="sng" algn="ctr">
                      <a:solidFill>
                        <a:schemeClr val="bg1"/>
                      </a:solidFill>
                      <a:prstDash val="solid"/>
                      <a:round/>
                      <a:headEnd type="none" w="med" len="med"/>
                      <a:tailEnd type="none" w="med" len="med"/>
                    </a:lnL>
                    <a:solidFill>
                      <a:schemeClr val="tx2">
                        <a:lumMod val="60000"/>
                        <a:lumOff val="40000"/>
                      </a:schemeClr>
                    </a:solidFill>
                  </a:tcPr>
                </a:tc>
                <a:extLst>
                  <a:ext uri="{0D108BD9-81ED-4DB2-BD59-A6C34878D82A}">
                    <a16:rowId xmlns:a16="http://schemas.microsoft.com/office/drawing/2014/main" val="1141902888"/>
                  </a:ext>
                </a:extLst>
              </a:tr>
              <a:tr h="245744">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Tx/>
                        <a:buNone/>
                      </a:pPr>
                      <a:r>
                        <a:rPr lang="pt-BR" sz="900" dirty="0">
                          <a:solidFill>
                            <a:srgbClr val="0070C0"/>
                          </a:solidFill>
                          <a:latin typeface="Montserrat" pitchFamily="50" charset="0"/>
                        </a:rPr>
                        <a:t>Requalificação do Setor Hoteleiro Sul</a:t>
                      </a:r>
                    </a:p>
                  </a:txBody>
                  <a:tcPr marL="81915" marR="81915" marT="40957" marB="40957" anchor="ctr">
                    <a:solidFill>
                      <a:schemeClr val="tx2">
                        <a:lumMod val="40000"/>
                        <a:lumOff val="60000"/>
                        <a:alpha val="50000"/>
                      </a:schemeClr>
                    </a:solidFill>
                  </a:tcPr>
                </a:tc>
                <a:tc>
                  <a:txBody>
                    <a:bodyPr/>
                    <a:lstStyle/>
                    <a:p>
                      <a:pPr algn="ctr"/>
                      <a:r>
                        <a:rPr lang="pt-BR" sz="900" dirty="0">
                          <a:solidFill>
                            <a:srgbClr val="0070C0"/>
                          </a:solidFill>
                          <a:latin typeface="Montserrat" pitchFamily="50" charset="0"/>
                        </a:rPr>
                        <a:t>232.817</a:t>
                      </a:r>
                    </a:p>
                  </a:txBody>
                  <a:tcPr marL="81915" marR="81915" marT="40957" marB="40957"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4236930454"/>
                  </a:ext>
                </a:extLst>
              </a:tr>
              <a:tr h="245744">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900" dirty="0">
                          <a:solidFill>
                            <a:srgbClr val="0070C0"/>
                          </a:solidFill>
                          <a:latin typeface="Montserrat" pitchFamily="50" charset="0"/>
                        </a:rPr>
                        <a:t>Requalificação do Setor de Autarquias Norte </a:t>
                      </a:r>
                    </a:p>
                  </a:txBody>
                  <a:tcPr marL="81915" marR="81915" marT="40957" marB="40957" anchor="ctr">
                    <a:solidFill>
                      <a:schemeClr val="tx2">
                        <a:lumMod val="40000"/>
                        <a:lumOff val="60000"/>
                        <a:alpha val="50000"/>
                      </a:schemeClr>
                    </a:solidFill>
                  </a:tcPr>
                </a:tc>
                <a:tc>
                  <a:txBody>
                    <a:bodyPr/>
                    <a:lstStyle/>
                    <a:p>
                      <a:pPr algn="ctr"/>
                      <a:r>
                        <a:rPr lang="pt-BR" sz="900" dirty="0">
                          <a:solidFill>
                            <a:srgbClr val="0070C0"/>
                          </a:solidFill>
                          <a:latin typeface="Montserrat" pitchFamily="50" charset="0"/>
                        </a:rPr>
                        <a:t>10.043</a:t>
                      </a:r>
                    </a:p>
                  </a:txBody>
                  <a:tcPr marL="81915" marR="81915" marT="40957" marB="40957"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985262926"/>
                  </a:ext>
                </a:extLst>
              </a:tr>
              <a:tr h="245744">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900" dirty="0">
                          <a:solidFill>
                            <a:srgbClr val="0070C0"/>
                          </a:solidFill>
                          <a:latin typeface="Montserrat" pitchFamily="50" charset="0"/>
                        </a:rPr>
                        <a:t>Requalificação do Setor Hoteleiro Norte</a:t>
                      </a:r>
                    </a:p>
                  </a:txBody>
                  <a:tcPr marL="81915" marR="81915" marT="40957" marB="40957" anchor="ct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900" kern="1200" dirty="0">
                          <a:solidFill>
                            <a:srgbClr val="0070C0"/>
                          </a:solidFill>
                          <a:latin typeface="Montserrat" pitchFamily="50" charset="0"/>
                          <a:ea typeface="+mn-ea"/>
                          <a:cs typeface="+mn-cs"/>
                        </a:rPr>
                        <a:t>209.495</a:t>
                      </a:r>
                    </a:p>
                  </a:txBody>
                  <a:tcPr marL="81915" marR="81915" marT="40957" marB="40957"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3559453984"/>
                  </a:ext>
                </a:extLst>
              </a:tr>
              <a:tr h="928367">
                <a:tc vMerge="1">
                  <a:txBody>
                    <a:bodyPr/>
                    <a:lstStyle/>
                    <a:p>
                      <a:endParaRPr lang="pt-BR"/>
                    </a:p>
                  </a:txBody>
                  <a:tcPr/>
                </a:tc>
                <a:tc>
                  <a:txBody>
                    <a:bodyPr/>
                    <a:lstStyle/>
                    <a:p>
                      <a:pPr marL="0" algn="l" defTabSz="863525" rtl="0" eaLnBrk="1" fontAlgn="base" latinLnBrk="0" hangingPunct="1">
                        <a:buFont typeface="+mj-lt"/>
                        <a:buNone/>
                      </a:pPr>
                      <a:r>
                        <a:rPr lang="pt-BR" sz="900" kern="1200" dirty="0">
                          <a:solidFill>
                            <a:srgbClr val="0070C0"/>
                          </a:solidFill>
                          <a:latin typeface="Montserrat" pitchFamily="50" charset="0"/>
                          <a:ea typeface="+mn-ea"/>
                          <a:cs typeface="+mn-cs"/>
                        </a:rPr>
                        <a:t>Requalificação do Setor Bancário Sul</a:t>
                      </a:r>
                    </a:p>
                  </a:txBody>
                  <a:tcPr marL="81915" marR="81915" marT="40957" marB="40957" anchor="ctr">
                    <a:solidFill>
                      <a:schemeClr val="tx2">
                        <a:lumMod val="40000"/>
                        <a:lumOff val="60000"/>
                        <a:alpha val="50000"/>
                      </a:schemeClr>
                    </a:solidFill>
                  </a:tcPr>
                </a:tc>
                <a:tc>
                  <a:txBody>
                    <a:bodyPr/>
                    <a:lstStyle/>
                    <a:p>
                      <a:pPr algn="ctr"/>
                      <a:r>
                        <a:rPr lang="pt-BR" sz="900" dirty="0">
                          <a:solidFill>
                            <a:srgbClr val="0070C0"/>
                          </a:solidFill>
                          <a:latin typeface="Montserrat" pitchFamily="50" charset="0"/>
                        </a:rPr>
                        <a:t>-</a:t>
                      </a:r>
                    </a:p>
                  </a:txBody>
                  <a:tcPr marL="81915" marR="81915" marT="40957" marB="40957"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Montserrat" pitchFamily="50" charset="0"/>
                          <a:ea typeface="+mn-ea"/>
                          <a:cs typeface="+mn-cs"/>
                        </a:rPr>
                        <a:t>Prioridade 3</a:t>
                      </a:r>
                    </a:p>
                    <a:p>
                      <a:pPr lvl="0" algn="ctr"/>
                      <a:endParaRPr lang="pt-BR" sz="900" dirty="0">
                        <a:solidFill>
                          <a:schemeClr val="bg1"/>
                        </a:solidFill>
                        <a:latin typeface="Montserrat" pitchFamily="50" charset="0"/>
                      </a:endParaRPr>
                    </a:p>
                    <a:p>
                      <a:pPr lvl="0" algn="ctr"/>
                      <a:r>
                        <a:rPr lang="pt-BR" sz="900" dirty="0">
                          <a:solidFill>
                            <a:schemeClr val="bg1"/>
                          </a:solidFill>
                          <a:latin typeface="Montserrat" pitchFamily="50" charset="0"/>
                        </a:rPr>
                        <a:t>Projeto executivo em elaboração (SEDUH).</a:t>
                      </a:r>
                    </a:p>
                    <a:p>
                      <a:pPr lvl="0" algn="ctr"/>
                      <a:r>
                        <a:rPr lang="pt-BR" sz="900" dirty="0">
                          <a:solidFill>
                            <a:schemeClr val="bg1"/>
                          </a:solidFill>
                          <a:latin typeface="Montserrat" pitchFamily="50" charset="0"/>
                        </a:rPr>
                        <a:t>Falta: aprovar, recursos, licitar e executar</a:t>
                      </a:r>
                      <a:endParaRPr lang="pt-BR" sz="900" dirty="0">
                        <a:latin typeface="Montserrat" pitchFamily="50" charset="0"/>
                      </a:endParaRPr>
                    </a:p>
                  </a:txBody>
                  <a:tcPr marL="81915" marR="81915" marT="40957" marB="40957" anchor="ctr">
                    <a:lnL w="38100" cap="flat" cmpd="sng" algn="ctr">
                      <a:solidFill>
                        <a:schemeClr val="bg1"/>
                      </a:solidFill>
                      <a:prstDash val="solid"/>
                      <a:round/>
                      <a:headEnd type="none" w="med" len="med"/>
                      <a:tailEnd type="none" w="med" len="med"/>
                    </a:lnL>
                    <a:solidFill>
                      <a:schemeClr val="tx2">
                        <a:lumMod val="60000"/>
                        <a:lumOff val="40000"/>
                      </a:schemeClr>
                    </a:solidFill>
                  </a:tcPr>
                </a:tc>
                <a:extLst>
                  <a:ext uri="{0D108BD9-81ED-4DB2-BD59-A6C34878D82A}">
                    <a16:rowId xmlns:a16="http://schemas.microsoft.com/office/drawing/2014/main" val="1053565550"/>
                  </a:ext>
                </a:extLst>
              </a:tr>
              <a:tr h="819147">
                <a:tc vMerge="1">
                  <a:txBody>
                    <a:bodyPr/>
                    <a:lstStyle/>
                    <a:p>
                      <a:endParaRPr lang="pt-BR"/>
                    </a:p>
                  </a:txBody>
                  <a:tcPr/>
                </a:tc>
                <a:tc>
                  <a:txBody>
                    <a:bodyPr/>
                    <a:lstStyle/>
                    <a:p>
                      <a:pPr fontAlgn="base">
                        <a:buFont typeface="+mj-lt"/>
                        <a:buNone/>
                      </a:pPr>
                      <a:r>
                        <a:rPr lang="pt-BR" sz="900" dirty="0">
                          <a:solidFill>
                            <a:srgbClr val="0070C0"/>
                          </a:solidFill>
                          <a:latin typeface="Montserrat" pitchFamily="50" charset="0"/>
                        </a:rPr>
                        <a:t>Requalificação do Setor Bancário Norte</a:t>
                      </a:r>
                    </a:p>
                  </a:txBody>
                  <a:tcPr marL="81915" marR="81915" marT="40957" marB="40957" anchor="ctr">
                    <a:solidFill>
                      <a:schemeClr val="tx2">
                        <a:lumMod val="40000"/>
                        <a:lumOff val="60000"/>
                        <a:alpha val="50000"/>
                      </a:schemeClr>
                    </a:solidFill>
                  </a:tcPr>
                </a:tc>
                <a:tc>
                  <a:txBody>
                    <a:bodyPr/>
                    <a:lstStyle/>
                    <a:p>
                      <a:pPr algn="ctr"/>
                      <a:r>
                        <a:rPr lang="pt-BR" sz="900" dirty="0">
                          <a:solidFill>
                            <a:srgbClr val="0070C0"/>
                          </a:solidFill>
                          <a:latin typeface="Montserrat" pitchFamily="50" charset="0"/>
                        </a:rPr>
                        <a:t>-</a:t>
                      </a:r>
                    </a:p>
                  </a:txBody>
                  <a:tcPr marL="81915" marR="81915" marT="40957" marB="40957"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Montserrat" pitchFamily="50" charset="0"/>
                          <a:ea typeface="+mn-ea"/>
                          <a:cs typeface="+mn-cs"/>
                        </a:rPr>
                        <a:t>Prioridade 4</a:t>
                      </a:r>
                      <a:r>
                        <a:rPr kumimoji="0" lang="pt-BR" sz="1100" b="0" i="0" u="none" strike="noStrike" kern="1200" cap="none" spc="0" normalizeH="0" baseline="0" noProof="0" dirty="0">
                          <a:ln>
                            <a:noFill/>
                          </a:ln>
                          <a:solidFill>
                            <a:prstClr val="white"/>
                          </a:solidFill>
                          <a:effectLst/>
                          <a:uLnTx/>
                          <a:uFillTx/>
                          <a:latin typeface="Montserrat" pitchFamily="50" charset="0"/>
                          <a:ea typeface="+mn-ea"/>
                          <a:cs typeface="+mn-cs"/>
                        </a:rPr>
                        <a:t> </a:t>
                      </a:r>
                    </a:p>
                    <a:p>
                      <a:pPr marL="0" marR="0" lvl="0" indent="0" algn="ctr" defTabSz="863525" rtl="0" eaLnBrk="1" fontAlgn="auto" latinLnBrk="0" hangingPunct="1">
                        <a:lnSpc>
                          <a:spcPct val="100000"/>
                        </a:lnSpc>
                        <a:spcBef>
                          <a:spcPts val="0"/>
                        </a:spcBef>
                        <a:spcAft>
                          <a:spcPts val="0"/>
                        </a:spcAft>
                        <a:buClrTx/>
                        <a:buSzTx/>
                        <a:buFontTx/>
                        <a:buNone/>
                        <a:tabLst/>
                        <a:defRPr/>
                      </a:pPr>
                      <a:endParaRPr kumimoji="0" lang="pt-BR" sz="1100" b="0" i="0" u="none" strike="noStrike" kern="1200" cap="none" spc="0" normalizeH="0" baseline="0" noProof="0" dirty="0">
                        <a:ln>
                          <a:noFill/>
                        </a:ln>
                        <a:solidFill>
                          <a:prstClr val="white"/>
                        </a:solidFill>
                        <a:effectLst/>
                        <a:uLnTx/>
                        <a:uFillTx/>
                        <a:latin typeface="Montserrat" pitchFamily="50" charset="0"/>
                        <a:ea typeface="+mn-ea"/>
                        <a:cs typeface="+mn-cs"/>
                      </a:endParaRPr>
                    </a:p>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dirty="0">
                          <a:ln>
                            <a:noFill/>
                          </a:ln>
                          <a:solidFill>
                            <a:prstClr val="white"/>
                          </a:solidFill>
                          <a:effectLst/>
                          <a:uLnTx/>
                          <a:uFillTx/>
                          <a:latin typeface="Montserrat" pitchFamily="50" charset="0"/>
                          <a:ea typeface="+mn-ea"/>
                          <a:cs typeface="+mn-cs"/>
                        </a:rPr>
                        <a:t>Falta: elaborar projeto executivo e aprovar, recursos, licitar e executar</a:t>
                      </a:r>
                      <a:endParaRPr lang="pt-BR" sz="900" dirty="0">
                        <a:latin typeface="Montserrat" pitchFamily="50" charset="0"/>
                      </a:endParaRPr>
                    </a:p>
                  </a:txBody>
                  <a:tcPr marL="81915" marR="81915" marT="40957" marB="40957" anchor="ctr">
                    <a:lnL w="38100" cap="flat" cmpd="sng" algn="ctr">
                      <a:solidFill>
                        <a:schemeClr val="bg1"/>
                      </a:solidFill>
                      <a:prstDash val="solid"/>
                      <a:round/>
                      <a:headEnd type="none" w="med" len="med"/>
                      <a:tailEnd type="none" w="med" len="med"/>
                    </a:lnL>
                    <a:solidFill>
                      <a:schemeClr val="tx2">
                        <a:lumMod val="60000"/>
                        <a:lumOff val="40000"/>
                      </a:schemeClr>
                    </a:solidFill>
                  </a:tcPr>
                </a:tc>
                <a:extLst>
                  <a:ext uri="{0D108BD9-81ED-4DB2-BD59-A6C34878D82A}">
                    <a16:rowId xmlns:a16="http://schemas.microsoft.com/office/drawing/2014/main" val="1385311165"/>
                  </a:ext>
                </a:extLst>
              </a:tr>
            </a:tbl>
          </a:graphicData>
        </a:graphic>
      </p:graphicFrame>
    </p:spTree>
    <p:extLst>
      <p:ext uri="{BB962C8B-B14F-4D97-AF65-F5344CB8AC3E}">
        <p14:creationId xmlns:p14="http://schemas.microsoft.com/office/powerpoint/2010/main" val="37635027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708" y="1297417"/>
            <a:ext cx="6713460" cy="4731908"/>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cstate="print">
            <a:duotone>
              <a:prstClr val="black"/>
              <a:schemeClr val="accent1">
                <a:tint val="45000"/>
                <a:satMod val="400000"/>
              </a:schemeClr>
            </a:duotone>
          </a:blip>
          <a:srcRect l="14847" t="-6" r="8640" b="10990"/>
          <a:stretch>
            <a:fillRect/>
          </a:stretch>
        </p:blipFill>
        <p:spPr bwMode="auto">
          <a:xfrm>
            <a:off x="-1" y="0"/>
            <a:ext cx="9720264" cy="6300788"/>
          </a:xfrm>
          <a:prstGeom prst="rect">
            <a:avLst/>
          </a:prstGeom>
          <a:noFill/>
          <a:ln w="9525">
            <a:noFill/>
            <a:miter lim="800000"/>
            <a:headEnd/>
            <a:tailEnd/>
          </a:ln>
          <a:effectLst/>
        </p:spPr>
      </p:pic>
      <p:sp>
        <p:nvSpPr>
          <p:cNvPr id="7" name="Retângulo 6"/>
          <p:cNvSpPr/>
          <p:nvPr/>
        </p:nvSpPr>
        <p:spPr>
          <a:xfrm>
            <a:off x="-1"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Número de Slide 19"/>
          <p:cNvSpPr txBox="1">
            <a:spLocks/>
          </p:cNvSpPr>
          <p:nvPr/>
        </p:nvSpPr>
        <p:spPr>
          <a:xfrm>
            <a:off x="3703564" y="5642958"/>
            <a:ext cx="5476949" cy="386367"/>
          </a:xfrm>
          <a:prstGeom prst="rect">
            <a:avLst/>
          </a:prstGeom>
        </p:spPr>
        <p:txBody>
          <a:bodyPr vert="horz" lIns="86353" tIns="43176" rIns="86353" bIns="43176" rtlCol="0" anchor="ctr"/>
          <a:lstStyle>
            <a:defPPr>
              <a:defRPr lang="pt-BR"/>
            </a:defPPr>
            <a:lvl1pPr marL="0" algn="r" defTabSz="863410" rtl="0" eaLnBrk="1" latinLnBrk="0" hangingPunct="1">
              <a:defRPr sz="1200" kern="1200">
                <a:solidFill>
                  <a:schemeClr val="tx1">
                    <a:tint val="75000"/>
                  </a:schemeClr>
                </a:solidFill>
                <a:latin typeface="+mn-lt"/>
                <a:ea typeface="+mn-ea"/>
                <a:cs typeface="+mn-cs"/>
              </a:defRPr>
            </a:lvl1pPr>
            <a:lvl2pPr marL="431704" algn="l" defTabSz="863410" rtl="0" eaLnBrk="1" latinLnBrk="0" hangingPunct="1">
              <a:defRPr sz="1600" kern="1200">
                <a:solidFill>
                  <a:schemeClr val="tx1"/>
                </a:solidFill>
                <a:latin typeface="+mn-lt"/>
                <a:ea typeface="+mn-ea"/>
                <a:cs typeface="+mn-cs"/>
              </a:defRPr>
            </a:lvl2pPr>
            <a:lvl3pPr marL="863410" algn="l" defTabSz="863410" rtl="0" eaLnBrk="1" latinLnBrk="0" hangingPunct="1">
              <a:defRPr sz="1600" kern="1200">
                <a:solidFill>
                  <a:schemeClr val="tx1"/>
                </a:solidFill>
                <a:latin typeface="+mn-lt"/>
                <a:ea typeface="+mn-ea"/>
                <a:cs typeface="+mn-cs"/>
              </a:defRPr>
            </a:lvl3pPr>
            <a:lvl4pPr marL="1295112" algn="l" defTabSz="863410" rtl="0" eaLnBrk="1" latinLnBrk="0" hangingPunct="1">
              <a:defRPr sz="1600" kern="1200">
                <a:solidFill>
                  <a:schemeClr val="tx1"/>
                </a:solidFill>
                <a:latin typeface="+mn-lt"/>
                <a:ea typeface="+mn-ea"/>
                <a:cs typeface="+mn-cs"/>
              </a:defRPr>
            </a:lvl4pPr>
            <a:lvl5pPr marL="1726818" algn="l" defTabSz="863410" rtl="0" eaLnBrk="1" latinLnBrk="0" hangingPunct="1">
              <a:defRPr sz="1600" kern="1200">
                <a:solidFill>
                  <a:schemeClr val="tx1"/>
                </a:solidFill>
                <a:latin typeface="+mn-lt"/>
                <a:ea typeface="+mn-ea"/>
                <a:cs typeface="+mn-cs"/>
              </a:defRPr>
            </a:lvl5pPr>
            <a:lvl6pPr marL="2158522" algn="l" defTabSz="863410" rtl="0" eaLnBrk="1" latinLnBrk="0" hangingPunct="1">
              <a:defRPr sz="1600" kern="1200">
                <a:solidFill>
                  <a:schemeClr val="tx1"/>
                </a:solidFill>
                <a:latin typeface="+mn-lt"/>
                <a:ea typeface="+mn-ea"/>
                <a:cs typeface="+mn-cs"/>
              </a:defRPr>
            </a:lvl6pPr>
            <a:lvl7pPr marL="2590226" algn="l" defTabSz="863410" rtl="0" eaLnBrk="1" latinLnBrk="0" hangingPunct="1">
              <a:defRPr sz="1600" kern="1200">
                <a:solidFill>
                  <a:schemeClr val="tx1"/>
                </a:solidFill>
                <a:latin typeface="+mn-lt"/>
                <a:ea typeface="+mn-ea"/>
                <a:cs typeface="+mn-cs"/>
              </a:defRPr>
            </a:lvl7pPr>
            <a:lvl8pPr marL="3021931" algn="l" defTabSz="863410" rtl="0" eaLnBrk="1" latinLnBrk="0" hangingPunct="1">
              <a:defRPr sz="1600" kern="1200">
                <a:solidFill>
                  <a:schemeClr val="tx1"/>
                </a:solidFill>
                <a:latin typeface="+mn-lt"/>
                <a:ea typeface="+mn-ea"/>
                <a:cs typeface="+mn-cs"/>
              </a:defRPr>
            </a:lvl8pPr>
            <a:lvl9pPr marL="3453634" algn="l" defTabSz="863410" rtl="0" eaLnBrk="1" latinLnBrk="0" hangingPunct="1">
              <a:defRPr sz="1600" kern="1200">
                <a:solidFill>
                  <a:schemeClr val="tx1"/>
                </a:solidFill>
                <a:latin typeface="+mn-lt"/>
                <a:ea typeface="+mn-ea"/>
                <a:cs typeface="+mn-cs"/>
              </a:defRPr>
            </a:lvl9pPr>
          </a:lstStyle>
          <a:p>
            <a:endParaRPr lang="pt-BR" sz="1000" dirty="0">
              <a:solidFill>
                <a:schemeClr val="bg1"/>
              </a:solidFill>
              <a:latin typeface="Montserrat" pitchFamily="50" charset="0"/>
            </a:endParaRPr>
          </a:p>
        </p:txBody>
      </p:sp>
      <p:sp>
        <p:nvSpPr>
          <p:cNvPr id="4" name="CaixaDeTexto 3"/>
          <p:cNvSpPr txBox="1"/>
          <p:nvPr/>
        </p:nvSpPr>
        <p:spPr>
          <a:xfrm>
            <a:off x="5075238" y="5629215"/>
            <a:ext cx="4105275" cy="400110"/>
          </a:xfrm>
          <a:prstGeom prst="rect">
            <a:avLst/>
          </a:prstGeom>
          <a:noFill/>
          <a:ln w="28575">
            <a:noFill/>
            <a:prstDash val="sysDot"/>
          </a:ln>
        </p:spPr>
        <p:txBody>
          <a:bodyPr wrap="square" rtlCol="0">
            <a:spAutoFit/>
          </a:bodyPr>
          <a:lstStyle/>
          <a:p>
            <a:pPr algn="r"/>
            <a:r>
              <a:rPr lang="pt-BR" sz="1000" dirty="0">
                <a:solidFill>
                  <a:schemeClr val="bg1"/>
                </a:solidFill>
                <a:latin typeface="Montserrat" pitchFamily="50" charset="0"/>
              </a:rPr>
              <a:t>Revitalização áreas prioritárias</a:t>
            </a:r>
          </a:p>
          <a:p>
            <a:pPr algn="r"/>
            <a:r>
              <a:rPr lang="pt-BR" sz="1000" dirty="0">
                <a:solidFill>
                  <a:schemeClr val="bg1"/>
                </a:solidFill>
                <a:latin typeface="Montserrat" pitchFamily="50" charset="0"/>
              </a:rPr>
              <a:t>ANTES: Setor Comercial Sul 3</a:t>
            </a:r>
          </a:p>
        </p:txBody>
      </p:sp>
    </p:spTree>
    <p:extLst>
      <p:ext uri="{BB962C8B-B14F-4D97-AF65-F5344CB8AC3E}">
        <p14:creationId xmlns:p14="http://schemas.microsoft.com/office/powerpoint/2010/main" val="37635027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4889" t="1877" r="7805" b="7189"/>
          <a:stretch>
            <a:fillRect/>
          </a:stretch>
        </p:blipFill>
        <p:spPr bwMode="auto">
          <a:xfrm>
            <a:off x="1" y="-133924"/>
            <a:ext cx="9720262" cy="6434712"/>
          </a:xfrm>
          <a:prstGeom prst="rect">
            <a:avLst/>
          </a:prstGeom>
          <a:noFill/>
          <a:ln w="9525">
            <a:noFill/>
            <a:miter lim="800000"/>
            <a:headEnd/>
            <a:tailEnd/>
          </a:ln>
          <a:effectLst/>
        </p:spPr>
      </p:pic>
      <p:sp>
        <p:nvSpPr>
          <p:cNvPr id="4" name="CaixaDeTexto 3"/>
          <p:cNvSpPr txBox="1"/>
          <p:nvPr/>
        </p:nvSpPr>
        <p:spPr>
          <a:xfrm>
            <a:off x="5075238" y="5659658"/>
            <a:ext cx="4105275" cy="369667"/>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a:solidFill>
                  <a:schemeClr val="bg1"/>
                </a:solidFill>
                <a:latin typeface="Montserrat" pitchFamily="50" charset="0"/>
              </a:rPr>
              <a:t>Revitalização áreas prioritárias</a:t>
            </a:r>
          </a:p>
          <a:p>
            <a:pPr algn="r"/>
            <a:r>
              <a:rPr lang="pt-BR" sz="900" dirty="0">
                <a:solidFill>
                  <a:schemeClr val="bg1"/>
                </a:solidFill>
                <a:latin typeface="Montserrat" pitchFamily="50" charset="0"/>
              </a:rPr>
              <a:t>DEPOIS: Setor Comercial Sul 3</a:t>
            </a:r>
          </a:p>
        </p:txBody>
      </p:sp>
    </p:spTree>
    <p:extLst>
      <p:ext uri="{BB962C8B-B14F-4D97-AF65-F5344CB8AC3E}">
        <p14:creationId xmlns:p14="http://schemas.microsoft.com/office/powerpoint/2010/main" val="37635027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38163"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3" name="Picture 2" descr="C:\Users\priscila.morais\Downloads\35771997344_5a0071fcb6_z.jpg"/>
          <p:cNvPicPr>
            <a:picLocks noChangeAspect="1" noChangeArrowheads="1"/>
          </p:cNvPicPr>
          <p:nvPr/>
        </p:nvPicPr>
        <p:blipFill>
          <a:blip r:embed="rId3" cstate="print"/>
          <a:srcRect b="5490"/>
          <a:stretch>
            <a:fillRect/>
          </a:stretch>
        </p:blipFill>
        <p:spPr bwMode="auto">
          <a:xfrm>
            <a:off x="5517365" y="1349374"/>
            <a:ext cx="3260173" cy="4679951"/>
          </a:xfrm>
          <a:prstGeom prst="rect">
            <a:avLst/>
          </a:prstGeom>
          <a:noFill/>
        </p:spPr>
      </p:pic>
      <p:sp>
        <p:nvSpPr>
          <p:cNvPr id="34" name="Retângulo 33"/>
          <p:cNvSpPr/>
          <p:nvPr/>
        </p:nvSpPr>
        <p:spPr>
          <a:xfrm>
            <a:off x="538163" y="3385273"/>
            <a:ext cx="4177951" cy="12601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numCol="2">
            <a:noAutofit/>
          </a:bodyPr>
          <a:lstStyle/>
          <a:p>
            <a:pPr marL="360000" lvl="1" algn="just">
              <a:lnSpc>
                <a:spcPts val="1600"/>
              </a:lnSpc>
              <a:buFont typeface="Arial" pitchFamily="34" charset="0"/>
              <a:buChar char="•"/>
            </a:pPr>
            <a:r>
              <a:rPr lang="pt-BR" sz="1000" b="1" dirty="0">
                <a:solidFill>
                  <a:srgbClr val="0070C0"/>
                </a:solidFill>
                <a:latin typeface="Montserrat" pitchFamily="50" charset="0"/>
              </a:rPr>
              <a:t>Torre de TV </a:t>
            </a:r>
          </a:p>
          <a:p>
            <a:pPr marL="360000" lvl="1" algn="just">
              <a:lnSpc>
                <a:spcPts val="1600"/>
              </a:lnSpc>
              <a:buFont typeface="Arial" pitchFamily="34" charset="0"/>
              <a:buChar char="•"/>
            </a:pPr>
            <a:r>
              <a:rPr lang="pt-BR" sz="1000" b="1" dirty="0">
                <a:solidFill>
                  <a:srgbClr val="0070C0"/>
                </a:solidFill>
                <a:latin typeface="Montserrat" pitchFamily="50" charset="0"/>
              </a:rPr>
              <a:t>Catedral Metropolitana</a:t>
            </a:r>
          </a:p>
          <a:p>
            <a:pPr marL="360000" lvl="1" algn="just">
              <a:lnSpc>
                <a:spcPts val="1600"/>
              </a:lnSpc>
              <a:buFont typeface="Arial" pitchFamily="34" charset="0"/>
              <a:buChar char="•"/>
            </a:pPr>
            <a:r>
              <a:rPr lang="pt-BR" sz="1000" b="1" dirty="0">
                <a:solidFill>
                  <a:srgbClr val="0070C0"/>
                </a:solidFill>
                <a:latin typeface="Montserrat" pitchFamily="50" charset="0"/>
              </a:rPr>
              <a:t>Lago Paranoá (Ponte JK)</a:t>
            </a:r>
          </a:p>
          <a:p>
            <a:pPr marL="360000" lvl="1" algn="just">
              <a:lnSpc>
                <a:spcPts val="1600"/>
              </a:lnSpc>
              <a:buFont typeface="Arial" pitchFamily="34" charset="0"/>
              <a:buChar char="•"/>
            </a:pPr>
            <a:r>
              <a:rPr lang="pt-BR" sz="1000" b="1" dirty="0">
                <a:solidFill>
                  <a:srgbClr val="0070C0"/>
                </a:solidFill>
                <a:latin typeface="Montserrat" pitchFamily="50" charset="0"/>
              </a:rPr>
              <a:t>Praça dos Três Poderes</a:t>
            </a:r>
          </a:p>
          <a:p>
            <a:pPr marL="360000" lvl="1" algn="just">
              <a:lnSpc>
                <a:spcPts val="1600"/>
              </a:lnSpc>
              <a:buFont typeface="Arial" pitchFamily="34" charset="0"/>
              <a:buChar char="•"/>
            </a:pPr>
            <a:r>
              <a:rPr lang="pt-BR" sz="1000" b="1" dirty="0">
                <a:solidFill>
                  <a:srgbClr val="0070C0"/>
                </a:solidFill>
                <a:latin typeface="Montserrat" pitchFamily="50" charset="0"/>
              </a:rPr>
              <a:t>Memorial JK</a:t>
            </a:r>
          </a:p>
          <a:p>
            <a:pPr marL="360000" lvl="1" algn="just">
              <a:lnSpc>
                <a:spcPts val="1600"/>
              </a:lnSpc>
              <a:buFont typeface="Arial" pitchFamily="34" charset="0"/>
              <a:buChar char="•"/>
            </a:pPr>
            <a:r>
              <a:rPr lang="pt-BR" sz="1000" b="1" dirty="0">
                <a:solidFill>
                  <a:srgbClr val="0070C0"/>
                </a:solidFill>
                <a:latin typeface="Montserrat" pitchFamily="50" charset="0"/>
              </a:rPr>
              <a:t>Palácio da Alvorada</a:t>
            </a:r>
          </a:p>
          <a:p>
            <a:pPr marL="360000" lvl="1" algn="just">
              <a:lnSpc>
                <a:spcPts val="1600"/>
              </a:lnSpc>
              <a:buFont typeface="Arial" pitchFamily="34" charset="0"/>
              <a:buChar char="•"/>
            </a:pPr>
            <a:r>
              <a:rPr lang="pt-BR" sz="1000" b="1" dirty="0">
                <a:solidFill>
                  <a:srgbClr val="0070C0"/>
                </a:solidFill>
                <a:latin typeface="Montserrat" pitchFamily="50" charset="0"/>
              </a:rPr>
              <a:t>Palácio Catetinho</a:t>
            </a:r>
          </a:p>
          <a:p>
            <a:pPr marL="360000" lvl="1" algn="just">
              <a:lnSpc>
                <a:spcPts val="1600"/>
              </a:lnSpc>
              <a:buFont typeface="Arial" pitchFamily="34" charset="0"/>
              <a:buChar char="•"/>
            </a:pPr>
            <a:r>
              <a:rPr lang="pt-BR" sz="1000" b="1" dirty="0">
                <a:solidFill>
                  <a:srgbClr val="0070C0"/>
                </a:solidFill>
                <a:latin typeface="Montserrat" pitchFamily="50" charset="0"/>
              </a:rPr>
              <a:t>Palácio do Itamaraty</a:t>
            </a:r>
          </a:p>
          <a:p>
            <a:pPr marL="360000" lvl="1" algn="just">
              <a:lnSpc>
                <a:spcPts val="1600"/>
              </a:lnSpc>
              <a:buFont typeface="Arial" pitchFamily="34" charset="0"/>
              <a:buChar char="•"/>
            </a:pPr>
            <a:r>
              <a:rPr lang="pt-BR" sz="1000" b="1" dirty="0">
                <a:solidFill>
                  <a:srgbClr val="0070C0"/>
                </a:solidFill>
                <a:latin typeface="Montserrat" pitchFamily="50" charset="0"/>
              </a:rPr>
              <a:t>Palácio do Planalto</a:t>
            </a:r>
          </a:p>
          <a:p>
            <a:pPr marL="360000" lvl="1" algn="just">
              <a:lnSpc>
                <a:spcPts val="1600"/>
              </a:lnSpc>
              <a:buFont typeface="Arial" pitchFamily="34" charset="0"/>
              <a:buChar char="•"/>
            </a:pPr>
            <a:r>
              <a:rPr lang="pt-BR" sz="1000" b="1" dirty="0">
                <a:solidFill>
                  <a:srgbClr val="0070C0"/>
                </a:solidFill>
                <a:latin typeface="Montserrat" pitchFamily="50" charset="0"/>
              </a:rPr>
              <a:t>Torre de TV Digital</a:t>
            </a:r>
          </a:p>
        </p:txBody>
      </p:sp>
      <p:sp>
        <p:nvSpPr>
          <p:cNvPr id="45" name="Retângulo 44"/>
          <p:cNvSpPr>
            <a:spLocks/>
          </p:cNvSpPr>
          <p:nvPr/>
        </p:nvSpPr>
        <p:spPr>
          <a:xfrm>
            <a:off x="538163" y="1405723"/>
            <a:ext cx="4105276" cy="1708158"/>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30">
            <a:spAutoFit/>
          </a:bodyPr>
          <a:lstStyle/>
          <a:p>
            <a:pPr marL="0" lvl="2" algn="ctr"/>
            <a:r>
              <a:rPr lang="pt-BR" sz="1000" b="1" dirty="0">
                <a:solidFill>
                  <a:schemeClr val="tx1">
                    <a:lumMod val="65000"/>
                    <a:lumOff val="35000"/>
                  </a:schemeClr>
                </a:solidFill>
                <a:latin typeface="Montserrat" pitchFamily="50" charset="0"/>
              </a:rPr>
              <a:t>Requalificação de Pontos de turismo e lazer</a:t>
            </a:r>
          </a:p>
          <a:p>
            <a:pPr marL="0" lvl="2"/>
            <a:endParaRPr lang="pt-BR" sz="1100" b="1" dirty="0">
              <a:solidFill>
                <a:schemeClr val="tx1">
                  <a:lumMod val="65000"/>
                  <a:lumOff val="35000"/>
                </a:schemeClr>
              </a:solidFill>
              <a:latin typeface="Montserrat" pitchFamily="50" charset="0"/>
            </a:endParaRPr>
          </a:p>
          <a:p>
            <a:pPr indent="457200" algn="just"/>
            <a:r>
              <a:rPr lang="pt-BR" sz="1000" dirty="0">
                <a:solidFill>
                  <a:schemeClr val="tx1">
                    <a:lumMod val="65000"/>
                    <a:lumOff val="35000"/>
                  </a:schemeClr>
                </a:solidFill>
                <a:latin typeface="Montserrat" pitchFamily="50" charset="0"/>
              </a:rPr>
              <a:t>A proposta para o início da Requalificação de Pontos turísticos e de lazer é começar por tornar acessíveis os principais pontos turísticos da cidade, que já possuem projeto executivo na Secretaria do Esporte, Turismo e Lazer.</a:t>
            </a:r>
          </a:p>
          <a:p>
            <a:pPr indent="457200" algn="just"/>
            <a:r>
              <a:rPr lang="pt-BR" sz="1000" dirty="0">
                <a:solidFill>
                  <a:schemeClr val="tx1">
                    <a:lumMod val="65000"/>
                    <a:lumOff val="35000"/>
                  </a:schemeClr>
                </a:solidFill>
                <a:latin typeface="Montserrat" pitchFamily="50" charset="0"/>
              </a:rPr>
              <a:t>Também se faz necessário, nesta primeira etapa, a adequação dos parques urbanos com acessibilidade e acesso por meio de transporte público coletivo. Um exemplo de obra que foi executada no ano de 2017 foi o projeto de acessibilidade no Parque da Cidade Dona Sarah Kubitschek. </a:t>
            </a:r>
          </a:p>
        </p:txBody>
      </p:sp>
      <p:sp>
        <p:nvSpPr>
          <p:cNvPr id="9" name="CaixaDeTexto 8"/>
          <p:cNvSpPr txBox="1"/>
          <p:nvPr/>
        </p:nvSpPr>
        <p:spPr>
          <a:xfrm>
            <a:off x="5590391" y="5706304"/>
            <a:ext cx="3067093" cy="231168"/>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a:solidFill>
                  <a:schemeClr val="bg1"/>
                </a:solidFill>
                <a:latin typeface="Montserrat" pitchFamily="50" charset="0"/>
              </a:rPr>
              <a:t>Parque da Cidade. Fonte: Agência Brasília</a:t>
            </a:r>
          </a:p>
        </p:txBody>
      </p:sp>
      <p:graphicFrame>
        <p:nvGraphicFramePr>
          <p:cNvPr id="3" name="Tabela 3">
            <a:extLst>
              <a:ext uri="{FF2B5EF4-FFF2-40B4-BE49-F238E27FC236}">
                <a16:creationId xmlns:a16="http://schemas.microsoft.com/office/drawing/2014/main" id="{DA50DB7C-33FC-4801-A884-14806EAD3855}"/>
              </a:ext>
            </a:extLst>
          </p:cNvPr>
          <p:cNvGraphicFramePr>
            <a:graphicFrameLocks noGrp="1"/>
          </p:cNvGraphicFramePr>
          <p:nvPr>
            <p:extLst>
              <p:ext uri="{D42A27DB-BD31-4B8C-83A1-F6EECF244321}">
                <p14:modId xmlns:p14="http://schemas.microsoft.com/office/powerpoint/2010/main" val="180419559"/>
              </p:ext>
            </p:extLst>
          </p:nvPr>
        </p:nvGraphicFramePr>
        <p:xfrm>
          <a:off x="843383" y="4916805"/>
          <a:ext cx="3494834" cy="1112520"/>
        </p:xfrm>
        <a:graphic>
          <a:graphicData uri="http://schemas.openxmlformats.org/drawingml/2006/table">
            <a:tbl>
              <a:tblPr firstRow="1" bandRow="1">
                <a:tableStyleId>{5C22544A-7EE6-4342-B048-85BDC9FD1C3A}</a:tableStyleId>
              </a:tblPr>
              <a:tblGrid>
                <a:gridCol w="3494834">
                  <a:extLst>
                    <a:ext uri="{9D8B030D-6E8A-4147-A177-3AD203B41FA5}">
                      <a16:colId xmlns:a16="http://schemas.microsoft.com/office/drawing/2014/main" val="943727125"/>
                    </a:ext>
                  </a:extLst>
                </a:gridCol>
              </a:tblGrid>
              <a:tr h="370840">
                <a:tc>
                  <a:txBody>
                    <a:bodyPr/>
                    <a:lstStyle/>
                    <a:p>
                      <a:pPr marL="0" marR="0" lvl="0" indent="0" algn="l" defTabSz="863525" rtl="0" eaLnBrk="1" fontAlgn="auto" latinLnBrk="0" hangingPunct="1">
                        <a:lnSpc>
                          <a:spcPct val="100000"/>
                        </a:lnSpc>
                        <a:spcBef>
                          <a:spcPts val="0"/>
                        </a:spcBef>
                        <a:spcAft>
                          <a:spcPts val="0"/>
                        </a:spcAft>
                        <a:buClrTx/>
                        <a:buSzTx/>
                        <a:buFontTx/>
                        <a:buNone/>
                        <a:tabLst/>
                        <a:defRPr/>
                      </a:pPr>
                      <a:r>
                        <a:rPr lang="pt-BR" sz="1000" dirty="0">
                          <a:latin typeface="+mn-lt"/>
                        </a:rPr>
                        <a:t>AÇÃO GOVERNAMENTAL: </a:t>
                      </a:r>
                      <a:r>
                        <a:rPr lang="pt-BR" sz="1000" dirty="0">
                          <a:solidFill>
                            <a:schemeClr val="bg1"/>
                          </a:solidFill>
                          <a:latin typeface="+mn-lt"/>
                        </a:rPr>
                        <a:t>PPA 2020/2023</a:t>
                      </a:r>
                    </a:p>
                  </a:txBody>
                  <a:tcPr/>
                </a:tc>
                <a:extLst>
                  <a:ext uri="{0D108BD9-81ED-4DB2-BD59-A6C34878D82A}">
                    <a16:rowId xmlns:a16="http://schemas.microsoft.com/office/drawing/2014/main" val="339102092"/>
                  </a:ext>
                </a:extLst>
              </a:tr>
              <a:tr h="370840">
                <a:tc>
                  <a:txBody>
                    <a:bodyPr/>
                    <a:lstStyle/>
                    <a:p>
                      <a:r>
                        <a:rPr lang="pt-BR" sz="1000" dirty="0">
                          <a:latin typeface="+mn-lt"/>
                        </a:rPr>
                        <a:t>Órgãos envolvidos: SETUR/SEMOB/NOVACAP/SODF</a:t>
                      </a:r>
                    </a:p>
                  </a:txBody>
                  <a:tcPr/>
                </a:tc>
                <a:extLst>
                  <a:ext uri="{0D108BD9-81ED-4DB2-BD59-A6C34878D82A}">
                    <a16:rowId xmlns:a16="http://schemas.microsoft.com/office/drawing/2014/main" val="2554489091"/>
                  </a:ext>
                </a:extLst>
              </a:tr>
              <a:tr h="370840">
                <a:tc>
                  <a:txBody>
                    <a:bodyPr/>
                    <a:lstStyle/>
                    <a:p>
                      <a:r>
                        <a:rPr lang="pt-BR" sz="1000" dirty="0">
                          <a:latin typeface="+mn-lt"/>
                        </a:rPr>
                        <a:t>Ação Orçamentária: 3087</a:t>
                      </a:r>
                    </a:p>
                  </a:txBody>
                  <a:tcPr/>
                </a:tc>
                <a:extLst>
                  <a:ext uri="{0D108BD9-81ED-4DB2-BD59-A6C34878D82A}">
                    <a16:rowId xmlns:a16="http://schemas.microsoft.com/office/drawing/2014/main" val="3393448084"/>
                  </a:ext>
                </a:extLst>
              </a:tr>
            </a:tbl>
          </a:graphicData>
        </a:graphic>
      </p:graphicFrame>
    </p:spTree>
    <p:extLst>
      <p:ext uri="{BB962C8B-B14F-4D97-AF65-F5344CB8AC3E}">
        <p14:creationId xmlns:p14="http://schemas.microsoft.com/office/powerpoint/2010/main" val="37635027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3" cstate="print">
            <a:extLst>
              <a:ext uri="{28A0092B-C50C-407E-A947-70E740481C1C}">
                <a14:useLocalDpi xmlns:a14="http://schemas.microsoft.com/office/drawing/2010/main" val="0"/>
              </a:ext>
            </a:extLst>
          </a:blip>
          <a:srcRect t="6829" b="2617"/>
          <a:stretch/>
        </p:blipFill>
        <p:spPr>
          <a:xfrm>
            <a:off x="1573961" y="1176645"/>
            <a:ext cx="6658329" cy="48526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ço Reservado para Texto 6"/>
          <p:cNvSpPr txBox="1">
            <a:spLocks/>
          </p:cNvSpPr>
          <p:nvPr/>
        </p:nvSpPr>
        <p:spPr>
          <a:xfrm>
            <a:off x="2985300" y="2611033"/>
            <a:ext cx="3418075" cy="174231"/>
          </a:xfrm>
          <a:prstGeom prst="rect">
            <a:avLst/>
          </a:prstGeom>
        </p:spPr>
        <p:txBody>
          <a:bodyPr lIns="73932" tIns="36966" rIns="73932" bIns="36966"/>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1000" b="1" dirty="0">
                <a:solidFill>
                  <a:schemeClr val="tx1">
                    <a:lumMod val="65000"/>
                    <a:lumOff val="35000"/>
                  </a:schemeClr>
                </a:solidFill>
                <a:latin typeface="Montserrat" pitchFamily="50" charset="0"/>
              </a:rPr>
              <a:t>Histórico de óbitos de 2000 a 2016</a:t>
            </a:r>
          </a:p>
        </p:txBody>
      </p:sp>
      <p:pic>
        <p:nvPicPr>
          <p:cNvPr id="1026" name="Picture 2"/>
          <p:cNvPicPr>
            <a:picLocks noChangeAspect="1" noChangeArrowheads="1"/>
          </p:cNvPicPr>
          <p:nvPr/>
        </p:nvPicPr>
        <p:blipFill>
          <a:blip r:embed="rId3" cstate="print"/>
          <a:srcRect l="497" t="2328" r="609" b="1970"/>
          <a:stretch>
            <a:fillRect/>
          </a:stretch>
        </p:blipFill>
        <p:spPr bwMode="auto">
          <a:xfrm>
            <a:off x="1208831" y="2785264"/>
            <a:ext cx="7384244" cy="2472502"/>
          </a:xfrm>
          <a:prstGeom prst="rect">
            <a:avLst/>
          </a:prstGeom>
          <a:noFill/>
          <a:ln w="9525">
            <a:noFill/>
            <a:miter lim="800000"/>
            <a:headEnd/>
            <a:tailEnd/>
          </a:ln>
          <a:effectLst/>
        </p:spPr>
      </p:pic>
      <p:sp>
        <p:nvSpPr>
          <p:cNvPr id="29" name="Espaço Reservado para Texto 7"/>
          <p:cNvSpPr txBox="1">
            <a:spLocks/>
          </p:cNvSpPr>
          <p:nvPr/>
        </p:nvSpPr>
        <p:spPr>
          <a:xfrm>
            <a:off x="2675109" y="5376974"/>
            <a:ext cx="5919501" cy="210123"/>
          </a:xfrm>
          <a:prstGeom prst="rect">
            <a:avLst/>
          </a:prstGeom>
        </p:spPr>
        <p:txBody>
          <a:bodyPr lIns="73932" tIns="36966" rIns="73932" bIns="36966">
            <a:noAutofit/>
          </a:bodyPr>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t-BR" sz="800" dirty="0">
                <a:solidFill>
                  <a:schemeClr val="tx1">
                    <a:lumMod val="65000"/>
                    <a:lumOff val="35000"/>
                  </a:schemeClr>
                </a:solidFill>
                <a:latin typeface="Montserrat" pitchFamily="50" charset="0"/>
              </a:rPr>
              <a:t>Fontes: Gerest DETRAN-DF</a:t>
            </a:r>
          </a:p>
        </p:txBody>
      </p:sp>
      <p:sp>
        <p:nvSpPr>
          <p:cNvPr id="14" name="Espaço Reservado para Texto 6"/>
          <p:cNvSpPr txBox="1">
            <a:spLocks/>
          </p:cNvSpPr>
          <p:nvPr/>
        </p:nvSpPr>
        <p:spPr>
          <a:xfrm>
            <a:off x="538163" y="1349375"/>
            <a:ext cx="8642350" cy="632603"/>
          </a:xfrm>
          <a:prstGeom prst="rect">
            <a:avLst/>
          </a:prstGeom>
          <a:noFill/>
        </p:spPr>
        <p:txBody>
          <a:bodyPr lIns="0" tIns="0" rIns="0" bIns="0"/>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57200" algn="just">
              <a:spcBef>
                <a:spcPts val="600"/>
              </a:spcBef>
              <a:buNone/>
            </a:pPr>
            <a:r>
              <a:rPr lang="pt-BR" sz="1000" dirty="0">
                <a:solidFill>
                  <a:schemeClr val="tx1">
                    <a:lumMod val="65000"/>
                    <a:lumOff val="35000"/>
                  </a:schemeClr>
                </a:solidFill>
                <a:latin typeface="Montserrat" pitchFamily="50" charset="0"/>
              </a:rPr>
              <a:t>A série histórica de óbitos de 2000 até 2016 no DF, divulgada pelo Departamento de Trânsito do Distrito Federal, mostra que o ano de 2003 ultrapassou o número de 510 vítimas mortas no trânsito. Conforme gráfico abaixo, o ano de 2015, com 354 óbitos, apresentou o menor número da série histórica. Em 2016, com 390 óbitos, o DF apresentou 13,1 óbitos por 100.000 habitantes.</a:t>
            </a:r>
          </a:p>
        </p:txBody>
      </p:sp>
    </p:spTree>
    <p:extLst>
      <p:ext uri="{BB962C8B-B14F-4D97-AF65-F5344CB8AC3E}">
        <p14:creationId xmlns:p14="http://schemas.microsoft.com/office/powerpoint/2010/main" val="36817745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3394203850"/>
              </p:ext>
            </p:extLst>
          </p:nvPr>
        </p:nvGraphicFramePr>
        <p:xfrm>
          <a:off x="538164" y="1373421"/>
          <a:ext cx="8642350" cy="2089932"/>
        </p:xfrm>
        <a:graphic>
          <a:graphicData uri="http://schemas.openxmlformats.org/drawingml/2006/table">
            <a:tbl>
              <a:tblPr firstRow="1" bandRow="1">
                <a:tableStyleId>{5C22544A-7EE6-4342-B048-85BDC9FD1C3A}</a:tableStyleId>
              </a:tblPr>
              <a:tblGrid>
                <a:gridCol w="4225244">
                  <a:extLst>
                    <a:ext uri="{9D8B030D-6E8A-4147-A177-3AD203B41FA5}">
                      <a16:colId xmlns:a16="http://schemas.microsoft.com/office/drawing/2014/main" val="153051554"/>
                    </a:ext>
                  </a:extLst>
                </a:gridCol>
                <a:gridCol w="1788046">
                  <a:extLst>
                    <a:ext uri="{9D8B030D-6E8A-4147-A177-3AD203B41FA5}">
                      <a16:colId xmlns:a16="http://schemas.microsoft.com/office/drawing/2014/main" val="2513728397"/>
                    </a:ext>
                  </a:extLst>
                </a:gridCol>
                <a:gridCol w="1368868">
                  <a:extLst>
                    <a:ext uri="{9D8B030D-6E8A-4147-A177-3AD203B41FA5}">
                      <a16:colId xmlns:a16="http://schemas.microsoft.com/office/drawing/2014/main" val="1424692964"/>
                    </a:ext>
                  </a:extLst>
                </a:gridCol>
                <a:gridCol w="1260192">
                  <a:extLst>
                    <a:ext uri="{9D8B030D-6E8A-4147-A177-3AD203B41FA5}">
                      <a16:colId xmlns:a16="http://schemas.microsoft.com/office/drawing/2014/main" val="20672275"/>
                    </a:ext>
                  </a:extLst>
                </a:gridCol>
              </a:tblGrid>
              <a:tr h="370840">
                <a:tc>
                  <a:txBody>
                    <a:bodyPr/>
                    <a:lstStyle/>
                    <a:p>
                      <a:pPr algn="ctr"/>
                      <a:r>
                        <a:rPr lang="pt-BR" sz="1000" dirty="0">
                          <a:latin typeface="Montserrat" pitchFamily="50" charset="0"/>
                        </a:rPr>
                        <a:t>Integração com Transporte Público</a:t>
                      </a:r>
                    </a:p>
                  </a:txBody>
                  <a:tcPr anchor="ctr">
                    <a:solidFill>
                      <a:srgbClr val="0070C0"/>
                    </a:solidFill>
                  </a:tcPr>
                </a:tc>
                <a:tc>
                  <a:txBody>
                    <a:bodyPr/>
                    <a:lstStyle/>
                    <a:p>
                      <a:pPr algn="ctr"/>
                      <a:r>
                        <a:rPr lang="pt-BR" sz="1000" dirty="0">
                          <a:latin typeface="Montserrat" pitchFamily="50" charset="0"/>
                        </a:rPr>
                        <a:t>Diagnóstico</a:t>
                      </a:r>
                    </a:p>
                  </a:txBody>
                  <a:tcPr anchor="ctr">
                    <a:solidFill>
                      <a:srgbClr val="0070C0"/>
                    </a:solidFill>
                  </a:tcPr>
                </a:tc>
                <a:tc>
                  <a:txBody>
                    <a:bodyPr/>
                    <a:lstStyle/>
                    <a:p>
                      <a:pPr algn="ctr"/>
                      <a:r>
                        <a:rPr lang="pt-BR" sz="1000" dirty="0">
                          <a:latin typeface="Montserrat" pitchFamily="50" charset="0"/>
                        </a:rPr>
                        <a:t>Prioridade</a:t>
                      </a:r>
                    </a:p>
                  </a:txBody>
                  <a:tcPr anchor="ctr">
                    <a:solidFill>
                      <a:srgbClr val="0070C0"/>
                    </a:solidFill>
                  </a:tcPr>
                </a:tc>
                <a:tc>
                  <a:txBody>
                    <a:bodyPr/>
                    <a:lstStyle/>
                    <a:p>
                      <a:pPr algn="ctr"/>
                      <a:r>
                        <a:rPr lang="pt-BR" sz="1000" dirty="0">
                          <a:latin typeface="Montserrat" pitchFamily="50" charset="0"/>
                        </a:rPr>
                        <a:t>Extensão</a:t>
                      </a:r>
                    </a:p>
                  </a:txBody>
                  <a:tcPr anchor="ctr">
                    <a:solidFill>
                      <a:srgbClr val="0070C0"/>
                    </a:solidFill>
                  </a:tcPr>
                </a:tc>
                <a:extLst>
                  <a:ext uri="{0D108BD9-81ED-4DB2-BD59-A6C34878D82A}">
                    <a16:rowId xmlns:a16="http://schemas.microsoft.com/office/drawing/2014/main" val="1092277180"/>
                  </a:ext>
                </a:extLst>
              </a:tr>
              <a:tr h="429773">
                <a:tc rowSpan="3">
                  <a:txBody>
                    <a:bodyPr/>
                    <a:lstStyle/>
                    <a:p>
                      <a:pPr algn="just"/>
                      <a:r>
                        <a:rPr lang="pt-BR" sz="1000" baseline="0" dirty="0">
                          <a:solidFill>
                            <a:schemeClr val="tx1">
                              <a:lumMod val="65000"/>
                              <a:lumOff val="35000"/>
                            </a:schemeClr>
                          </a:solidFill>
                          <a:latin typeface="Montserrat" pitchFamily="50" charset="0"/>
                        </a:rPr>
                        <a:t>Qualificação dos trajetos de acesso aos principais</a:t>
                      </a:r>
                      <a:r>
                        <a:rPr lang="pt-BR" sz="1000" dirty="0">
                          <a:solidFill>
                            <a:schemeClr val="tx1">
                              <a:lumMod val="65000"/>
                              <a:lumOff val="35000"/>
                            </a:schemeClr>
                          </a:solidFill>
                          <a:latin typeface="Montserrat" pitchFamily="50" charset="0"/>
                        </a:rPr>
                        <a:t> locais de embarque e desembarque de transporte público (terminais rodoviário, BRT e estações de metrô)</a:t>
                      </a:r>
                      <a:r>
                        <a:rPr lang="pt-BR" sz="1000" baseline="0" dirty="0">
                          <a:solidFill>
                            <a:schemeClr val="tx1">
                              <a:lumMod val="65000"/>
                              <a:lumOff val="35000"/>
                            </a:schemeClr>
                          </a:solidFill>
                          <a:latin typeface="Montserrat" pitchFamily="50" charset="0"/>
                        </a:rPr>
                        <a:t> conforme diagnóstico e</a:t>
                      </a:r>
                      <a:r>
                        <a:rPr lang="pt-BR" sz="1000" dirty="0">
                          <a:solidFill>
                            <a:schemeClr val="tx1">
                              <a:lumMod val="65000"/>
                              <a:lumOff val="35000"/>
                            </a:schemeClr>
                          </a:solidFill>
                          <a:latin typeface="Montserrat" pitchFamily="50" charset="0"/>
                        </a:rPr>
                        <a:t> índice de </a:t>
                      </a:r>
                      <a:r>
                        <a:rPr lang="pt-BR" sz="1000" dirty="0" err="1">
                          <a:solidFill>
                            <a:schemeClr val="tx1">
                              <a:lumMod val="65000"/>
                              <a:lumOff val="35000"/>
                            </a:schemeClr>
                          </a:solidFill>
                          <a:latin typeface="Montserrat" pitchFamily="50" charset="0"/>
                        </a:rPr>
                        <a:t>caminhabilidade</a:t>
                      </a:r>
                      <a:r>
                        <a:rPr lang="pt-BR" sz="1000" dirty="0">
                          <a:solidFill>
                            <a:schemeClr val="tx1">
                              <a:lumMod val="65000"/>
                              <a:lumOff val="35000"/>
                            </a:schemeClr>
                          </a:solidFill>
                          <a:latin typeface="Montserrat" pitchFamily="50" charset="0"/>
                        </a:rPr>
                        <a:t> –</a:t>
                      </a:r>
                      <a:r>
                        <a:rPr lang="pt-BR" sz="1000" baseline="0" dirty="0">
                          <a:solidFill>
                            <a:schemeClr val="tx1">
                              <a:lumMod val="65000"/>
                              <a:lumOff val="35000"/>
                            </a:schemeClr>
                          </a:solidFill>
                          <a:latin typeface="Montserrat" pitchFamily="50" charset="0"/>
                        </a:rPr>
                        <a:t> </a:t>
                      </a:r>
                      <a:r>
                        <a:rPr lang="pt-BR" sz="1000" baseline="0" dirty="0" err="1">
                          <a:solidFill>
                            <a:schemeClr val="tx1">
                              <a:lumMod val="65000"/>
                              <a:lumOff val="35000"/>
                            </a:schemeClr>
                          </a:solidFill>
                          <a:latin typeface="Montserrat" pitchFamily="50" charset="0"/>
                        </a:rPr>
                        <a:t>ICam</a:t>
                      </a:r>
                      <a:r>
                        <a:rPr lang="pt-BR" sz="1000" baseline="0" dirty="0">
                          <a:solidFill>
                            <a:schemeClr val="tx1">
                              <a:lumMod val="65000"/>
                              <a:lumOff val="35000"/>
                            </a:schemeClr>
                          </a:solidFill>
                          <a:latin typeface="Montserrat" pitchFamily="50" charset="0"/>
                        </a:rPr>
                        <a:t>*,</a:t>
                      </a:r>
                      <a:r>
                        <a:rPr lang="pt-BR" sz="1000" dirty="0">
                          <a:solidFill>
                            <a:schemeClr val="tx1">
                              <a:lumMod val="65000"/>
                              <a:lumOff val="35000"/>
                            </a:schemeClr>
                          </a:solidFill>
                          <a:latin typeface="Montserrat" pitchFamily="50" charset="0"/>
                        </a:rPr>
                        <a:t> realizado pela SEMOB no ano de 2017</a:t>
                      </a:r>
                    </a:p>
                  </a:txBody>
                  <a:tcPr anchor="ctr">
                    <a:solidFill>
                      <a:schemeClr val="tx2">
                        <a:lumMod val="40000"/>
                        <a:lumOff val="60000"/>
                        <a:alpha val="50000"/>
                      </a:schemeClr>
                    </a:solidFill>
                  </a:tcPr>
                </a:tc>
                <a:tc>
                  <a:txBody>
                    <a:bodyPr/>
                    <a:lstStyle/>
                    <a:p>
                      <a:pPr algn="ctr"/>
                      <a:r>
                        <a:rPr lang="pt-BR" sz="1000" dirty="0" err="1">
                          <a:solidFill>
                            <a:schemeClr val="tx1">
                              <a:lumMod val="65000"/>
                              <a:lumOff val="35000"/>
                            </a:schemeClr>
                          </a:solidFill>
                          <a:latin typeface="Montserrat" pitchFamily="50" charset="0"/>
                        </a:rPr>
                        <a:t>ICam</a:t>
                      </a:r>
                      <a:r>
                        <a:rPr lang="pt-BR" sz="1000" baseline="0" dirty="0">
                          <a:solidFill>
                            <a:schemeClr val="tx1">
                              <a:lumMod val="65000"/>
                              <a:lumOff val="35000"/>
                            </a:schemeClr>
                          </a:solidFill>
                          <a:latin typeface="Montserrat" pitchFamily="50" charset="0"/>
                        </a:rPr>
                        <a:t> &lt; 45</a:t>
                      </a:r>
                      <a:endParaRPr lang="pt-BR" sz="1000" dirty="0">
                        <a:solidFill>
                          <a:schemeClr val="tx1">
                            <a:lumMod val="65000"/>
                            <a:lumOff val="35000"/>
                          </a:schemeClr>
                        </a:solidFill>
                        <a:latin typeface="Montserrat" pitchFamily="50" charset="0"/>
                      </a:endParaRPr>
                    </a:p>
                  </a:txBody>
                  <a:tcPr anchor="ctr">
                    <a:solidFill>
                      <a:schemeClr val="tx2">
                        <a:lumMod val="40000"/>
                        <a:lumOff val="60000"/>
                        <a:alpha val="50000"/>
                      </a:schemeClr>
                    </a:solidFill>
                  </a:tcPr>
                </a:tc>
                <a:tc>
                  <a:txBody>
                    <a:bodyPr/>
                    <a:lstStyle/>
                    <a:p>
                      <a:pPr algn="ctr"/>
                      <a:r>
                        <a:rPr lang="pt-BR" sz="1000" dirty="0">
                          <a:solidFill>
                            <a:schemeClr val="tx1">
                              <a:lumMod val="65000"/>
                              <a:lumOff val="35000"/>
                            </a:schemeClr>
                          </a:solidFill>
                          <a:latin typeface="Montserrat" pitchFamily="50" charset="0"/>
                        </a:rPr>
                        <a:t>1</a:t>
                      </a:r>
                    </a:p>
                  </a:txBody>
                  <a:tcPr anchor="ctr">
                    <a:solidFill>
                      <a:schemeClr val="tx2">
                        <a:lumMod val="40000"/>
                        <a:lumOff val="60000"/>
                        <a:alpha val="50000"/>
                      </a:schemeClr>
                    </a:solidFill>
                  </a:tcPr>
                </a:tc>
                <a:tc>
                  <a:txBody>
                    <a:bodyPr/>
                    <a:lstStyle/>
                    <a:p>
                      <a:pPr algn="ctr"/>
                      <a:r>
                        <a:rPr lang="pt-BR" sz="1000" dirty="0">
                          <a:solidFill>
                            <a:schemeClr val="tx1">
                              <a:lumMod val="65000"/>
                              <a:lumOff val="35000"/>
                            </a:schemeClr>
                          </a:solidFill>
                          <a:latin typeface="Montserrat" pitchFamily="50" charset="0"/>
                        </a:rPr>
                        <a:t>31 km</a:t>
                      </a:r>
                    </a:p>
                  </a:txBody>
                  <a:tcPr anchor="ctr">
                    <a:solidFill>
                      <a:schemeClr val="tx2">
                        <a:lumMod val="40000"/>
                        <a:lumOff val="60000"/>
                        <a:alpha val="50000"/>
                      </a:schemeClr>
                    </a:solidFill>
                  </a:tcPr>
                </a:tc>
                <a:extLst>
                  <a:ext uri="{0D108BD9-81ED-4DB2-BD59-A6C34878D82A}">
                    <a16:rowId xmlns:a16="http://schemas.microsoft.com/office/drawing/2014/main" val="1237792914"/>
                  </a:ext>
                </a:extLst>
              </a:tr>
              <a:tr h="429773">
                <a:tc vMerge="1">
                  <a:txBody>
                    <a:bodyPr/>
                    <a:lstStyle/>
                    <a:p>
                      <a:pPr algn="just"/>
                      <a:endParaRPr lang="pt-BR" sz="1200" dirty="0">
                        <a:latin typeface="Helvetica Neue" panose="02000503000000020004" pitchFamily="2" charset="0"/>
                      </a:endParaRPr>
                    </a:p>
                  </a:txBody>
                  <a:tcPr>
                    <a:solidFill>
                      <a:srgbClr val="D07700">
                        <a:alpha val="50000"/>
                      </a:srgb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solidFill>
                            <a:schemeClr val="tx1">
                              <a:lumMod val="65000"/>
                              <a:lumOff val="35000"/>
                            </a:schemeClr>
                          </a:solidFill>
                          <a:latin typeface="Montserrat" pitchFamily="50" charset="0"/>
                        </a:rPr>
                        <a:t>45 &gt; </a:t>
                      </a:r>
                      <a:r>
                        <a:rPr lang="pt-BR" sz="1000" dirty="0" err="1">
                          <a:solidFill>
                            <a:schemeClr val="tx1">
                              <a:lumMod val="65000"/>
                              <a:lumOff val="35000"/>
                            </a:schemeClr>
                          </a:solidFill>
                          <a:latin typeface="Montserrat" pitchFamily="50" charset="0"/>
                        </a:rPr>
                        <a:t>ICam</a:t>
                      </a:r>
                      <a:r>
                        <a:rPr lang="pt-BR" sz="1000" baseline="0" dirty="0">
                          <a:solidFill>
                            <a:schemeClr val="tx1">
                              <a:lumMod val="65000"/>
                              <a:lumOff val="35000"/>
                            </a:schemeClr>
                          </a:solidFill>
                          <a:latin typeface="Montserrat" pitchFamily="50" charset="0"/>
                        </a:rPr>
                        <a:t> &lt; 65</a:t>
                      </a:r>
                      <a:endParaRPr lang="pt-BR" sz="1000" dirty="0">
                        <a:solidFill>
                          <a:schemeClr val="tx1">
                            <a:lumMod val="65000"/>
                            <a:lumOff val="35000"/>
                          </a:schemeClr>
                        </a:solidFill>
                        <a:latin typeface="Montserrat" pitchFamily="50" charset="0"/>
                      </a:endParaRPr>
                    </a:p>
                  </a:txBody>
                  <a:tcPr anchor="ctr">
                    <a:solidFill>
                      <a:schemeClr val="tx2">
                        <a:lumMod val="40000"/>
                        <a:lumOff val="60000"/>
                        <a:alpha val="50000"/>
                      </a:schemeClr>
                    </a:solidFill>
                  </a:tcPr>
                </a:tc>
                <a:tc>
                  <a:txBody>
                    <a:bodyPr/>
                    <a:lstStyle/>
                    <a:p>
                      <a:pPr algn="ctr"/>
                      <a:r>
                        <a:rPr lang="pt-BR" sz="1000" dirty="0">
                          <a:solidFill>
                            <a:schemeClr val="tx1">
                              <a:lumMod val="65000"/>
                              <a:lumOff val="35000"/>
                            </a:schemeClr>
                          </a:solidFill>
                          <a:latin typeface="Montserrat" pitchFamily="50" charset="0"/>
                        </a:rPr>
                        <a:t>2</a:t>
                      </a:r>
                    </a:p>
                  </a:txBody>
                  <a:tcPr anchor="ctr">
                    <a:solidFill>
                      <a:schemeClr val="tx2">
                        <a:lumMod val="40000"/>
                        <a:lumOff val="60000"/>
                        <a:alpha val="50000"/>
                      </a:schemeClr>
                    </a:solidFill>
                  </a:tcPr>
                </a:tc>
                <a:tc>
                  <a:txBody>
                    <a:bodyPr/>
                    <a:lstStyle/>
                    <a:p>
                      <a:pPr algn="ctr"/>
                      <a:r>
                        <a:rPr lang="pt-BR" sz="1000" dirty="0">
                          <a:solidFill>
                            <a:schemeClr val="tx1">
                              <a:lumMod val="65000"/>
                              <a:lumOff val="35000"/>
                            </a:schemeClr>
                          </a:solidFill>
                          <a:latin typeface="Montserrat" pitchFamily="50" charset="0"/>
                        </a:rPr>
                        <a:t>59,5 km</a:t>
                      </a:r>
                    </a:p>
                  </a:txBody>
                  <a:tcPr anchor="ctr">
                    <a:solidFill>
                      <a:schemeClr val="tx2">
                        <a:lumMod val="40000"/>
                        <a:lumOff val="60000"/>
                        <a:alpha val="50000"/>
                      </a:schemeClr>
                    </a:solidFill>
                  </a:tcPr>
                </a:tc>
                <a:extLst>
                  <a:ext uri="{0D108BD9-81ED-4DB2-BD59-A6C34878D82A}">
                    <a16:rowId xmlns:a16="http://schemas.microsoft.com/office/drawing/2014/main" val="1769204175"/>
                  </a:ext>
                </a:extLst>
              </a:tr>
              <a:tr h="429773">
                <a:tc vMerge="1">
                  <a:txBody>
                    <a:bodyPr/>
                    <a:lstStyle/>
                    <a:p>
                      <a:pPr algn="just"/>
                      <a:endParaRPr lang="pt-BR" sz="1200" dirty="0">
                        <a:latin typeface="Helvetica Neue" panose="02000503000000020004" pitchFamily="2" charset="0"/>
                      </a:endParaRPr>
                    </a:p>
                  </a:txBody>
                  <a:tcPr>
                    <a:solidFill>
                      <a:srgbClr val="D07700">
                        <a:alpha val="50000"/>
                      </a:srgb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err="1">
                          <a:solidFill>
                            <a:schemeClr val="tx1">
                              <a:lumMod val="65000"/>
                              <a:lumOff val="35000"/>
                            </a:schemeClr>
                          </a:solidFill>
                          <a:latin typeface="Montserrat" pitchFamily="50" charset="0"/>
                        </a:rPr>
                        <a:t>ICam</a:t>
                      </a:r>
                      <a:r>
                        <a:rPr lang="pt-BR" sz="1000" baseline="0" dirty="0">
                          <a:solidFill>
                            <a:schemeClr val="tx1">
                              <a:lumMod val="65000"/>
                              <a:lumOff val="35000"/>
                            </a:schemeClr>
                          </a:solidFill>
                          <a:latin typeface="Montserrat" pitchFamily="50" charset="0"/>
                        </a:rPr>
                        <a:t> &lt; 65</a:t>
                      </a:r>
                      <a:endParaRPr lang="pt-BR" sz="1000" dirty="0">
                        <a:solidFill>
                          <a:schemeClr val="tx1">
                            <a:lumMod val="65000"/>
                            <a:lumOff val="35000"/>
                          </a:schemeClr>
                        </a:solidFill>
                        <a:latin typeface="Montserrat" pitchFamily="50" charset="0"/>
                      </a:endParaRPr>
                    </a:p>
                  </a:txBody>
                  <a:tcPr anchor="ctr">
                    <a:solidFill>
                      <a:schemeClr val="tx2">
                        <a:lumMod val="40000"/>
                        <a:lumOff val="60000"/>
                        <a:alpha val="50000"/>
                      </a:schemeClr>
                    </a:solidFill>
                  </a:tcPr>
                </a:tc>
                <a:tc>
                  <a:txBody>
                    <a:bodyPr/>
                    <a:lstStyle/>
                    <a:p>
                      <a:pPr algn="ctr"/>
                      <a:r>
                        <a:rPr lang="pt-BR" sz="1000" dirty="0">
                          <a:solidFill>
                            <a:schemeClr val="tx1">
                              <a:lumMod val="65000"/>
                              <a:lumOff val="35000"/>
                            </a:schemeClr>
                          </a:solidFill>
                          <a:latin typeface="Montserrat" pitchFamily="50" charset="0"/>
                        </a:rPr>
                        <a:t>3</a:t>
                      </a:r>
                    </a:p>
                  </a:txBody>
                  <a:tcPr anchor="ctr">
                    <a:solidFill>
                      <a:schemeClr val="tx2">
                        <a:lumMod val="40000"/>
                        <a:lumOff val="60000"/>
                        <a:alpha val="50000"/>
                      </a:schemeClr>
                    </a:solidFill>
                  </a:tcPr>
                </a:tc>
                <a:tc>
                  <a:txBody>
                    <a:bodyPr/>
                    <a:lstStyle/>
                    <a:p>
                      <a:pPr algn="ctr"/>
                      <a:r>
                        <a:rPr lang="pt-BR" sz="1000" dirty="0">
                          <a:solidFill>
                            <a:schemeClr val="tx1">
                              <a:lumMod val="65000"/>
                              <a:lumOff val="35000"/>
                            </a:schemeClr>
                          </a:solidFill>
                          <a:latin typeface="Montserrat" pitchFamily="50" charset="0"/>
                        </a:rPr>
                        <a:t>2,2 km</a:t>
                      </a:r>
                    </a:p>
                  </a:txBody>
                  <a:tcPr anchor="ctr">
                    <a:solidFill>
                      <a:schemeClr val="tx2">
                        <a:lumMod val="40000"/>
                        <a:lumOff val="60000"/>
                        <a:alpha val="50000"/>
                      </a:schemeClr>
                    </a:solidFill>
                  </a:tcPr>
                </a:tc>
                <a:extLst>
                  <a:ext uri="{0D108BD9-81ED-4DB2-BD59-A6C34878D82A}">
                    <a16:rowId xmlns:a16="http://schemas.microsoft.com/office/drawing/2014/main" val="1171296704"/>
                  </a:ext>
                </a:extLst>
              </a:tr>
              <a:tr h="429773">
                <a:tc gridSpan="3">
                  <a:txBody>
                    <a:bodyPr/>
                    <a:lstStyle/>
                    <a:p>
                      <a:pPr algn="just"/>
                      <a:r>
                        <a:rPr lang="pt-BR" sz="1000" dirty="0">
                          <a:solidFill>
                            <a:schemeClr val="tx1">
                              <a:lumMod val="65000"/>
                              <a:lumOff val="35000"/>
                            </a:schemeClr>
                          </a:solidFill>
                          <a:latin typeface="Montserrat" pitchFamily="50" charset="0"/>
                        </a:rPr>
                        <a:t>Total de calçadas mapeadas</a:t>
                      </a:r>
                    </a:p>
                  </a:txBody>
                  <a:tcPr anchor="ctr">
                    <a:solidFill>
                      <a:schemeClr val="tx2">
                        <a:lumMod val="40000"/>
                        <a:lumOff val="60000"/>
                        <a:alpha val="50000"/>
                      </a:schemeClr>
                    </a:solidFill>
                  </a:tcPr>
                </a:tc>
                <a:tc hMerge="1">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200" dirty="0">
                        <a:latin typeface="Helvetica Neue" panose="02000503000000020004" pitchFamily="2" charset="0"/>
                      </a:endParaRPr>
                    </a:p>
                  </a:txBody>
                  <a:tcPr anchor="ctr">
                    <a:solidFill>
                      <a:srgbClr val="D07700">
                        <a:alpha val="50000"/>
                      </a:srgbClr>
                    </a:solidFill>
                  </a:tcPr>
                </a:tc>
                <a:tc hMerge="1">
                  <a:txBody>
                    <a:bodyPr/>
                    <a:lstStyle/>
                    <a:p>
                      <a:pPr algn="ctr"/>
                      <a:endParaRPr lang="pt-BR" sz="1200" dirty="0">
                        <a:latin typeface="Helvetica Neue" panose="02000503000000020004" pitchFamily="2" charset="0"/>
                      </a:endParaRPr>
                    </a:p>
                  </a:txBody>
                  <a:tcPr anchor="ctr">
                    <a:solidFill>
                      <a:srgbClr val="D07700">
                        <a:alpha val="50000"/>
                      </a:srgbClr>
                    </a:solidFill>
                  </a:tcPr>
                </a:tc>
                <a:tc>
                  <a:txBody>
                    <a:bodyPr/>
                    <a:lstStyle/>
                    <a:p>
                      <a:pPr algn="ctr"/>
                      <a:r>
                        <a:rPr lang="pt-BR" sz="1000" dirty="0">
                          <a:solidFill>
                            <a:schemeClr val="tx1">
                              <a:lumMod val="65000"/>
                              <a:lumOff val="35000"/>
                            </a:schemeClr>
                          </a:solidFill>
                          <a:latin typeface="Montserrat" pitchFamily="50" charset="0"/>
                        </a:rPr>
                        <a:t>92,7 km</a:t>
                      </a:r>
                    </a:p>
                  </a:txBody>
                  <a:tcPr anchor="ctr">
                    <a:solidFill>
                      <a:schemeClr val="tx2">
                        <a:lumMod val="40000"/>
                        <a:lumOff val="60000"/>
                        <a:alpha val="50000"/>
                      </a:schemeClr>
                    </a:solidFill>
                  </a:tcPr>
                </a:tc>
                <a:extLst>
                  <a:ext uri="{0D108BD9-81ED-4DB2-BD59-A6C34878D82A}">
                    <a16:rowId xmlns:a16="http://schemas.microsoft.com/office/drawing/2014/main" val="3675899291"/>
                  </a:ext>
                </a:extLst>
              </a:tr>
            </a:tbl>
          </a:graphicData>
        </a:graphic>
      </p:graphicFrame>
      <p:sp>
        <p:nvSpPr>
          <p:cNvPr id="6" name="CaixaDeTexto 5"/>
          <p:cNvSpPr txBox="1"/>
          <p:nvPr/>
        </p:nvSpPr>
        <p:spPr>
          <a:xfrm>
            <a:off x="538162" y="3463353"/>
            <a:ext cx="5088741" cy="246221"/>
          </a:xfrm>
          <a:prstGeom prst="rect">
            <a:avLst/>
          </a:prstGeom>
          <a:noFill/>
        </p:spPr>
        <p:txBody>
          <a:bodyPr wrap="square" rtlCol="0">
            <a:spAutoFit/>
          </a:bodyPr>
          <a:lstStyle/>
          <a:p>
            <a:r>
              <a:rPr lang="pt-BR" sz="1000" dirty="0">
                <a:latin typeface="Montserrat" pitchFamily="50" charset="0"/>
              </a:rPr>
              <a:t>*</a:t>
            </a:r>
            <a:r>
              <a:rPr lang="pt-BR" sz="1000" dirty="0" err="1">
                <a:latin typeface="Montserrat" pitchFamily="50" charset="0"/>
              </a:rPr>
              <a:t>ICam</a:t>
            </a:r>
            <a:r>
              <a:rPr lang="pt-BR" sz="1000" dirty="0">
                <a:latin typeface="Montserrat" pitchFamily="50" charset="0"/>
              </a:rPr>
              <a:t>: ver critérios e definições na página 52, do capítulo Diagnóstico.</a:t>
            </a:r>
          </a:p>
        </p:txBody>
      </p:sp>
      <p:graphicFrame>
        <p:nvGraphicFramePr>
          <p:cNvPr id="2" name="Tabela 1"/>
          <p:cNvGraphicFramePr>
            <a:graphicFrameLocks noGrp="1"/>
          </p:cNvGraphicFramePr>
          <p:nvPr>
            <p:extLst>
              <p:ext uri="{D42A27DB-BD31-4B8C-83A1-F6EECF244321}">
                <p14:modId xmlns:p14="http://schemas.microsoft.com/office/powerpoint/2010/main" val="4287771152"/>
              </p:ext>
            </p:extLst>
          </p:nvPr>
        </p:nvGraphicFramePr>
        <p:xfrm>
          <a:off x="538162" y="4318810"/>
          <a:ext cx="8642351" cy="1508760"/>
        </p:xfrm>
        <a:graphic>
          <a:graphicData uri="http://schemas.openxmlformats.org/drawingml/2006/table">
            <a:tbl>
              <a:tblPr firstRow="1" bandRow="1">
                <a:tableStyleId>{5C22544A-7EE6-4342-B048-85BDC9FD1C3A}</a:tableStyleId>
              </a:tblPr>
              <a:tblGrid>
                <a:gridCol w="2919191">
                  <a:extLst>
                    <a:ext uri="{9D8B030D-6E8A-4147-A177-3AD203B41FA5}">
                      <a16:colId xmlns:a16="http://schemas.microsoft.com/office/drawing/2014/main" val="20000"/>
                    </a:ext>
                  </a:extLst>
                </a:gridCol>
                <a:gridCol w="2443730">
                  <a:extLst>
                    <a:ext uri="{9D8B030D-6E8A-4147-A177-3AD203B41FA5}">
                      <a16:colId xmlns:a16="http://schemas.microsoft.com/office/drawing/2014/main" val="20001"/>
                    </a:ext>
                  </a:extLst>
                </a:gridCol>
                <a:gridCol w="3279430">
                  <a:extLst>
                    <a:ext uri="{9D8B030D-6E8A-4147-A177-3AD203B41FA5}">
                      <a16:colId xmlns:a16="http://schemas.microsoft.com/office/drawing/2014/main" val="20002"/>
                    </a:ext>
                  </a:extLst>
                </a:gridCol>
              </a:tblGrid>
              <a:tr h="370840">
                <a:tc>
                  <a:txBody>
                    <a:bodyPr/>
                    <a:lstStyle/>
                    <a:p>
                      <a:pPr algn="ctr"/>
                      <a:r>
                        <a:rPr lang="pt-BR" sz="1000" dirty="0"/>
                        <a:t>Plano Estratégico 2019-2060</a:t>
                      </a:r>
                      <a:endParaRPr lang="pt-BR" sz="1000" dirty="0">
                        <a:solidFill>
                          <a:schemeClr val="tx1">
                            <a:lumMod val="65000"/>
                            <a:lumOff val="35000"/>
                          </a:schemeClr>
                        </a:solidFill>
                        <a:latin typeface="Montserrat" pitchFamily="50" charset="0"/>
                      </a:endParaRPr>
                    </a:p>
                  </a:txBody>
                  <a:tcPr anchor="ctr">
                    <a:solidFill>
                      <a:srgbClr val="0070C0"/>
                    </a:solidFill>
                  </a:tcPr>
                </a:tc>
                <a:tc gridSpan="2">
                  <a:txBody>
                    <a:bodyPr/>
                    <a:lstStyle/>
                    <a:p>
                      <a:pPr algn="ctr"/>
                      <a:r>
                        <a:rPr lang="pt-BR" sz="1000" dirty="0"/>
                        <a:t>Plano Plurianual</a:t>
                      </a:r>
                      <a:r>
                        <a:rPr lang="pt-BR" sz="1000" baseline="0" dirty="0"/>
                        <a:t> PPA 2020-2023</a:t>
                      </a:r>
                      <a:endParaRPr lang="pt-BR" sz="1000" dirty="0">
                        <a:solidFill>
                          <a:schemeClr val="tx1">
                            <a:lumMod val="65000"/>
                            <a:lumOff val="35000"/>
                          </a:schemeClr>
                        </a:solidFill>
                        <a:latin typeface="Montserrat" pitchFamily="50" charset="0"/>
                      </a:endParaRPr>
                    </a:p>
                  </a:txBody>
                  <a:tcPr anchor="ctr">
                    <a:solidFill>
                      <a:srgbClr val="0070C0"/>
                    </a:solidFill>
                  </a:tcPr>
                </a:tc>
                <a:tc hMerge="1">
                  <a:txBody>
                    <a:bodyPr/>
                    <a:lstStyle/>
                    <a:p>
                      <a:endParaRPr lang="pt-BR" dirty="0"/>
                    </a:p>
                  </a:txBody>
                  <a:tcPr/>
                </a:tc>
                <a:extLst>
                  <a:ext uri="{0D108BD9-81ED-4DB2-BD59-A6C34878D82A}">
                    <a16:rowId xmlns:a16="http://schemas.microsoft.com/office/drawing/2014/main" val="10000"/>
                  </a:ext>
                </a:extLst>
              </a:tr>
              <a:tr h="370840">
                <a:tc>
                  <a:txBody>
                    <a:bodyPr/>
                    <a:lstStyle/>
                    <a:p>
                      <a:pPr algn="ctr"/>
                      <a:r>
                        <a:rPr lang="pt-BR" sz="1000" dirty="0"/>
                        <a:t>Eixo Temático</a:t>
                      </a:r>
                      <a:endParaRPr lang="pt-BR" sz="1000" dirty="0">
                        <a:solidFill>
                          <a:schemeClr val="bg1"/>
                        </a:solidFill>
                        <a:latin typeface="Montserrat" pitchFamily="50" charset="0"/>
                      </a:endParaRPr>
                    </a:p>
                  </a:txBody>
                  <a:tcPr anchor="ctr">
                    <a:solidFill>
                      <a:schemeClr val="tx2">
                        <a:lumMod val="20000"/>
                        <a:lumOff val="80000"/>
                      </a:schemeClr>
                    </a:solidFill>
                  </a:tcPr>
                </a:tc>
                <a:tc>
                  <a:txBody>
                    <a:bodyPr/>
                    <a:lstStyle/>
                    <a:p>
                      <a:pPr algn="ctr"/>
                      <a:r>
                        <a:rPr lang="pt-BR" sz="1000" dirty="0"/>
                        <a:t>Programa Temático</a:t>
                      </a:r>
                      <a:endParaRPr lang="pt-BR" sz="1000" dirty="0">
                        <a:solidFill>
                          <a:schemeClr val="bg1"/>
                        </a:solidFill>
                        <a:latin typeface="Montserrat" pitchFamily="50" charset="0"/>
                      </a:endParaRPr>
                    </a:p>
                  </a:txBody>
                  <a:tcPr anchor="ctr">
                    <a:solidFill>
                      <a:schemeClr val="tx2">
                        <a:lumMod val="20000"/>
                        <a:lumOff val="80000"/>
                      </a:schemeClr>
                    </a:solidFill>
                  </a:tcPr>
                </a:tc>
                <a:tc>
                  <a:txBody>
                    <a:bodyPr/>
                    <a:lstStyle/>
                    <a:p>
                      <a:pPr algn="ctr"/>
                      <a:r>
                        <a:rPr lang="pt-BR" sz="1000" dirty="0"/>
                        <a:t>Programa de Gestão, manutenção e serviços ao Estado</a:t>
                      </a:r>
                      <a:endParaRPr lang="pt-BR" sz="1000" dirty="0">
                        <a:solidFill>
                          <a:schemeClr val="bg1"/>
                        </a:solidFill>
                        <a:latin typeface="Montserrat" pitchFamily="50" charset="0"/>
                      </a:endParaRPr>
                    </a:p>
                  </a:txBody>
                  <a:tcPr anchor="ctr">
                    <a:solidFill>
                      <a:schemeClr val="tx2">
                        <a:lumMod val="20000"/>
                        <a:lumOff val="80000"/>
                      </a:schemeClr>
                    </a:solidFill>
                  </a:tcPr>
                </a:tc>
                <a:extLst>
                  <a:ext uri="{0D108BD9-81ED-4DB2-BD59-A6C34878D82A}">
                    <a16:rowId xmlns:a16="http://schemas.microsoft.com/office/drawing/2014/main" val="10001"/>
                  </a:ext>
                </a:extLst>
              </a:tr>
              <a:tr h="370840">
                <a:tc rowSpan="2">
                  <a:txBody>
                    <a:bodyPr/>
                    <a:lstStyle/>
                    <a:p>
                      <a:pPr algn="ctr"/>
                      <a:r>
                        <a:rPr lang="pt-BR" sz="1000" dirty="0"/>
                        <a:t>Desenvolvimento Territorial</a:t>
                      </a:r>
                      <a:endParaRPr lang="pt-BR" sz="1000" dirty="0">
                        <a:solidFill>
                          <a:schemeClr val="tx1">
                            <a:lumMod val="65000"/>
                            <a:lumOff val="35000"/>
                          </a:schemeClr>
                        </a:solidFill>
                        <a:latin typeface="Montserrat" pitchFamily="50" charset="0"/>
                      </a:endParaRPr>
                    </a:p>
                  </a:txBody>
                  <a:tcPr anchor="ctr">
                    <a:solidFill>
                      <a:schemeClr val="tx2">
                        <a:lumMod val="20000"/>
                        <a:lumOff val="80000"/>
                      </a:schemeClr>
                    </a:solidFill>
                  </a:tcPr>
                </a:tc>
                <a:tc>
                  <a:txBody>
                    <a:bodyPr/>
                    <a:lstStyle/>
                    <a:p>
                      <a:pPr algn="ctr"/>
                      <a:r>
                        <a:rPr lang="pt-BR" sz="1000" dirty="0"/>
                        <a:t>6209 – Infraestrutura</a:t>
                      </a:r>
                      <a:endParaRPr lang="pt-BR" sz="1000" dirty="0">
                        <a:solidFill>
                          <a:schemeClr val="tx1">
                            <a:lumMod val="65000"/>
                            <a:lumOff val="35000"/>
                          </a:schemeClr>
                        </a:solidFill>
                        <a:latin typeface="Montserrat" pitchFamily="50" charset="0"/>
                      </a:endParaRPr>
                    </a:p>
                  </a:txBody>
                  <a:tcPr anchor="ctr">
                    <a:solidFill>
                      <a:schemeClr val="tx2">
                        <a:lumMod val="20000"/>
                        <a:lumOff val="80000"/>
                      </a:schemeClr>
                    </a:solidFill>
                  </a:tcPr>
                </a:tc>
                <a:tc>
                  <a:txBody>
                    <a:bodyPr/>
                    <a:lstStyle/>
                    <a:p>
                      <a:pPr algn="ctr"/>
                      <a:r>
                        <a:rPr lang="pt-BR" sz="1000" dirty="0"/>
                        <a:t>8209 – Infraestrutura</a:t>
                      </a:r>
                      <a:r>
                        <a:rPr lang="pt-BR" sz="1000" baseline="0" dirty="0"/>
                        <a:t>: Gestão e Manutenção</a:t>
                      </a:r>
                      <a:endParaRPr lang="pt-BR" sz="1000" dirty="0">
                        <a:solidFill>
                          <a:schemeClr val="tx1">
                            <a:lumMod val="65000"/>
                            <a:lumOff val="35000"/>
                          </a:schemeClr>
                        </a:solidFill>
                        <a:latin typeface="Montserrat" pitchFamily="50" charset="0"/>
                      </a:endParaRPr>
                    </a:p>
                  </a:txBody>
                  <a:tcPr anchor="ctr">
                    <a:solidFill>
                      <a:schemeClr val="tx2">
                        <a:lumMod val="20000"/>
                        <a:lumOff val="80000"/>
                      </a:schemeClr>
                    </a:solidFill>
                  </a:tcPr>
                </a:tc>
                <a:extLst>
                  <a:ext uri="{0D108BD9-81ED-4DB2-BD59-A6C34878D82A}">
                    <a16:rowId xmlns:a16="http://schemas.microsoft.com/office/drawing/2014/main" val="10002"/>
                  </a:ext>
                </a:extLst>
              </a:tr>
              <a:tr h="370840">
                <a:tc vMerge="1">
                  <a:txBody>
                    <a:bodyPr/>
                    <a:lstStyle/>
                    <a:p>
                      <a:pPr algn="ctr"/>
                      <a:endParaRPr lang="pt-BR" sz="1000" dirty="0">
                        <a:latin typeface="Helvetica Neue"/>
                      </a:endParaRPr>
                    </a:p>
                  </a:txBody>
                  <a:tcPr anchor="ctr"/>
                </a:tc>
                <a:tc>
                  <a:txBody>
                    <a:bodyPr/>
                    <a:lstStyle/>
                    <a:p>
                      <a:pPr algn="ctr"/>
                      <a:r>
                        <a:rPr lang="pt-BR" sz="1000" dirty="0"/>
                        <a:t>6216 – Mobilidade Urbana</a:t>
                      </a:r>
                      <a:endParaRPr lang="pt-BR" sz="1000" dirty="0">
                        <a:solidFill>
                          <a:schemeClr val="tx1">
                            <a:lumMod val="65000"/>
                            <a:lumOff val="35000"/>
                          </a:schemeClr>
                        </a:solidFill>
                        <a:latin typeface="Montserrat" pitchFamily="50" charset="0"/>
                      </a:endParaRPr>
                    </a:p>
                  </a:txBody>
                  <a:tcPr anchor="ctr">
                    <a:solidFill>
                      <a:schemeClr val="tx2">
                        <a:lumMod val="20000"/>
                        <a:lumOff val="80000"/>
                      </a:schemeClr>
                    </a:solidFill>
                  </a:tcPr>
                </a:tc>
                <a:tc>
                  <a:txBody>
                    <a:bodyPr/>
                    <a:lstStyle/>
                    <a:p>
                      <a:pPr marL="0" marR="0" indent="0" algn="ctr" defTabSz="863525" rtl="0" eaLnBrk="1" fontAlgn="auto" latinLnBrk="0" hangingPunct="1">
                        <a:lnSpc>
                          <a:spcPct val="100000"/>
                        </a:lnSpc>
                        <a:spcBef>
                          <a:spcPts val="0"/>
                        </a:spcBef>
                        <a:spcAft>
                          <a:spcPts val="0"/>
                        </a:spcAft>
                        <a:buClrTx/>
                        <a:buSzTx/>
                        <a:buFontTx/>
                        <a:buNone/>
                        <a:tabLst/>
                        <a:defRPr/>
                      </a:pPr>
                      <a:r>
                        <a:rPr lang="pt-BR" sz="1000" dirty="0"/>
                        <a:t>8216 – Mobilidade Urbana:</a:t>
                      </a:r>
                      <a:r>
                        <a:rPr lang="pt-BR" sz="1000" baseline="0" dirty="0"/>
                        <a:t> Gestão e Manutenção</a:t>
                      </a:r>
                      <a:endParaRPr lang="pt-BR" sz="1000" dirty="0">
                        <a:solidFill>
                          <a:schemeClr val="tx1">
                            <a:lumMod val="65000"/>
                            <a:lumOff val="35000"/>
                          </a:schemeClr>
                        </a:solidFill>
                        <a:latin typeface="Montserrat" pitchFamily="50" charset="0"/>
                      </a:endParaRPr>
                    </a:p>
                  </a:txBody>
                  <a:tcPr anchor="ctr">
                    <a:solidFill>
                      <a:schemeClr val="tx2">
                        <a:lumMod val="20000"/>
                        <a:lumOff val="80000"/>
                      </a:schemeClr>
                    </a:solidFill>
                  </a:tcPr>
                </a:tc>
                <a:extLst>
                  <a:ext uri="{0D108BD9-81ED-4DB2-BD59-A6C34878D82A}">
                    <a16:rowId xmlns:a16="http://schemas.microsoft.com/office/drawing/2014/main" val="10003"/>
                  </a:ext>
                </a:extLst>
              </a:tr>
            </a:tbl>
          </a:graphicData>
        </a:graphic>
      </p:graphicFrame>
      <p:sp>
        <p:nvSpPr>
          <p:cNvPr id="7" name="CaixaDeTexto 6">
            <a:extLst>
              <a:ext uri="{FF2B5EF4-FFF2-40B4-BE49-F238E27FC236}">
                <a16:creationId xmlns:a16="http://schemas.microsoft.com/office/drawing/2014/main" id="{C0D62DF8-647F-4B3D-9109-A6A65AA2F168}"/>
              </a:ext>
            </a:extLst>
          </p:cNvPr>
          <p:cNvSpPr txBox="1"/>
          <p:nvPr/>
        </p:nvSpPr>
        <p:spPr>
          <a:xfrm>
            <a:off x="538163" y="4025297"/>
            <a:ext cx="8642350" cy="276999"/>
          </a:xfrm>
          <a:prstGeom prst="rect">
            <a:avLst/>
          </a:prstGeom>
          <a:solidFill>
            <a:srgbClr val="F9DD16"/>
          </a:solidFill>
          <a:ln w="28575">
            <a:noFill/>
            <a:prstDash val="sysDot"/>
          </a:ln>
        </p:spPr>
        <p:txBody>
          <a:bodyPr wrap="square" rtlCol="0">
            <a:spAutoFit/>
          </a:bodyPr>
          <a:lstStyle/>
          <a:p>
            <a:pPr algn="ctr"/>
            <a:r>
              <a:rPr lang="pt-BR" sz="1200" dirty="0">
                <a:latin typeface="Montserrat" pitchFamily="50" charset="0"/>
              </a:rPr>
              <a:t>Planos de Governo</a:t>
            </a:r>
          </a:p>
        </p:txBody>
      </p:sp>
    </p:spTree>
    <p:extLst>
      <p:ext uri="{BB962C8B-B14F-4D97-AF65-F5344CB8AC3E}">
        <p14:creationId xmlns:p14="http://schemas.microsoft.com/office/powerpoint/2010/main" val="18019637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422" y="1286022"/>
            <a:ext cx="6729631" cy="4743303"/>
          </a:xfrm>
          <a:prstGeom prst="rect">
            <a:avLst/>
          </a:prstGeom>
        </p:spPr>
      </p:pic>
    </p:spTree>
    <p:extLst>
      <p:ext uri="{BB962C8B-B14F-4D97-AF65-F5344CB8AC3E}">
        <p14:creationId xmlns:p14="http://schemas.microsoft.com/office/powerpoint/2010/main" val="17157014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6284138" y="1349375"/>
            <a:ext cx="2896375" cy="34049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6284138" y="3332959"/>
            <a:ext cx="3140118" cy="34049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5" name="Tabela 4"/>
          <p:cNvGraphicFramePr>
            <a:graphicFrameLocks noGrp="1"/>
          </p:cNvGraphicFramePr>
          <p:nvPr>
            <p:extLst>
              <p:ext uri="{D42A27DB-BD31-4B8C-83A1-F6EECF244321}">
                <p14:modId xmlns:p14="http://schemas.microsoft.com/office/powerpoint/2010/main" val="2996609033"/>
              </p:ext>
            </p:extLst>
          </p:nvPr>
        </p:nvGraphicFramePr>
        <p:xfrm>
          <a:off x="538162" y="1349375"/>
          <a:ext cx="5417359" cy="3317193"/>
        </p:xfrm>
        <a:graphic>
          <a:graphicData uri="http://schemas.openxmlformats.org/drawingml/2006/table">
            <a:tbl>
              <a:tblPr firstRow="1" bandRow="1">
                <a:tableStyleId>{5C22544A-7EE6-4342-B048-85BDC9FD1C3A}</a:tableStyleId>
              </a:tblPr>
              <a:tblGrid>
                <a:gridCol w="3153553">
                  <a:extLst>
                    <a:ext uri="{9D8B030D-6E8A-4147-A177-3AD203B41FA5}">
                      <a16:colId xmlns:a16="http://schemas.microsoft.com/office/drawing/2014/main" val="2513728397"/>
                    </a:ext>
                  </a:extLst>
                </a:gridCol>
                <a:gridCol w="1204929">
                  <a:extLst>
                    <a:ext uri="{9D8B030D-6E8A-4147-A177-3AD203B41FA5}">
                      <a16:colId xmlns:a16="http://schemas.microsoft.com/office/drawing/2014/main" val="1424692964"/>
                    </a:ext>
                  </a:extLst>
                </a:gridCol>
                <a:gridCol w="1058877">
                  <a:extLst>
                    <a:ext uri="{9D8B030D-6E8A-4147-A177-3AD203B41FA5}">
                      <a16:colId xmlns:a16="http://schemas.microsoft.com/office/drawing/2014/main" val="20672275"/>
                    </a:ext>
                  </a:extLst>
                </a:gridCol>
              </a:tblGrid>
              <a:tr h="468675">
                <a:tc>
                  <a:txBody>
                    <a:bodyPr/>
                    <a:lstStyle/>
                    <a:p>
                      <a:pPr algn="ctr"/>
                      <a:r>
                        <a:rPr lang="pt-BR" sz="1100" dirty="0">
                          <a:latin typeface="Montserrat" pitchFamily="50" charset="0"/>
                        </a:rPr>
                        <a:t>Integração com Transporte Público</a:t>
                      </a:r>
                    </a:p>
                  </a:txBody>
                  <a:tcPr marL="180000" marR="180000" marT="180000" marB="180000" anchor="ctr">
                    <a:solidFill>
                      <a:srgbClr val="0070C0"/>
                    </a:solidFill>
                  </a:tcPr>
                </a:tc>
                <a:tc>
                  <a:txBody>
                    <a:bodyPr/>
                    <a:lstStyle/>
                    <a:p>
                      <a:pPr algn="ctr"/>
                      <a:r>
                        <a:rPr lang="pt-BR" sz="1100" dirty="0">
                          <a:latin typeface="Montserrat" pitchFamily="50" charset="0"/>
                        </a:rPr>
                        <a:t>Prioridade</a:t>
                      </a:r>
                    </a:p>
                  </a:txBody>
                  <a:tcPr marL="180000" marR="180000" marT="180000" marB="180000" anchor="ctr">
                    <a:solidFill>
                      <a:srgbClr val="0070C0"/>
                    </a:solidFill>
                  </a:tcPr>
                </a:tc>
                <a:tc>
                  <a:txBody>
                    <a:bodyPr/>
                    <a:lstStyle/>
                    <a:p>
                      <a:pPr algn="ctr"/>
                      <a:r>
                        <a:rPr lang="pt-BR" sz="1100" dirty="0">
                          <a:latin typeface="Montserrat" pitchFamily="50" charset="0"/>
                        </a:rPr>
                        <a:t>Extensão</a:t>
                      </a:r>
                    </a:p>
                  </a:txBody>
                  <a:tcPr marL="180000" marR="180000" marT="180000" marB="180000" anchor="ctr">
                    <a:solidFill>
                      <a:srgbClr val="0070C0"/>
                    </a:solidFill>
                  </a:tcPr>
                </a:tc>
                <a:extLst>
                  <a:ext uri="{0D108BD9-81ED-4DB2-BD59-A6C34878D82A}">
                    <a16:rowId xmlns:a16="http://schemas.microsoft.com/office/drawing/2014/main" val="1092277180"/>
                  </a:ext>
                </a:extLst>
              </a:tr>
              <a:tr h="806903">
                <a:tc>
                  <a:txBody>
                    <a:bodyPr/>
                    <a:lstStyle/>
                    <a:p>
                      <a:pPr algn="just"/>
                      <a:r>
                        <a:rPr lang="pt-BR" sz="1100" dirty="0">
                          <a:solidFill>
                            <a:schemeClr val="tx1">
                              <a:lumMod val="65000"/>
                              <a:lumOff val="35000"/>
                            </a:schemeClr>
                          </a:solidFill>
                          <a:latin typeface="Montserrat" pitchFamily="50" charset="0"/>
                        </a:rPr>
                        <a:t>Realizar qualificação </a:t>
                      </a:r>
                      <a:r>
                        <a:rPr lang="pt-BR" sz="1100" baseline="0" dirty="0">
                          <a:solidFill>
                            <a:schemeClr val="tx1">
                              <a:lumMod val="65000"/>
                              <a:lumOff val="35000"/>
                            </a:schemeClr>
                          </a:solidFill>
                          <a:latin typeface="Montserrat" pitchFamily="50" charset="0"/>
                        </a:rPr>
                        <a:t>dos locais em que há diagnóstico e projeto executivo  elaborado.</a:t>
                      </a:r>
                    </a:p>
                  </a:txBody>
                  <a:tcPr marL="180000" marR="180000" marT="180000" marB="180000" anchor="ctr">
                    <a:solidFill>
                      <a:schemeClr val="tx2">
                        <a:lumMod val="40000"/>
                        <a:lumOff val="60000"/>
                        <a:alpha val="50000"/>
                      </a:schemeClr>
                    </a:solidFill>
                  </a:tcPr>
                </a:tc>
                <a:tc>
                  <a:txBody>
                    <a:bodyPr/>
                    <a:lstStyle/>
                    <a:p>
                      <a:pPr algn="ctr"/>
                      <a:r>
                        <a:rPr lang="pt-BR" sz="1100" dirty="0">
                          <a:solidFill>
                            <a:schemeClr val="tx1">
                              <a:lumMod val="65000"/>
                              <a:lumOff val="35000"/>
                            </a:schemeClr>
                          </a:solidFill>
                          <a:latin typeface="Montserrat" pitchFamily="50" charset="0"/>
                        </a:rPr>
                        <a:t>1</a:t>
                      </a:r>
                    </a:p>
                  </a:txBody>
                  <a:tcPr marL="180000" marR="180000" marT="180000" marB="180000" anchor="ctr">
                    <a:solidFill>
                      <a:schemeClr val="tx2">
                        <a:lumMod val="40000"/>
                        <a:lumOff val="60000"/>
                        <a:alpha val="50000"/>
                      </a:schemeClr>
                    </a:solidFill>
                  </a:tcPr>
                </a:tc>
                <a:tc>
                  <a:txBody>
                    <a:bodyPr/>
                    <a:lstStyle/>
                    <a:p>
                      <a:pPr algn="ctr"/>
                      <a:r>
                        <a:rPr lang="pt-BR" sz="1100" dirty="0">
                          <a:solidFill>
                            <a:schemeClr val="tx1">
                              <a:lumMod val="65000"/>
                              <a:lumOff val="35000"/>
                            </a:schemeClr>
                          </a:solidFill>
                          <a:latin typeface="Montserrat" pitchFamily="50" charset="0"/>
                        </a:rPr>
                        <a:t>16,43 km</a:t>
                      </a:r>
                    </a:p>
                  </a:txBody>
                  <a:tcPr marL="180000" marR="180000" marT="180000" marB="180000" anchor="ctr">
                    <a:solidFill>
                      <a:schemeClr val="tx2">
                        <a:lumMod val="40000"/>
                        <a:lumOff val="60000"/>
                        <a:alpha val="50000"/>
                      </a:schemeClr>
                    </a:solidFill>
                  </a:tcPr>
                </a:tc>
                <a:extLst>
                  <a:ext uri="{0D108BD9-81ED-4DB2-BD59-A6C34878D82A}">
                    <a16:rowId xmlns:a16="http://schemas.microsoft.com/office/drawing/2014/main" val="1237792914"/>
                  </a:ext>
                </a:extLst>
              </a:tr>
              <a:tr h="901833">
                <a:tc>
                  <a:txBody>
                    <a:bodyPr/>
                    <a:lstStyle/>
                    <a:p>
                      <a:pPr algn="just"/>
                      <a:r>
                        <a:rPr lang="pt-BR" sz="1100" baseline="0" dirty="0">
                          <a:solidFill>
                            <a:schemeClr val="tx1">
                              <a:lumMod val="65000"/>
                              <a:lumOff val="35000"/>
                            </a:schemeClr>
                          </a:solidFill>
                          <a:latin typeface="Montserrat" pitchFamily="50" charset="0"/>
                        </a:rPr>
                        <a:t>**Elaborar projeto das calçadas d</a:t>
                      </a:r>
                      <a:r>
                        <a:rPr lang="pt-BR" sz="1100" dirty="0">
                          <a:solidFill>
                            <a:schemeClr val="tx1">
                              <a:lumMod val="65000"/>
                              <a:lumOff val="35000"/>
                            </a:schemeClr>
                          </a:solidFill>
                          <a:latin typeface="Montserrat" pitchFamily="50" charset="0"/>
                        </a:rPr>
                        <a:t>os trechos conforme classificação do Índice de </a:t>
                      </a:r>
                      <a:r>
                        <a:rPr lang="pt-BR" sz="1100" dirty="0" err="1">
                          <a:solidFill>
                            <a:schemeClr val="tx1">
                              <a:lumMod val="65000"/>
                              <a:lumOff val="35000"/>
                            </a:schemeClr>
                          </a:solidFill>
                          <a:latin typeface="Montserrat" pitchFamily="50" charset="0"/>
                        </a:rPr>
                        <a:t>Caminhabilidade</a:t>
                      </a:r>
                      <a:r>
                        <a:rPr lang="pt-BR" sz="1100" dirty="0">
                          <a:solidFill>
                            <a:schemeClr val="tx1">
                              <a:lumMod val="65000"/>
                              <a:lumOff val="35000"/>
                            </a:schemeClr>
                          </a:solidFill>
                          <a:latin typeface="Montserrat" pitchFamily="50" charset="0"/>
                        </a:rPr>
                        <a:t>  –</a:t>
                      </a:r>
                      <a:r>
                        <a:rPr lang="pt-BR" sz="1100" baseline="0" dirty="0">
                          <a:solidFill>
                            <a:schemeClr val="tx1">
                              <a:lumMod val="65000"/>
                              <a:lumOff val="35000"/>
                            </a:schemeClr>
                          </a:solidFill>
                          <a:latin typeface="Montserrat" pitchFamily="50" charset="0"/>
                        </a:rPr>
                        <a:t> </a:t>
                      </a:r>
                      <a:r>
                        <a:rPr lang="pt-BR" sz="1100" baseline="0" dirty="0" err="1">
                          <a:solidFill>
                            <a:schemeClr val="tx1">
                              <a:lumMod val="65000"/>
                              <a:lumOff val="35000"/>
                            </a:schemeClr>
                          </a:solidFill>
                          <a:latin typeface="Montserrat" pitchFamily="50" charset="0"/>
                        </a:rPr>
                        <a:t>ICam</a:t>
                      </a:r>
                      <a:r>
                        <a:rPr lang="pt-BR" sz="1100" baseline="0" dirty="0">
                          <a:solidFill>
                            <a:schemeClr val="tx1">
                              <a:lumMod val="65000"/>
                              <a:lumOff val="35000"/>
                            </a:schemeClr>
                          </a:solidFill>
                          <a:latin typeface="Montserrat" pitchFamily="50" charset="0"/>
                        </a:rPr>
                        <a:t>*</a:t>
                      </a:r>
                      <a:r>
                        <a:rPr lang="pt-BR" sz="1100" dirty="0">
                          <a:solidFill>
                            <a:schemeClr val="tx1">
                              <a:lumMod val="65000"/>
                              <a:lumOff val="35000"/>
                            </a:schemeClr>
                          </a:solidFill>
                          <a:latin typeface="Montserrat" pitchFamily="50" charset="0"/>
                        </a:rPr>
                        <a:t>.</a:t>
                      </a:r>
                    </a:p>
                  </a:txBody>
                  <a:tcPr marL="180000" marR="180000" marT="180000" marB="180000" anchor="ctr">
                    <a:solidFill>
                      <a:schemeClr val="tx2">
                        <a:lumMod val="40000"/>
                        <a:lumOff val="60000"/>
                        <a:alpha val="50000"/>
                      </a:schemeClr>
                    </a:solidFill>
                  </a:tcPr>
                </a:tc>
                <a:tc>
                  <a:txBody>
                    <a:bodyPr/>
                    <a:lstStyle/>
                    <a:p>
                      <a:pPr algn="ctr"/>
                      <a:r>
                        <a:rPr lang="pt-BR" sz="1100" dirty="0">
                          <a:solidFill>
                            <a:schemeClr val="tx1">
                              <a:lumMod val="65000"/>
                              <a:lumOff val="35000"/>
                            </a:schemeClr>
                          </a:solidFill>
                          <a:latin typeface="Montserrat" pitchFamily="50" charset="0"/>
                        </a:rPr>
                        <a:t>2</a:t>
                      </a:r>
                    </a:p>
                  </a:txBody>
                  <a:tcPr marL="180000" marR="180000" marT="180000" marB="180000" anchor="ctr">
                    <a:solidFill>
                      <a:schemeClr val="tx2">
                        <a:lumMod val="40000"/>
                        <a:lumOff val="60000"/>
                        <a:alpha val="50000"/>
                      </a:schemeClr>
                    </a:solidFill>
                  </a:tcPr>
                </a:tc>
                <a:tc>
                  <a:txBody>
                    <a:bodyPr/>
                    <a:lstStyle/>
                    <a:p>
                      <a:pPr algn="ctr"/>
                      <a:r>
                        <a:rPr lang="pt-BR" sz="1100" dirty="0">
                          <a:solidFill>
                            <a:schemeClr val="tx1">
                              <a:lumMod val="65000"/>
                              <a:lumOff val="35000"/>
                            </a:schemeClr>
                          </a:solidFill>
                          <a:latin typeface="Montserrat" pitchFamily="50" charset="0"/>
                        </a:rPr>
                        <a:t>76,27 km</a:t>
                      </a:r>
                    </a:p>
                  </a:txBody>
                  <a:tcPr marL="180000" marR="180000" marT="180000" marB="180000" anchor="ctr">
                    <a:solidFill>
                      <a:schemeClr val="tx2">
                        <a:lumMod val="40000"/>
                        <a:lumOff val="60000"/>
                        <a:alpha val="50000"/>
                      </a:schemeClr>
                    </a:solidFill>
                  </a:tcPr>
                </a:tc>
                <a:extLst>
                  <a:ext uri="{0D108BD9-81ED-4DB2-BD59-A6C34878D82A}">
                    <a16:rowId xmlns:a16="http://schemas.microsoft.com/office/drawing/2014/main" val="1769204175"/>
                  </a:ext>
                </a:extLst>
              </a:tr>
              <a:tr h="0">
                <a:tc gridSpan="3">
                  <a:txBody>
                    <a:bodyPr/>
                    <a:lstStyle/>
                    <a:p>
                      <a:pPr algn="ctr"/>
                      <a:r>
                        <a:rPr lang="pt-BR" sz="1000" dirty="0">
                          <a:solidFill>
                            <a:schemeClr val="tx1">
                              <a:lumMod val="65000"/>
                              <a:lumOff val="35000"/>
                            </a:schemeClr>
                          </a:solidFill>
                          <a:latin typeface="Montserrat" pitchFamily="50" charset="0"/>
                        </a:rPr>
                        <a:t>**Seguir priorização da tabela na página 101, deste capítulo.</a:t>
                      </a:r>
                    </a:p>
                  </a:txBody>
                  <a:tcPr marL="180000" marR="180000" marT="180000" marB="180000" anchor="ctr">
                    <a:solidFill>
                      <a:schemeClr val="tx2">
                        <a:lumMod val="40000"/>
                        <a:lumOff val="60000"/>
                        <a:alpha val="50000"/>
                      </a:schemeClr>
                    </a:solidFill>
                  </a:tcPr>
                </a:tc>
                <a:tc hMerge="1">
                  <a:txBody>
                    <a:bodyPr/>
                    <a:lstStyle/>
                    <a:p>
                      <a:pPr algn="ctr"/>
                      <a:endParaRPr lang="pt-BR" sz="1200" dirty="0">
                        <a:latin typeface="Helvetica Neue" panose="02000503000000020004" pitchFamily="2" charset="0"/>
                      </a:endParaRPr>
                    </a:p>
                  </a:txBody>
                  <a:tcPr anchor="ctr">
                    <a:solidFill>
                      <a:srgbClr val="D07700">
                        <a:alpha val="50000"/>
                      </a:srgbClr>
                    </a:solidFill>
                  </a:tcPr>
                </a:tc>
                <a:tc hMerge="1">
                  <a:txBody>
                    <a:bodyPr/>
                    <a:lstStyle/>
                    <a:p>
                      <a:pPr algn="ctr"/>
                      <a:endParaRPr lang="pt-BR" sz="12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3675899291"/>
                  </a:ext>
                </a:extLst>
              </a:tr>
              <a:tr h="0">
                <a:tc gridSpan="3">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solidFill>
                            <a:schemeClr val="tx1">
                              <a:lumMod val="65000"/>
                              <a:lumOff val="35000"/>
                            </a:schemeClr>
                          </a:solidFill>
                          <a:latin typeface="Montserrat" pitchFamily="50" charset="0"/>
                        </a:rPr>
                        <a:t>*</a:t>
                      </a:r>
                      <a:r>
                        <a:rPr lang="pt-BR" sz="1000" dirty="0" err="1">
                          <a:solidFill>
                            <a:schemeClr val="tx1">
                              <a:lumMod val="65000"/>
                              <a:lumOff val="35000"/>
                            </a:schemeClr>
                          </a:solidFill>
                          <a:latin typeface="Montserrat" pitchFamily="50" charset="0"/>
                        </a:rPr>
                        <a:t>ICam</a:t>
                      </a:r>
                      <a:r>
                        <a:rPr lang="pt-BR" sz="1000" dirty="0">
                          <a:solidFill>
                            <a:schemeClr val="tx1">
                              <a:lumMod val="65000"/>
                              <a:lumOff val="35000"/>
                            </a:schemeClr>
                          </a:solidFill>
                          <a:latin typeface="Montserrat" pitchFamily="50" charset="0"/>
                        </a:rPr>
                        <a:t>: ver critérios e definições na página 52, do capítulo Diagnóstico.</a:t>
                      </a:r>
                    </a:p>
                  </a:txBody>
                  <a:tcPr marL="180000" marR="180000" marT="180000" marB="180000" anchor="ctr">
                    <a:solidFill>
                      <a:schemeClr val="tx2">
                        <a:lumMod val="40000"/>
                        <a:lumOff val="60000"/>
                        <a:alpha val="5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316460"/>
                  </a:ext>
                </a:extLst>
              </a:tr>
            </a:tbl>
          </a:graphicData>
        </a:graphic>
      </p:graphicFrame>
      <p:sp>
        <p:nvSpPr>
          <p:cNvPr id="14" name="Retângulo 13"/>
          <p:cNvSpPr/>
          <p:nvPr/>
        </p:nvSpPr>
        <p:spPr>
          <a:xfrm>
            <a:off x="6257465" y="1349375"/>
            <a:ext cx="3140118" cy="1720641"/>
          </a:xfrm>
          <a:prstGeom prst="rect">
            <a:avLst/>
          </a:prstGeom>
          <a:ln w="28575">
            <a:noFill/>
            <a:prstDash val="sysDot"/>
          </a:ln>
        </p:spPr>
        <p:txBody>
          <a:bodyPr wrap="square" lIns="90000" tIns="90000" rIns="90000" bIns="90000">
            <a:spAutoFit/>
          </a:bodyPr>
          <a:lstStyle/>
          <a:p>
            <a:pPr fontAlgn="base"/>
            <a:r>
              <a:rPr lang="pt-BR" sz="1000" b="1" dirty="0">
                <a:latin typeface="Montserrat" pitchFamily="50" charset="0"/>
              </a:rPr>
              <a:t>LOA 2020</a:t>
            </a:r>
          </a:p>
          <a:p>
            <a:pPr fontAlgn="base"/>
            <a:endParaRPr lang="pt-BR" sz="1000" b="1" dirty="0">
              <a:solidFill>
                <a:srgbClr val="0070C0"/>
              </a:solidFill>
              <a:latin typeface="Montserrat" pitchFamily="50" charset="0"/>
            </a:endParaRPr>
          </a:p>
          <a:p>
            <a:pPr marL="180975"/>
            <a:r>
              <a:rPr lang="pt-BR" sz="1000" b="1" dirty="0">
                <a:latin typeface="Montserrat" pitchFamily="50" charset="0"/>
              </a:rPr>
              <a:t>SODF </a:t>
            </a:r>
            <a:r>
              <a:rPr lang="pt-BR" sz="1000" dirty="0">
                <a:latin typeface="Montserrat" pitchFamily="50" charset="0"/>
              </a:rPr>
              <a:t>- </a:t>
            </a:r>
            <a:r>
              <a:rPr lang="pt-BR" sz="1000" dirty="0"/>
              <a:t>(EPI) CONSTRUÇÃO E REFORMA DE CALÇADA - Programa 6209 1110 8153</a:t>
            </a:r>
          </a:p>
          <a:p>
            <a:pPr marL="180975"/>
            <a:r>
              <a:rPr lang="pt-BR" sz="1000" b="1" dirty="0">
                <a:latin typeface="Montserrat" pitchFamily="50" charset="0"/>
              </a:rPr>
              <a:t>NOVACAP</a:t>
            </a:r>
            <a:r>
              <a:rPr lang="pt-BR" sz="1000" dirty="0">
                <a:latin typeface="Montserrat" pitchFamily="50" charset="0"/>
              </a:rPr>
              <a:t> - </a:t>
            </a:r>
            <a:r>
              <a:rPr lang="pt-BR" sz="1000" dirty="0"/>
              <a:t>(EPI) CONSTRUÇÃO E REFORMA DE CALÇADAS NO DISTRITO FEDERAL – Programa 6209 1110 8164</a:t>
            </a:r>
          </a:p>
          <a:p>
            <a:pPr marL="180975"/>
            <a:r>
              <a:rPr lang="pt-BR" sz="1000" b="1" dirty="0">
                <a:latin typeface="Montserrat" pitchFamily="50" charset="0"/>
              </a:rPr>
              <a:t>NOVACAP</a:t>
            </a:r>
            <a:r>
              <a:rPr lang="pt-BR" sz="1000" dirty="0">
                <a:latin typeface="Montserrat" pitchFamily="50" charset="0"/>
              </a:rPr>
              <a:t> - </a:t>
            </a:r>
            <a:r>
              <a:rPr lang="pt-BR" sz="1000" dirty="0"/>
              <a:t>(EPI) CONSTRUÇÃO E REFORMA DE CALÇADAS (EM 2020) – Programa 6209 1110 8179</a:t>
            </a:r>
          </a:p>
        </p:txBody>
      </p:sp>
      <p:cxnSp>
        <p:nvCxnSpPr>
          <p:cNvPr id="3" name="Conector reto 2"/>
          <p:cNvCxnSpPr/>
          <p:nvPr/>
        </p:nvCxnSpPr>
        <p:spPr>
          <a:xfrm flipV="1">
            <a:off x="5772956" y="2310595"/>
            <a:ext cx="474669" cy="2"/>
          </a:xfrm>
          <a:prstGeom prst="line">
            <a:avLst/>
          </a:prstGeom>
          <a:ln w="25400">
            <a:solidFill>
              <a:srgbClr val="4F81BD"/>
            </a:solidFill>
            <a:prstDash val="sysDot"/>
          </a:ln>
        </p:spPr>
        <p:style>
          <a:lnRef idx="1">
            <a:schemeClr val="accent1"/>
          </a:lnRef>
          <a:fillRef idx="0">
            <a:schemeClr val="accent1"/>
          </a:fillRef>
          <a:effectRef idx="0">
            <a:schemeClr val="accent1"/>
          </a:effectRef>
          <a:fontRef idx="minor">
            <a:schemeClr val="tx1"/>
          </a:fontRef>
        </p:style>
      </p:cxnSp>
      <p:cxnSp>
        <p:nvCxnSpPr>
          <p:cNvPr id="7" name="Conector angulado 6"/>
          <p:cNvCxnSpPr>
            <a:endCxn id="24" idx="1"/>
          </p:cNvCxnSpPr>
          <p:nvPr/>
        </p:nvCxnSpPr>
        <p:spPr>
          <a:xfrm rot="16200000" flipH="1">
            <a:off x="5408280" y="3624608"/>
            <a:ext cx="1250372" cy="447996"/>
          </a:xfrm>
          <a:prstGeom prst="bentConnector2">
            <a:avLst/>
          </a:prstGeom>
          <a:ln w="25400">
            <a:solidFill>
              <a:srgbClr val="4F81BD"/>
            </a:solidFill>
            <a:prstDash val="sysDot"/>
          </a:ln>
        </p:spPr>
        <p:style>
          <a:lnRef idx="1">
            <a:schemeClr val="accent1"/>
          </a:lnRef>
          <a:fillRef idx="0">
            <a:schemeClr val="accent1"/>
          </a:fillRef>
          <a:effectRef idx="0">
            <a:schemeClr val="accent1"/>
          </a:effectRef>
          <a:fontRef idx="minor">
            <a:schemeClr val="tx1"/>
          </a:fontRef>
        </p:style>
      </p:cxnSp>
      <p:sp>
        <p:nvSpPr>
          <p:cNvPr id="24" name="Retângulo 23"/>
          <p:cNvSpPr/>
          <p:nvPr/>
        </p:nvSpPr>
        <p:spPr>
          <a:xfrm>
            <a:off x="6257464" y="3332959"/>
            <a:ext cx="3166791" cy="2281666"/>
          </a:xfrm>
          <a:prstGeom prst="rect">
            <a:avLst/>
          </a:prstGeom>
          <a:ln w="28575">
            <a:noFill/>
            <a:prstDash val="sysDot"/>
          </a:ln>
        </p:spPr>
        <p:txBody>
          <a:bodyPr wrap="square" lIns="90000" tIns="90000" rIns="90000" bIns="36000">
            <a:spAutoFit/>
          </a:bodyPr>
          <a:lstStyle/>
          <a:p>
            <a:pPr fontAlgn="base"/>
            <a:r>
              <a:rPr lang="pt-BR" sz="1000" b="1" dirty="0">
                <a:latin typeface="Montserrat" pitchFamily="50" charset="0"/>
              </a:rPr>
              <a:t>Plano Plurianual 2020/2023 – SEMOB</a:t>
            </a:r>
          </a:p>
          <a:p>
            <a:pPr fontAlgn="base"/>
            <a:endParaRPr lang="pt-BR" sz="1000" b="1" dirty="0">
              <a:solidFill>
                <a:srgbClr val="0070C0"/>
              </a:solidFill>
              <a:latin typeface="Montserrat" pitchFamily="50" charset="0"/>
            </a:endParaRPr>
          </a:p>
          <a:p>
            <a:pPr marL="180975"/>
            <a:r>
              <a:rPr lang="pt-BR" sz="1000" b="1" dirty="0">
                <a:latin typeface="Montserrat" pitchFamily="50" charset="0"/>
              </a:rPr>
              <a:t>Meta 607 </a:t>
            </a:r>
            <a:r>
              <a:rPr lang="pt-BR" sz="1000" dirty="0">
                <a:latin typeface="Montserrat" pitchFamily="50" charset="0"/>
              </a:rPr>
              <a:t>- contratar projetos executivos voltados para o pedestre (SEMOB)</a:t>
            </a:r>
          </a:p>
          <a:p>
            <a:pPr marL="180975"/>
            <a:r>
              <a:rPr lang="pt-BR" sz="1000" b="1" dirty="0">
                <a:latin typeface="Montserrat" pitchFamily="50" charset="0"/>
              </a:rPr>
              <a:t>Meta 608 </a:t>
            </a:r>
            <a:r>
              <a:rPr lang="pt-BR" sz="1000" dirty="0">
                <a:latin typeface="Montserrat" pitchFamily="50" charset="0"/>
              </a:rPr>
              <a:t>- implantar 150.000,00m² de projetos voltados para o pedestre (SEMOB)</a:t>
            </a:r>
          </a:p>
          <a:p>
            <a:pPr marL="180975"/>
            <a:r>
              <a:rPr lang="pt-BR" sz="1000" b="1" dirty="0">
                <a:latin typeface="Montserrat" pitchFamily="50" charset="0"/>
              </a:rPr>
              <a:t>Ações Orçamentárias;</a:t>
            </a:r>
          </a:p>
          <a:p>
            <a:pPr marL="180975"/>
            <a:r>
              <a:rPr lang="pt-BR" sz="1000" b="1" dirty="0">
                <a:latin typeface="Montserrat" pitchFamily="50" charset="0"/>
              </a:rPr>
              <a:t>3087:</a:t>
            </a:r>
            <a:r>
              <a:rPr lang="pt-BR" sz="1000" dirty="0">
                <a:latin typeface="Montserrat" pitchFamily="50" charset="0"/>
              </a:rPr>
              <a:t> execução de obras de acessibilidade</a:t>
            </a:r>
          </a:p>
          <a:p>
            <a:pPr marL="180975"/>
            <a:r>
              <a:rPr lang="pt-BR" sz="1000" b="1" dirty="0">
                <a:latin typeface="Montserrat" pitchFamily="50" charset="0"/>
              </a:rPr>
              <a:t>3052:</a:t>
            </a:r>
            <a:r>
              <a:rPr lang="pt-BR" sz="1000" dirty="0">
                <a:latin typeface="Montserrat" pitchFamily="50" charset="0"/>
              </a:rPr>
              <a:t> implantação do projeto de urbanização</a:t>
            </a:r>
          </a:p>
          <a:p>
            <a:pPr marL="180975"/>
            <a:r>
              <a:rPr lang="pt-BR" sz="1000" b="1" dirty="0">
                <a:latin typeface="Montserrat" pitchFamily="50" charset="0"/>
              </a:rPr>
              <a:t>Ações Não Orçamentárias:</a:t>
            </a:r>
          </a:p>
          <a:p>
            <a:pPr marL="180975"/>
            <a:r>
              <a:rPr lang="pt-BR" sz="1000" b="1" dirty="0">
                <a:latin typeface="Montserrat" pitchFamily="50" charset="0"/>
              </a:rPr>
              <a:t>10612: </a:t>
            </a:r>
            <a:r>
              <a:rPr lang="pt-BR" sz="1000" dirty="0">
                <a:latin typeface="Montserrat" pitchFamily="50" charset="0"/>
              </a:rPr>
              <a:t>elaboração de projetos de calçadas, ciclovias e </a:t>
            </a:r>
            <a:r>
              <a:rPr lang="pt-BR" sz="1000" dirty="0" err="1">
                <a:latin typeface="Montserrat" pitchFamily="50" charset="0"/>
              </a:rPr>
              <a:t>ciclofaixas</a:t>
            </a:r>
            <a:r>
              <a:rPr lang="pt-BR" sz="1000" dirty="0">
                <a:latin typeface="Montserrat" pitchFamily="50" charset="0"/>
              </a:rPr>
              <a:t> no Distrito Federal</a:t>
            </a:r>
          </a:p>
          <a:p>
            <a:endParaRPr lang="pt-BR" sz="1000" dirty="0">
              <a:latin typeface="Montserrat" pitchFamily="50" charset="0"/>
            </a:endParaRPr>
          </a:p>
        </p:txBody>
      </p:sp>
    </p:spTree>
    <p:extLst>
      <p:ext uri="{BB962C8B-B14F-4D97-AF65-F5344CB8AC3E}">
        <p14:creationId xmlns:p14="http://schemas.microsoft.com/office/powerpoint/2010/main" val="42030093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579" y="959614"/>
            <a:ext cx="7019718" cy="4947768"/>
          </a:xfrm>
          <a:prstGeom prst="rect">
            <a:avLst/>
          </a:prstGeom>
        </p:spPr>
      </p:pic>
      <p:sp>
        <p:nvSpPr>
          <p:cNvPr id="8" name="Retângulo 7"/>
          <p:cNvSpPr/>
          <p:nvPr/>
        </p:nvSpPr>
        <p:spPr>
          <a:xfrm>
            <a:off x="5626904" y="486478"/>
            <a:ext cx="1952779" cy="400110"/>
          </a:xfrm>
          <a:prstGeom prst="rect">
            <a:avLst/>
          </a:prstGeom>
        </p:spPr>
        <p:txBody>
          <a:bodyPr wrap="none">
            <a:spAutoFit/>
          </a:bodyPr>
          <a:lstStyle/>
          <a:p>
            <a:r>
              <a:rPr lang="pt-BR" sz="2000" i="1" dirty="0">
                <a:solidFill>
                  <a:schemeClr val="bg1"/>
                </a:solidFill>
                <a:latin typeface="Montserrat ExtraBold" pitchFamily="50" charset="0"/>
              </a:rPr>
              <a:t> - Integração</a:t>
            </a:r>
          </a:p>
        </p:txBody>
      </p:sp>
    </p:spTree>
    <p:extLst>
      <p:ext uri="{BB962C8B-B14F-4D97-AF65-F5344CB8AC3E}">
        <p14:creationId xmlns:p14="http://schemas.microsoft.com/office/powerpoint/2010/main" val="30036095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38163" y="5122096"/>
            <a:ext cx="8642350" cy="10953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3" name="Tabela 2"/>
          <p:cNvGraphicFramePr>
            <a:graphicFrameLocks noGrp="1"/>
          </p:cNvGraphicFramePr>
          <p:nvPr>
            <p:extLst>
              <p:ext uri="{D42A27DB-BD31-4B8C-83A1-F6EECF244321}">
                <p14:modId xmlns:p14="http://schemas.microsoft.com/office/powerpoint/2010/main" val="3009273142"/>
              </p:ext>
            </p:extLst>
          </p:nvPr>
        </p:nvGraphicFramePr>
        <p:xfrm>
          <a:off x="538163" y="2237569"/>
          <a:ext cx="8642350" cy="2726027"/>
        </p:xfrm>
        <a:graphic>
          <a:graphicData uri="http://schemas.openxmlformats.org/drawingml/2006/table">
            <a:tbl>
              <a:tblPr firstRow="1" bandRow="1">
                <a:tableStyleId>{5C22544A-7EE6-4342-B048-85BDC9FD1C3A}</a:tableStyleId>
              </a:tblPr>
              <a:tblGrid>
                <a:gridCol w="2040076">
                  <a:extLst>
                    <a:ext uri="{9D8B030D-6E8A-4147-A177-3AD203B41FA5}">
                      <a16:colId xmlns:a16="http://schemas.microsoft.com/office/drawing/2014/main" val="2336931432"/>
                    </a:ext>
                  </a:extLst>
                </a:gridCol>
                <a:gridCol w="3450308">
                  <a:extLst>
                    <a:ext uri="{9D8B030D-6E8A-4147-A177-3AD203B41FA5}">
                      <a16:colId xmlns:a16="http://schemas.microsoft.com/office/drawing/2014/main" val="350668301"/>
                    </a:ext>
                  </a:extLst>
                </a:gridCol>
                <a:gridCol w="949338">
                  <a:extLst>
                    <a:ext uri="{9D8B030D-6E8A-4147-A177-3AD203B41FA5}">
                      <a16:colId xmlns:a16="http://schemas.microsoft.com/office/drawing/2014/main" val="3023881644"/>
                    </a:ext>
                  </a:extLst>
                </a:gridCol>
                <a:gridCol w="2202628">
                  <a:extLst>
                    <a:ext uri="{9D8B030D-6E8A-4147-A177-3AD203B41FA5}">
                      <a16:colId xmlns:a16="http://schemas.microsoft.com/office/drawing/2014/main" val="947866928"/>
                    </a:ext>
                  </a:extLst>
                </a:gridCol>
              </a:tblGrid>
              <a:tr h="502037">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solidFill>
                            <a:schemeClr val="bg1"/>
                          </a:solidFill>
                          <a:latin typeface="Montserrat" pitchFamily="50" charset="0"/>
                        </a:rPr>
                        <a:t>Estações de Metrô ou Terminais</a:t>
                      </a:r>
                      <a:r>
                        <a:rPr lang="pt-BR" sz="1000" baseline="0" dirty="0">
                          <a:solidFill>
                            <a:schemeClr val="bg1"/>
                          </a:solidFill>
                          <a:latin typeface="Montserrat" pitchFamily="50" charset="0"/>
                        </a:rPr>
                        <a:t> Rodoviários</a:t>
                      </a:r>
                      <a:endParaRPr lang="pt-BR" sz="1000" dirty="0">
                        <a:solidFill>
                          <a:schemeClr val="bg1"/>
                        </a:solidFill>
                        <a:latin typeface="Montserrat" pitchFamily="50" charset="0"/>
                      </a:endParaRPr>
                    </a:p>
                  </a:txBody>
                  <a:tcPr anchor="ctr">
                    <a:solidFill>
                      <a:srgbClr val="0070C0"/>
                    </a:solidFill>
                  </a:tcPr>
                </a:tc>
                <a:tc>
                  <a:txBody>
                    <a:bodyPr/>
                    <a:lstStyle/>
                    <a:p>
                      <a:pPr algn="ctr"/>
                      <a:r>
                        <a:rPr lang="pt-BR" sz="1000" dirty="0">
                          <a:latin typeface="Montserrat" pitchFamily="50" charset="0"/>
                        </a:rPr>
                        <a:t>Projetos Elaborados</a:t>
                      </a:r>
                    </a:p>
                  </a:txBody>
                  <a:tcPr anchor="ctr">
                    <a:solidFill>
                      <a:srgbClr val="0070C0"/>
                    </a:solidFill>
                  </a:tcPr>
                </a:tc>
                <a:tc>
                  <a:txBody>
                    <a:bodyPr/>
                    <a:lstStyle/>
                    <a:p>
                      <a:pPr algn="ctr"/>
                      <a:r>
                        <a:rPr lang="pt-BR" sz="1000" dirty="0">
                          <a:latin typeface="Montserrat" pitchFamily="50" charset="0"/>
                        </a:rPr>
                        <a:t>Extensão (m²)</a:t>
                      </a:r>
                    </a:p>
                  </a:txBody>
                  <a:tcPr anchor="ctr">
                    <a:lnR w="38100" cap="flat" cmpd="sng" algn="ctr">
                      <a:solidFill>
                        <a:schemeClr val="bg1"/>
                      </a:solidFill>
                      <a:prstDash val="solid"/>
                      <a:round/>
                      <a:headEnd type="none" w="med" len="med"/>
                      <a:tailEnd type="none" w="med" len="med"/>
                    </a:lnR>
                    <a:solidFill>
                      <a:srgbClr val="0070C0"/>
                    </a:solidFill>
                  </a:tcPr>
                </a:tc>
                <a:tc>
                  <a:txBody>
                    <a:bodyPr/>
                    <a:lstStyle/>
                    <a:p>
                      <a:pPr algn="ctr"/>
                      <a:r>
                        <a:rPr lang="pt-BR" sz="1000" dirty="0">
                          <a:latin typeface="Montserrat" pitchFamily="50" charset="0"/>
                        </a:rPr>
                        <a:t>Ações</a:t>
                      </a:r>
                    </a:p>
                  </a:txBody>
                  <a:tcPr anchor="ctr">
                    <a:lnL w="38100" cap="flat" cmpd="sng" algn="ctr">
                      <a:solidFill>
                        <a:schemeClr val="bg1"/>
                      </a:solidFill>
                      <a:prstDash val="solid"/>
                      <a:round/>
                      <a:headEnd type="none" w="med" len="med"/>
                      <a:tailEnd type="none" w="med" len="med"/>
                    </a:lnL>
                    <a:solidFill>
                      <a:srgbClr val="0070C0"/>
                    </a:solidFill>
                  </a:tcPr>
                </a:tc>
                <a:extLst>
                  <a:ext uri="{0D108BD9-81ED-4DB2-BD59-A6C34878D82A}">
                    <a16:rowId xmlns:a16="http://schemas.microsoft.com/office/drawing/2014/main" val="2400273523"/>
                  </a:ext>
                </a:extLst>
              </a:tr>
              <a:tr h="767696">
                <a:tc rowSpan="7">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r>
                        <a:rPr lang="pt-BR" sz="900" dirty="0">
                          <a:solidFill>
                            <a:schemeClr val="tx1">
                              <a:lumMod val="65000"/>
                              <a:lumOff val="35000"/>
                            </a:schemeClr>
                          </a:solidFill>
                          <a:latin typeface="Montserrat" pitchFamily="50" charset="0"/>
                        </a:rPr>
                        <a:t>Em relação às Estações</a:t>
                      </a:r>
                      <a:r>
                        <a:rPr lang="pt-BR" sz="900" baseline="0" dirty="0">
                          <a:solidFill>
                            <a:schemeClr val="tx1">
                              <a:lumMod val="65000"/>
                              <a:lumOff val="35000"/>
                            </a:schemeClr>
                          </a:solidFill>
                          <a:latin typeface="Montserrat" pitchFamily="50" charset="0"/>
                        </a:rPr>
                        <a:t> de Metrô e Terminais Rodoviários, foi definido que os que são próximos </a:t>
                      </a:r>
                      <a:r>
                        <a:rPr lang="pt-BR" sz="900" dirty="0">
                          <a:solidFill>
                            <a:schemeClr val="tx1">
                              <a:lumMod val="65000"/>
                              <a:lumOff val="35000"/>
                            </a:schemeClr>
                          </a:solidFill>
                          <a:latin typeface="Montserrat" pitchFamily="50" charset="0"/>
                        </a:rPr>
                        <a:t>a equipamentos públicos serão priorizados na implantação de rotas acessíveis. Foram identificados os trajetos percorridos pelos pedestres, a existência de outros equipamentos ao logo do trajeto e analisadas a largura e qualidade do passeio. </a:t>
                      </a:r>
                    </a:p>
                  </a:txBody>
                  <a:tcPr anchor="ctr">
                    <a:solidFill>
                      <a:schemeClr val="tx2">
                        <a:lumMod val="40000"/>
                        <a:lumOff val="60000"/>
                        <a:alpha val="50000"/>
                      </a:schemeClr>
                    </a:solidFill>
                  </a:tcPr>
                </a:tc>
                <a:tc>
                  <a:txBody>
                    <a:bodyPr/>
                    <a:lstStyle/>
                    <a:p>
                      <a:pPr marL="0" marR="0" lvl="0" indent="0" algn="l" defTabSz="863525" rtl="0" eaLnBrk="1" fontAlgn="base" latinLnBrk="0" hangingPunct="1">
                        <a:lnSpc>
                          <a:spcPct val="100000"/>
                        </a:lnSpc>
                        <a:spcBef>
                          <a:spcPts val="0"/>
                        </a:spcBef>
                        <a:spcAft>
                          <a:spcPts val="0"/>
                        </a:spcAft>
                        <a:buClrTx/>
                        <a:buSzTx/>
                        <a:buFontTx/>
                        <a:buNone/>
                        <a:tabLst/>
                        <a:defRPr/>
                      </a:pPr>
                      <a:r>
                        <a:rPr lang="pt-BR" sz="900" dirty="0">
                          <a:solidFill>
                            <a:srgbClr val="666666"/>
                          </a:solidFill>
                          <a:latin typeface="Montserrat" pitchFamily="50" charset="0"/>
                        </a:rPr>
                        <a:t>Entorno Da Estação Da 114 Sul (RECURSOS FUNDURB)</a:t>
                      </a:r>
                    </a:p>
                  </a:txBody>
                  <a:tcPr anchor="ctr">
                    <a:solidFill>
                      <a:schemeClr val="tx2">
                        <a:lumMod val="40000"/>
                        <a:lumOff val="60000"/>
                        <a:alpha val="50000"/>
                      </a:schemeClr>
                    </a:solidFill>
                  </a:tcPr>
                </a:tc>
                <a:tc>
                  <a:txBody>
                    <a:bodyPr/>
                    <a:lstStyle/>
                    <a:p>
                      <a:pPr algn="ctr"/>
                      <a:r>
                        <a:rPr lang="pt-BR" sz="900" dirty="0">
                          <a:solidFill>
                            <a:schemeClr val="tx1">
                              <a:lumMod val="65000"/>
                              <a:lumOff val="35000"/>
                            </a:schemeClr>
                          </a:solidFill>
                          <a:latin typeface="Montserrat" pitchFamily="50" charset="0"/>
                        </a:rPr>
                        <a:t>17.780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white"/>
                          </a:solidFill>
                          <a:effectLst/>
                          <a:uLnTx/>
                          <a:uFillTx/>
                          <a:latin typeface="Montserrat" pitchFamily="50" charset="0"/>
                          <a:ea typeface="+mn-ea"/>
                          <a:cs typeface="+mn-cs"/>
                        </a:rPr>
                        <a:t>Prioridade 1:</a:t>
                      </a:r>
                      <a:r>
                        <a:rPr kumimoji="0" lang="pt-BR" sz="1000" b="1" i="0" u="sng" strike="noStrike" kern="1200" cap="none" spc="0" normalizeH="0" baseline="0" noProof="0" dirty="0">
                          <a:ln>
                            <a:noFill/>
                          </a:ln>
                          <a:solidFill>
                            <a:prstClr val="white"/>
                          </a:solidFill>
                          <a:effectLst/>
                          <a:uLnTx/>
                          <a:uFillTx/>
                          <a:latin typeface="Montserrat" pitchFamily="50" charset="0"/>
                          <a:ea typeface="+mn-ea"/>
                          <a:cs typeface="+mn-cs"/>
                        </a:rPr>
                        <a:t> </a:t>
                      </a:r>
                    </a:p>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Tem projeto executivo aprovado e</a:t>
                      </a:r>
                      <a:r>
                        <a:rPr lang="pt-BR" sz="1000" b="1" baseline="0" dirty="0">
                          <a:solidFill>
                            <a:schemeClr val="bg1"/>
                          </a:solidFill>
                          <a:latin typeface="Montserrat" pitchFamily="50" charset="0"/>
                        </a:rPr>
                        <a:t> recursos (SEDUH)</a:t>
                      </a:r>
                      <a:r>
                        <a:rPr lang="pt-BR" sz="1000" b="1" dirty="0">
                          <a:solidFill>
                            <a:schemeClr val="bg1"/>
                          </a:solidFill>
                          <a:latin typeface="Montserrat" pitchFamily="50" charset="0"/>
                        </a:rPr>
                        <a:t>.</a:t>
                      </a:r>
                    </a:p>
                    <a:p>
                      <a:pPr lvl="0" algn="ctr"/>
                      <a:r>
                        <a:rPr lang="pt-BR" sz="1000" b="1" dirty="0">
                          <a:solidFill>
                            <a:schemeClr val="bg1"/>
                          </a:solidFill>
                          <a:latin typeface="Montserrat" pitchFamily="50" charset="0"/>
                        </a:rPr>
                        <a:t>Falta: licitar e executar (SODF)</a:t>
                      </a:r>
                    </a:p>
                  </a:txBody>
                  <a:tcPr anchor="ctr">
                    <a:lnL w="38100" cap="flat" cmpd="sng" algn="ctr">
                      <a:solidFill>
                        <a:schemeClr val="bg1"/>
                      </a:solidFill>
                      <a:prstDash val="solid"/>
                      <a:round/>
                      <a:headEnd type="none" w="med" len="med"/>
                      <a:tailEnd type="none" w="med" len="med"/>
                    </a:lnL>
                    <a:solidFill>
                      <a:srgbClr val="0070C0"/>
                    </a:solidFill>
                  </a:tcPr>
                </a:tc>
                <a:extLst>
                  <a:ext uri="{0D108BD9-81ED-4DB2-BD59-A6C34878D82A}">
                    <a16:rowId xmlns:a16="http://schemas.microsoft.com/office/drawing/2014/main" val="4027920383"/>
                  </a:ext>
                </a:extLst>
              </a:tr>
              <a:tr h="313294">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fontAlgn="base">
                        <a:buFontTx/>
                        <a:buNone/>
                      </a:pPr>
                      <a:r>
                        <a:rPr lang="pt-BR" sz="900" dirty="0">
                          <a:solidFill>
                            <a:srgbClr val="666666"/>
                          </a:solidFill>
                          <a:latin typeface="Montserrat" pitchFamily="50" charset="0"/>
                        </a:rPr>
                        <a:t>Estação Central De Ceilândia até o SESC - QNN 17 E 20*</a:t>
                      </a:r>
                    </a:p>
                  </a:txBody>
                  <a:tcPr anchor="ctr">
                    <a:solidFill>
                      <a:schemeClr val="tx2">
                        <a:lumMod val="40000"/>
                        <a:lumOff val="60000"/>
                        <a:alpha val="50000"/>
                      </a:schemeClr>
                    </a:solidFill>
                  </a:tcPr>
                </a:tc>
                <a:tc>
                  <a:txBody>
                    <a:bodyPr/>
                    <a:lstStyle/>
                    <a:p>
                      <a:pPr algn="ctr"/>
                      <a:r>
                        <a:rPr lang="pt-BR" sz="900" dirty="0">
                          <a:solidFill>
                            <a:schemeClr val="tx1">
                              <a:lumMod val="65000"/>
                              <a:lumOff val="35000"/>
                            </a:schemeClr>
                          </a:solidFill>
                          <a:latin typeface="Montserrat" pitchFamily="50" charset="0"/>
                        </a:rPr>
                        <a:t>10.948</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rowSpan="6">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000" b="1" i="0" u="none" strike="noStrike" kern="1200" cap="none" spc="0" normalizeH="0" baseline="0" noProof="0" dirty="0">
                          <a:ln>
                            <a:noFill/>
                          </a:ln>
                          <a:solidFill>
                            <a:prstClr val="white"/>
                          </a:solidFill>
                          <a:effectLst/>
                          <a:uLnTx/>
                          <a:uFillTx/>
                          <a:latin typeface="Montserrat" pitchFamily="50" charset="0"/>
                          <a:ea typeface="+mn-ea"/>
                          <a:cs typeface="+mn-cs"/>
                        </a:rPr>
                        <a:t>Prioridade 2: </a:t>
                      </a:r>
                    </a:p>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Tem projeto executivo aprovado.</a:t>
                      </a:r>
                    </a:p>
                    <a:p>
                      <a:pPr lvl="0" algn="ctr"/>
                      <a:r>
                        <a:rPr lang="pt-BR" sz="1000" b="1" dirty="0">
                          <a:solidFill>
                            <a:schemeClr val="bg1"/>
                          </a:solidFill>
                          <a:latin typeface="Montserrat" pitchFamily="50" charset="0"/>
                        </a:rPr>
                        <a:t>Falta: </a:t>
                      </a:r>
                      <a:r>
                        <a:rPr lang="pt-BR" sz="1000" b="1" baseline="0" dirty="0">
                          <a:solidFill>
                            <a:schemeClr val="bg1"/>
                          </a:solidFill>
                          <a:latin typeface="Montserrat" pitchFamily="50" charset="0"/>
                        </a:rPr>
                        <a:t>recursos (LOA 2020), </a:t>
                      </a:r>
                      <a:r>
                        <a:rPr lang="pt-BR" sz="1000" b="1" dirty="0">
                          <a:solidFill>
                            <a:schemeClr val="bg1"/>
                          </a:solidFill>
                          <a:latin typeface="Montserrat" pitchFamily="50" charset="0"/>
                        </a:rPr>
                        <a:t>licitar e executar (RA* e NOVACAP**)</a:t>
                      </a:r>
                    </a:p>
                    <a:p>
                      <a:pPr algn="ctr"/>
                      <a:endParaRPr lang="pt-BR" sz="1000" dirty="0">
                        <a:latin typeface="Montserrat" pitchFamily="50" charset="0"/>
                      </a:endParaRPr>
                    </a:p>
                  </a:txBody>
                  <a:tcPr anchor="ctr">
                    <a:lnL w="38100" cap="flat" cmpd="sng" algn="ctr">
                      <a:solidFill>
                        <a:schemeClr val="bg1"/>
                      </a:solidFill>
                      <a:prstDash val="solid"/>
                      <a:round/>
                      <a:headEnd type="none" w="med" len="med"/>
                      <a:tailEnd type="none" w="med" len="med"/>
                    </a:lnL>
                    <a:solidFill>
                      <a:srgbClr val="0070C0"/>
                    </a:solidFill>
                  </a:tcPr>
                </a:tc>
                <a:extLst>
                  <a:ext uri="{0D108BD9-81ED-4DB2-BD59-A6C34878D82A}">
                    <a16:rowId xmlns:a16="http://schemas.microsoft.com/office/drawing/2014/main" val="4292428368"/>
                  </a:ext>
                </a:extLst>
              </a:tr>
              <a:tr h="209182">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marL="0" marR="0" lvl="0" indent="0" algn="l" defTabSz="863525" rtl="0" eaLnBrk="1" fontAlgn="base" latinLnBrk="0" hangingPunct="1">
                        <a:lnSpc>
                          <a:spcPct val="100000"/>
                        </a:lnSpc>
                        <a:spcBef>
                          <a:spcPts val="0"/>
                        </a:spcBef>
                        <a:spcAft>
                          <a:spcPts val="0"/>
                        </a:spcAft>
                        <a:buClrTx/>
                        <a:buSzTx/>
                        <a:buFont typeface="+mj-lt"/>
                        <a:buNone/>
                        <a:tabLst/>
                        <a:defRPr/>
                      </a:pPr>
                      <a:r>
                        <a:rPr lang="pt-BR" sz="900" dirty="0">
                          <a:solidFill>
                            <a:srgbClr val="666666"/>
                          </a:solidFill>
                          <a:latin typeface="Montserrat" pitchFamily="50" charset="0"/>
                        </a:rPr>
                        <a:t>Estação Ceilândia Centro - QNN 20* </a:t>
                      </a:r>
                      <a:endParaRPr lang="pt-BR" sz="900" dirty="0">
                        <a:solidFill>
                          <a:schemeClr val="tx1">
                            <a:lumMod val="65000"/>
                            <a:lumOff val="35000"/>
                          </a:schemeClr>
                        </a:solidFill>
                        <a:latin typeface="Montserrat" pitchFamily="50" charset="0"/>
                      </a:endParaRPr>
                    </a:p>
                  </a:txBody>
                  <a:tcPr anchor="ctr">
                    <a:solidFill>
                      <a:schemeClr val="tx2">
                        <a:lumMod val="40000"/>
                        <a:lumOff val="60000"/>
                        <a:alpha val="50000"/>
                      </a:scheme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900" kern="1200" dirty="0">
                          <a:solidFill>
                            <a:schemeClr val="tx1">
                              <a:lumMod val="65000"/>
                              <a:lumOff val="35000"/>
                            </a:schemeClr>
                          </a:solidFill>
                          <a:latin typeface="Montserrat" pitchFamily="50" charset="0"/>
                          <a:ea typeface="+mn-ea"/>
                          <a:cs typeface="+mn-cs"/>
                        </a:rPr>
                        <a:t>6.493</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kern="1200" dirty="0">
                        <a:solidFill>
                          <a:schemeClr val="tx1">
                            <a:lumMod val="65000"/>
                            <a:lumOff val="35000"/>
                          </a:schemeClr>
                        </a:solidFill>
                        <a:latin typeface="Helvetica Neue" panose="02000503000000020004" pitchFamily="2" charset="0"/>
                        <a:ea typeface="+mn-ea"/>
                        <a:cs typeface="+mn-cs"/>
                      </a:endParaRPr>
                    </a:p>
                  </a:txBody>
                  <a:tcPr anchor="ctr">
                    <a:solidFill>
                      <a:srgbClr val="D07700">
                        <a:alpha val="50000"/>
                      </a:srgbClr>
                    </a:solidFill>
                  </a:tcPr>
                </a:tc>
                <a:extLst>
                  <a:ext uri="{0D108BD9-81ED-4DB2-BD59-A6C34878D82A}">
                    <a16:rowId xmlns:a16="http://schemas.microsoft.com/office/drawing/2014/main" val="1141902888"/>
                  </a:ext>
                </a:extLst>
              </a:tr>
              <a:tr h="209182">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marL="0" marR="0" lvl="0" indent="0" algn="l" defTabSz="863525" rtl="0" eaLnBrk="1" fontAlgn="auto" latinLnBrk="0" hangingPunct="1">
                        <a:lnSpc>
                          <a:spcPct val="100000"/>
                        </a:lnSpc>
                        <a:spcBef>
                          <a:spcPts val="0"/>
                        </a:spcBef>
                        <a:spcAft>
                          <a:spcPts val="0"/>
                        </a:spcAft>
                        <a:buClrTx/>
                        <a:buSzTx/>
                        <a:buFontTx/>
                        <a:buNone/>
                        <a:tabLst/>
                        <a:defRPr/>
                      </a:pPr>
                      <a:r>
                        <a:rPr lang="pt-BR" sz="900" dirty="0">
                          <a:solidFill>
                            <a:srgbClr val="666666"/>
                          </a:solidFill>
                          <a:latin typeface="Montserrat" pitchFamily="50" charset="0"/>
                        </a:rPr>
                        <a:t>Terminal Ceilândia À Escola Técnica/CAIC - QNP 22* </a:t>
                      </a:r>
                      <a:endParaRPr lang="pt-BR" sz="900" dirty="0">
                        <a:solidFill>
                          <a:schemeClr val="tx1">
                            <a:lumMod val="65000"/>
                            <a:lumOff val="35000"/>
                          </a:schemeClr>
                        </a:solidFill>
                        <a:latin typeface="Montserrat" pitchFamily="50" charset="0"/>
                      </a:endParaRPr>
                    </a:p>
                  </a:txBody>
                  <a:tcPr anchor="ctr">
                    <a:solidFill>
                      <a:schemeClr val="tx2">
                        <a:lumMod val="40000"/>
                        <a:lumOff val="60000"/>
                        <a:alpha val="50000"/>
                      </a:schemeClr>
                    </a:solidFill>
                  </a:tcPr>
                </a:tc>
                <a:tc>
                  <a:txBody>
                    <a:bodyPr/>
                    <a:lstStyle/>
                    <a:p>
                      <a:pPr algn="ctr"/>
                      <a:r>
                        <a:rPr lang="pt-BR" sz="900" dirty="0">
                          <a:solidFill>
                            <a:schemeClr val="tx1">
                              <a:lumMod val="65000"/>
                              <a:lumOff val="35000"/>
                            </a:schemeClr>
                          </a:solidFill>
                          <a:latin typeface="Montserrat" pitchFamily="50" charset="0"/>
                        </a:rPr>
                        <a:t>19.200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1443367995"/>
                  </a:ext>
                </a:extLst>
              </a:tr>
              <a:tr h="209182">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900" dirty="0">
                          <a:solidFill>
                            <a:srgbClr val="666666"/>
                          </a:solidFill>
                          <a:latin typeface="Montserrat" pitchFamily="50" charset="0"/>
                        </a:rPr>
                        <a:t>Estação Feira – Guará**</a:t>
                      </a:r>
                    </a:p>
                  </a:txBody>
                  <a:tcPr anchor="ctr">
                    <a:solidFill>
                      <a:schemeClr val="tx2">
                        <a:lumMod val="40000"/>
                        <a:lumOff val="60000"/>
                        <a:alpha val="50000"/>
                      </a:schemeClr>
                    </a:solidFill>
                  </a:tcPr>
                </a:tc>
                <a:tc>
                  <a:txBody>
                    <a:bodyPr/>
                    <a:lstStyle/>
                    <a:p>
                      <a:pPr marL="0" algn="ctr" defTabSz="863525" rtl="0" eaLnBrk="1" latinLnBrk="0" hangingPunct="1"/>
                      <a:r>
                        <a:rPr lang="pt-BR" sz="900" kern="1200" dirty="0">
                          <a:solidFill>
                            <a:schemeClr val="tx1">
                              <a:lumMod val="65000"/>
                              <a:lumOff val="35000"/>
                            </a:schemeClr>
                          </a:solidFill>
                          <a:latin typeface="Montserrat" pitchFamily="50" charset="0"/>
                          <a:ea typeface="+mn-ea"/>
                          <a:cs typeface="+mn-cs"/>
                        </a:rPr>
                        <a:t>10.862</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latin typeface="Helvetica Neue" panose="02000503000000020004" pitchFamily="2" charset="0"/>
                      </a:endParaRPr>
                    </a:p>
                  </a:txBody>
                  <a:tcPr anchor="ctr">
                    <a:lnL w="38100" cap="flat" cmpd="sng" algn="ctr">
                      <a:solidFill>
                        <a:schemeClr val="bg1"/>
                      </a:solidFill>
                      <a:prstDash val="solid"/>
                      <a:round/>
                      <a:headEnd type="none" w="med" len="med"/>
                      <a:tailEnd type="none" w="med" len="med"/>
                    </a:lnL>
                    <a:solidFill>
                      <a:srgbClr val="D07700"/>
                    </a:solidFill>
                  </a:tcPr>
                </a:tc>
                <a:extLst>
                  <a:ext uri="{0D108BD9-81ED-4DB2-BD59-A6C34878D82A}">
                    <a16:rowId xmlns:a16="http://schemas.microsoft.com/office/drawing/2014/main" val="2122663237"/>
                  </a:ext>
                </a:extLst>
              </a:tr>
              <a:tr h="209182">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900" dirty="0">
                          <a:solidFill>
                            <a:srgbClr val="666666"/>
                          </a:solidFill>
                          <a:latin typeface="Montserrat" pitchFamily="50" charset="0"/>
                        </a:rPr>
                        <a:t>Entorno Da Estação Da 112 Sul</a:t>
                      </a:r>
                    </a:p>
                  </a:txBody>
                  <a:tcPr anchor="ctr">
                    <a:solidFill>
                      <a:schemeClr val="tx2">
                        <a:lumMod val="40000"/>
                        <a:lumOff val="60000"/>
                        <a:alpha val="50000"/>
                      </a:schemeClr>
                    </a:solidFill>
                  </a:tcPr>
                </a:tc>
                <a:tc>
                  <a:txBody>
                    <a:bodyPr/>
                    <a:lstStyle/>
                    <a:p>
                      <a:pPr algn="ctr"/>
                      <a:r>
                        <a:rPr lang="pt-BR" sz="900" dirty="0">
                          <a:solidFill>
                            <a:schemeClr val="tx1">
                              <a:lumMod val="65000"/>
                              <a:lumOff val="35000"/>
                            </a:schemeClr>
                          </a:solidFill>
                          <a:latin typeface="Montserrat" pitchFamily="50" charset="0"/>
                        </a:rPr>
                        <a:t>5.180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4236930454"/>
                  </a:ext>
                </a:extLst>
              </a:tr>
              <a:tr h="209182">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fontAlgn="base">
                        <a:buFont typeface="+mj-lt"/>
                        <a:buNone/>
                      </a:pPr>
                      <a:r>
                        <a:rPr lang="pt-BR" sz="900" dirty="0">
                          <a:solidFill>
                            <a:srgbClr val="666666"/>
                          </a:solidFill>
                          <a:latin typeface="Montserrat" pitchFamily="50" charset="0"/>
                        </a:rPr>
                        <a:t>Rota Acessível do Terminal Asa Sul à W3 sul</a:t>
                      </a:r>
                    </a:p>
                  </a:txBody>
                  <a:tcPr anchor="ctr">
                    <a:solidFill>
                      <a:schemeClr val="tx2">
                        <a:lumMod val="40000"/>
                        <a:lumOff val="60000"/>
                        <a:alpha val="50000"/>
                      </a:schemeClr>
                    </a:solidFill>
                  </a:tcPr>
                </a:tc>
                <a:tc>
                  <a:txBody>
                    <a:bodyPr/>
                    <a:lstStyle/>
                    <a:p>
                      <a:pPr algn="ctr"/>
                      <a:r>
                        <a:rPr lang="pt-BR" sz="900" dirty="0">
                          <a:solidFill>
                            <a:schemeClr val="tx1">
                              <a:lumMod val="65000"/>
                              <a:lumOff val="35000"/>
                            </a:schemeClr>
                          </a:solidFill>
                          <a:latin typeface="Montserrat" pitchFamily="50" charset="0"/>
                        </a:rPr>
                        <a:t>3.550</a:t>
                      </a:r>
                    </a:p>
                  </a:txBody>
                  <a:tcPr anchor="ctr">
                    <a:lnR w="38100" cap="flat" cmpd="sng" algn="ctr">
                      <a:solidFill>
                        <a:schemeClr val="bg1"/>
                      </a:solidFill>
                      <a:prstDash val="solid"/>
                      <a:round/>
                      <a:headEnd type="none" w="med" len="med"/>
                      <a:tailEnd type="none" w="med" len="med"/>
                    </a:lnR>
                    <a:solidFill>
                      <a:schemeClr val="tx2">
                        <a:lumMod val="40000"/>
                        <a:lumOff val="60000"/>
                        <a:alpha val="50000"/>
                      </a:schemeClr>
                    </a:solidFill>
                  </a:tcPr>
                </a:tc>
                <a:tc vMerge="1">
                  <a:txBody>
                    <a:bodyPr/>
                    <a:lstStyle/>
                    <a:p>
                      <a:pPr algn="ct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extLst>
                  <a:ext uri="{0D108BD9-81ED-4DB2-BD59-A6C34878D82A}">
                    <a16:rowId xmlns:a16="http://schemas.microsoft.com/office/drawing/2014/main" val="985262926"/>
                  </a:ext>
                </a:extLst>
              </a:tr>
            </a:tbl>
          </a:graphicData>
        </a:graphic>
      </p:graphicFrame>
      <p:sp>
        <p:nvSpPr>
          <p:cNvPr id="2" name="Retângulo 1"/>
          <p:cNvSpPr/>
          <p:nvPr/>
        </p:nvSpPr>
        <p:spPr>
          <a:xfrm>
            <a:off x="538163" y="1348935"/>
            <a:ext cx="8642350" cy="815608"/>
          </a:xfrm>
          <a:prstGeom prst="rect">
            <a:avLst/>
          </a:prstGeom>
        </p:spPr>
        <p:txBody>
          <a:bodyPr wrap="square" tIns="0">
            <a:spAutoFit/>
          </a:bodyPr>
          <a:lstStyle/>
          <a:p>
            <a:pPr algn="just"/>
            <a:r>
              <a:rPr lang="pt-BR" sz="1000" dirty="0">
                <a:solidFill>
                  <a:schemeClr val="tx1">
                    <a:lumMod val="65000"/>
                    <a:lumOff val="35000"/>
                  </a:schemeClr>
                </a:solidFill>
                <a:latin typeface="Montserrat" pitchFamily="50" charset="0"/>
              </a:rPr>
              <a:t>Com base no diagnóstico e índice de </a:t>
            </a:r>
            <a:r>
              <a:rPr lang="pt-BR" sz="1000" dirty="0" err="1">
                <a:solidFill>
                  <a:schemeClr val="tx1">
                    <a:lumMod val="65000"/>
                    <a:lumOff val="35000"/>
                  </a:schemeClr>
                </a:solidFill>
                <a:latin typeface="Montserrat" pitchFamily="50" charset="0"/>
              </a:rPr>
              <a:t>caminhabilidade</a:t>
            </a:r>
            <a:r>
              <a:rPr lang="pt-BR" sz="1000" dirty="0">
                <a:solidFill>
                  <a:schemeClr val="tx1">
                    <a:lumMod val="65000"/>
                    <a:lumOff val="35000"/>
                  </a:schemeClr>
                </a:solidFill>
                <a:latin typeface="Montserrat" pitchFamily="50" charset="0"/>
              </a:rPr>
              <a:t> mostrados nos mapas das páginas 54 e 85, foi estabelecido o programa Rotas Acessíveis aos Equipamentos Públicos - a partir dos pontos de transporte público mais próximos, são elaborados projetos que configuram trajetos contínuos, sinalizados e livres de quaisquer obstáculos, de modo a garantir a circulação segura de pedestres em geral, principalmente de pessoas com deficiência e/ou mobilidade reduzida. A ação definiu como prioritárias as rotas aos equipamentos públicos e o entorno das estações de metrô, de modo a beneficiar o maior número de usuários. </a:t>
            </a:r>
          </a:p>
        </p:txBody>
      </p:sp>
      <p:sp>
        <p:nvSpPr>
          <p:cNvPr id="4" name="CaixaDeTexto 3"/>
          <p:cNvSpPr txBox="1"/>
          <p:nvPr/>
        </p:nvSpPr>
        <p:spPr>
          <a:xfrm>
            <a:off x="538163" y="5085583"/>
            <a:ext cx="8642350" cy="830997"/>
          </a:xfrm>
          <a:prstGeom prst="rect">
            <a:avLst/>
          </a:prstGeom>
          <a:noFill/>
        </p:spPr>
        <p:txBody>
          <a:bodyPr wrap="square" rtlCol="0">
            <a:spAutoFit/>
          </a:bodyPr>
          <a:lstStyle/>
          <a:p>
            <a:r>
              <a:rPr lang="pt-BR" sz="800" b="1" dirty="0">
                <a:latin typeface="Montserrat" pitchFamily="50" charset="0"/>
              </a:rPr>
              <a:t>LOA 2020: </a:t>
            </a:r>
          </a:p>
          <a:p>
            <a:r>
              <a:rPr lang="pt-BR" sz="800" dirty="0">
                <a:latin typeface="Montserrat" pitchFamily="50" charset="0"/>
              </a:rPr>
              <a:t>* ADM. REGIONAL DA CEILÂNDIA: (EPI) Execução de obras de urbanização e infraestrutura em Ceilândia – H 209 1110 8130</a:t>
            </a:r>
          </a:p>
          <a:p>
            <a:pPr defTabSz="648000"/>
            <a:r>
              <a:rPr lang="pt-BR" sz="800" dirty="0">
                <a:latin typeface="Montserrat" pitchFamily="50" charset="0"/>
              </a:rPr>
              <a:t>**NOVACAP:	(EPI) Construção e reforma de calçadas – 6209 1110 8153   	(EPI) Construção da rota acessível da Feira do Guará – 6209 1110 8163</a:t>
            </a:r>
          </a:p>
          <a:p>
            <a:pPr defTabSz="648000"/>
            <a:r>
              <a:rPr lang="pt-BR" sz="800" dirty="0">
                <a:latin typeface="Montserrat" pitchFamily="50" charset="0"/>
              </a:rPr>
              <a:t>	(EPI) Construção e reforma de calçadas no Distrito Federal – 6209 1110 8164  </a:t>
            </a:r>
          </a:p>
          <a:p>
            <a:pPr defTabSz="648000"/>
            <a:r>
              <a:rPr lang="pt-BR" sz="800" dirty="0">
                <a:latin typeface="Montserrat" pitchFamily="50" charset="0"/>
              </a:rPr>
              <a:t>	(EPI) Execução de obras para mobilidade da pessoa com deficiência – 6209 1110 8169</a:t>
            </a:r>
          </a:p>
          <a:p>
            <a:pPr defTabSz="648000"/>
            <a:r>
              <a:rPr lang="pt-BR" sz="800" dirty="0">
                <a:latin typeface="Montserrat" pitchFamily="50" charset="0"/>
              </a:rPr>
              <a:t>	(EPI) Construção e reforma de calçadas – 6209 1110 8172   	(EPI) Construção e reforma de calçadas (em 2020) – 6209 1110 8179</a:t>
            </a:r>
          </a:p>
        </p:txBody>
      </p:sp>
    </p:spTree>
    <p:extLst>
      <p:ext uri="{BB962C8B-B14F-4D97-AF65-F5344CB8AC3E}">
        <p14:creationId xmlns:p14="http://schemas.microsoft.com/office/powerpoint/2010/main" val="32859134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370" y="1302586"/>
            <a:ext cx="7024888" cy="4951413"/>
          </a:xfrm>
          <a:prstGeom prst="rect">
            <a:avLst/>
          </a:prstGeom>
        </p:spPr>
      </p:pic>
    </p:spTree>
    <p:extLst>
      <p:ext uri="{BB962C8B-B14F-4D97-AF65-F5344CB8AC3E}">
        <p14:creationId xmlns:p14="http://schemas.microsoft.com/office/powerpoint/2010/main" val="39072733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ANTES-BERRINI-7.jpg"/>
          <p:cNvPicPr>
            <a:picLocks noChangeAspect="1"/>
          </p:cNvPicPr>
          <p:nvPr/>
        </p:nvPicPr>
        <p:blipFill>
          <a:blip r:embed="rId2" cstate="print">
            <a:duotone>
              <a:prstClr val="black"/>
              <a:schemeClr val="accent1">
                <a:tint val="45000"/>
                <a:satMod val="400000"/>
              </a:schemeClr>
            </a:duotone>
          </a:blip>
          <a:srcRect r="5412" b="8340"/>
          <a:stretch>
            <a:fillRect/>
          </a:stretch>
        </p:blipFill>
        <p:spPr>
          <a:xfrm>
            <a:off x="-1" y="0"/>
            <a:ext cx="9720263" cy="6300787"/>
          </a:xfrm>
          <a:prstGeom prst="rect">
            <a:avLst/>
          </a:prstGeom>
        </p:spPr>
      </p:pic>
      <p:sp>
        <p:nvSpPr>
          <p:cNvPr id="5" name="Retângulo 4"/>
          <p:cNvSpPr/>
          <p:nvPr/>
        </p:nvSpPr>
        <p:spPr>
          <a:xfrm>
            <a:off x="3902" y="0"/>
            <a:ext cx="9716361" cy="6293665"/>
          </a:xfrm>
          <a:prstGeom prst="rect">
            <a:avLst/>
          </a:prstGeom>
          <a:solidFill>
            <a:srgbClr val="006BB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5075238" y="5629215"/>
            <a:ext cx="4105275" cy="369332"/>
          </a:xfrm>
          <a:prstGeom prst="rect">
            <a:avLst/>
          </a:prstGeom>
          <a:noFill/>
          <a:ln w="28575">
            <a:noFill/>
            <a:prstDash val="sysDot"/>
          </a:ln>
        </p:spPr>
        <p:txBody>
          <a:bodyPr wrap="square" rtlCol="0">
            <a:spAutoFit/>
          </a:bodyPr>
          <a:lstStyle/>
          <a:p>
            <a:pPr algn="r"/>
            <a:r>
              <a:rPr lang="pt-BR" sz="900" dirty="0">
                <a:solidFill>
                  <a:schemeClr val="bg1"/>
                </a:solidFill>
                <a:latin typeface="Montserrat" pitchFamily="50" charset="0"/>
              </a:rPr>
              <a:t>Rua Joel Carlos Borges - São Paulo-SP - ANTES</a:t>
            </a:r>
          </a:p>
          <a:p>
            <a:pPr algn="r"/>
            <a:r>
              <a:rPr lang="pt-BR" sz="900" dirty="0">
                <a:solidFill>
                  <a:schemeClr val="bg1"/>
                </a:solidFill>
                <a:latin typeface="Montserrat" pitchFamily="50" charset="0"/>
              </a:rPr>
              <a:t>Fonte: WRI Brasil cidades sustentáveis</a:t>
            </a:r>
          </a:p>
        </p:txBody>
      </p:sp>
    </p:spTree>
    <p:extLst>
      <p:ext uri="{BB962C8B-B14F-4D97-AF65-F5344CB8AC3E}">
        <p14:creationId xmlns:p14="http://schemas.microsoft.com/office/powerpoint/2010/main" val="40693505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DEPOIS-BERRINI-11.jpg"/>
          <p:cNvPicPr>
            <a:picLocks noChangeAspect="1"/>
          </p:cNvPicPr>
          <p:nvPr/>
        </p:nvPicPr>
        <p:blipFill>
          <a:blip r:embed="rId2" cstate="print"/>
          <a:srcRect l="1343" r="5471" b="9699"/>
          <a:stretch>
            <a:fillRect/>
          </a:stretch>
        </p:blipFill>
        <p:spPr>
          <a:xfrm>
            <a:off x="-1" y="-62751"/>
            <a:ext cx="9720264" cy="6363539"/>
          </a:xfrm>
          <a:prstGeom prst="rect">
            <a:avLst/>
          </a:prstGeom>
        </p:spPr>
      </p:pic>
      <p:sp>
        <p:nvSpPr>
          <p:cNvPr id="4" name="CaixaDeTexto 3"/>
          <p:cNvSpPr txBox="1"/>
          <p:nvPr/>
        </p:nvSpPr>
        <p:spPr>
          <a:xfrm>
            <a:off x="5075238" y="5659658"/>
            <a:ext cx="4105275" cy="369667"/>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a:solidFill>
                  <a:schemeClr val="bg1"/>
                </a:solidFill>
                <a:latin typeface="Montserrat" pitchFamily="50" charset="0"/>
              </a:rPr>
              <a:t>Rua Joel Carlos Borges - São Paulo-SP – Setembro 2017</a:t>
            </a:r>
          </a:p>
          <a:p>
            <a:pPr algn="r"/>
            <a:r>
              <a:rPr lang="pt-BR" sz="900" dirty="0">
                <a:solidFill>
                  <a:schemeClr val="bg1"/>
                </a:solidFill>
                <a:latin typeface="Montserrat" pitchFamily="50" charset="0"/>
              </a:rPr>
              <a:t>Fonte: WRI Brasil cidades sustentáveis</a:t>
            </a:r>
          </a:p>
        </p:txBody>
      </p:sp>
    </p:spTree>
    <p:extLst>
      <p:ext uri="{BB962C8B-B14F-4D97-AF65-F5344CB8AC3E}">
        <p14:creationId xmlns:p14="http://schemas.microsoft.com/office/powerpoint/2010/main" val="8237370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a:spLocks/>
          </p:cNvSpPr>
          <p:nvPr/>
        </p:nvSpPr>
        <p:spPr>
          <a:xfrm>
            <a:off x="538163" y="1349374"/>
            <a:ext cx="8642350" cy="460704"/>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30">
            <a:spAutoFit/>
          </a:bodyPr>
          <a:lstStyle/>
          <a:p>
            <a:pPr indent="457200" algn="just">
              <a:spcAft>
                <a:spcPts val="600"/>
              </a:spcAft>
            </a:pPr>
            <a:r>
              <a:rPr lang="pt-BR" sz="998" dirty="0">
                <a:solidFill>
                  <a:schemeClr val="tx1">
                    <a:lumMod val="65000"/>
                    <a:lumOff val="35000"/>
                  </a:schemeClr>
                </a:solidFill>
                <a:latin typeface="Montserrat" pitchFamily="50" charset="0"/>
              </a:rPr>
              <a:t>De acordo com a nossa diretriz geral e dos resultados obtidos no diagnóstico desenvolvido por esta Secretaria, adentraremos agora nas ações específicas dos modos a pé e </a:t>
            </a:r>
            <a:r>
              <a:rPr lang="pt-BR" sz="998" dirty="0" err="1">
                <a:solidFill>
                  <a:schemeClr val="tx1">
                    <a:lumMod val="65000"/>
                    <a:lumOff val="35000"/>
                  </a:schemeClr>
                </a:solidFill>
                <a:latin typeface="Montserrat" pitchFamily="50" charset="0"/>
              </a:rPr>
              <a:t>ciclomobilidade</a:t>
            </a:r>
            <a:r>
              <a:rPr lang="pt-BR" sz="998" dirty="0">
                <a:solidFill>
                  <a:schemeClr val="tx1">
                    <a:lumMod val="65000"/>
                    <a:lumOff val="35000"/>
                  </a:schemeClr>
                </a:solidFill>
                <a:latin typeface="Montserrat" pitchFamily="50" charset="0"/>
              </a:rPr>
              <a:t> que visam alcançar as ruas completas levando em consideração toda a especificidade do desenho urbano de Brasília e suas Regiões Administrativas. </a:t>
            </a:r>
          </a:p>
        </p:txBody>
      </p:sp>
      <p:sp>
        <p:nvSpPr>
          <p:cNvPr id="53" name="Retângulo 52"/>
          <p:cNvSpPr/>
          <p:nvPr/>
        </p:nvSpPr>
        <p:spPr>
          <a:xfrm>
            <a:off x="2158168" y="2598724"/>
            <a:ext cx="2904783" cy="399722"/>
          </a:xfrm>
          <a:prstGeom prst="rec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1400" dirty="0">
              <a:solidFill>
                <a:srgbClr val="0070C0"/>
              </a:solidFill>
              <a:latin typeface="Montserrat" pitchFamily="50" charset="0"/>
            </a:endParaRPr>
          </a:p>
        </p:txBody>
      </p:sp>
      <p:sp>
        <p:nvSpPr>
          <p:cNvPr id="42" name="Retângulo 41"/>
          <p:cNvSpPr/>
          <p:nvPr/>
        </p:nvSpPr>
        <p:spPr>
          <a:xfrm>
            <a:off x="2160752" y="4477339"/>
            <a:ext cx="2917621" cy="118323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b="1" dirty="0">
              <a:latin typeface="Montserrat" pitchFamily="50" charset="0"/>
            </a:endParaRPr>
          </a:p>
        </p:txBody>
      </p:sp>
      <p:sp>
        <p:nvSpPr>
          <p:cNvPr id="36" name="Retângulo 35"/>
          <p:cNvSpPr/>
          <p:nvPr/>
        </p:nvSpPr>
        <p:spPr>
          <a:xfrm>
            <a:off x="2171439" y="3123226"/>
            <a:ext cx="2903799" cy="684401"/>
          </a:xfrm>
          <a:prstGeom prst="rec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1400" dirty="0">
              <a:latin typeface="Montserrat" pitchFamily="50" charset="0"/>
            </a:endParaRPr>
          </a:p>
        </p:txBody>
      </p:sp>
      <p:sp>
        <p:nvSpPr>
          <p:cNvPr id="37" name="Retângulo 36"/>
          <p:cNvSpPr/>
          <p:nvPr/>
        </p:nvSpPr>
        <p:spPr>
          <a:xfrm>
            <a:off x="2171439" y="3880654"/>
            <a:ext cx="2903799" cy="511182"/>
          </a:xfrm>
          <a:prstGeom prst="rec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1400" dirty="0">
              <a:latin typeface="Montserrat" pitchFamily="50" charset="0"/>
            </a:endParaRPr>
          </a:p>
        </p:txBody>
      </p:sp>
      <p:sp>
        <p:nvSpPr>
          <p:cNvPr id="38" name="Retângulo 37"/>
          <p:cNvSpPr/>
          <p:nvPr/>
        </p:nvSpPr>
        <p:spPr>
          <a:xfrm>
            <a:off x="2177988" y="1981978"/>
            <a:ext cx="2896913" cy="491965"/>
          </a:xfrm>
          <a:prstGeom prst="rec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1400" dirty="0">
              <a:solidFill>
                <a:srgbClr val="0070C0"/>
              </a:solidFill>
              <a:latin typeface="Montserrat" pitchFamily="50" charset="0"/>
            </a:endParaRPr>
          </a:p>
        </p:txBody>
      </p:sp>
      <p:sp>
        <p:nvSpPr>
          <p:cNvPr id="41" name="Fluxograma: Processo 40"/>
          <p:cNvSpPr/>
          <p:nvPr/>
        </p:nvSpPr>
        <p:spPr>
          <a:xfrm>
            <a:off x="538164" y="1981978"/>
            <a:ext cx="1656518" cy="3687813"/>
          </a:xfrm>
          <a:prstGeom prst="flowChartProcess">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endParaRPr lang="pt-BR" sz="1400" b="1" dirty="0">
              <a:latin typeface="Montserrat" pitchFamily="50" charset="0"/>
            </a:endParaRPr>
          </a:p>
        </p:txBody>
      </p:sp>
      <p:sp>
        <p:nvSpPr>
          <p:cNvPr id="43" name="CaixaDeTexto 42"/>
          <p:cNvSpPr txBox="1"/>
          <p:nvPr/>
        </p:nvSpPr>
        <p:spPr>
          <a:xfrm>
            <a:off x="2105070" y="3186907"/>
            <a:ext cx="2917069" cy="615553"/>
          </a:xfrm>
          <a:prstGeom prst="rect">
            <a:avLst/>
          </a:prstGeom>
          <a:noFill/>
        </p:spPr>
        <p:txBody>
          <a:bodyPr wrap="square" rtlCol="0">
            <a:spAutoFit/>
          </a:bodyPr>
          <a:lstStyle/>
          <a:p>
            <a:pPr algn="ctr"/>
            <a:r>
              <a:rPr lang="pt-BR" sz="1400" dirty="0">
                <a:solidFill>
                  <a:srgbClr val="0070C0"/>
                </a:solidFill>
                <a:latin typeface="Montserrat" pitchFamily="50" charset="0"/>
              </a:rPr>
              <a:t>ACESSIBILIDADE UNIVERSAL</a:t>
            </a:r>
          </a:p>
          <a:p>
            <a:pPr algn="ctr"/>
            <a:r>
              <a:rPr lang="pt-BR" sz="1000" dirty="0">
                <a:solidFill>
                  <a:srgbClr val="0070C0"/>
                </a:solidFill>
                <a:latin typeface="Montserrat" pitchFamily="50" charset="0"/>
              </a:rPr>
              <a:t>Rampas ou calçadas no nível da via,</a:t>
            </a:r>
          </a:p>
          <a:p>
            <a:pPr algn="ctr"/>
            <a:r>
              <a:rPr lang="pt-BR" sz="1000" dirty="0">
                <a:solidFill>
                  <a:srgbClr val="0070C0"/>
                </a:solidFill>
                <a:latin typeface="Montserrat" pitchFamily="50" charset="0"/>
              </a:rPr>
              <a:t> piso tátil</a:t>
            </a:r>
          </a:p>
        </p:txBody>
      </p:sp>
      <p:sp>
        <p:nvSpPr>
          <p:cNvPr id="51" name="Retângulo 50"/>
          <p:cNvSpPr/>
          <p:nvPr/>
        </p:nvSpPr>
        <p:spPr>
          <a:xfrm>
            <a:off x="2170067" y="3912787"/>
            <a:ext cx="2787075" cy="461665"/>
          </a:xfrm>
          <a:prstGeom prst="rect">
            <a:avLst/>
          </a:prstGeom>
        </p:spPr>
        <p:txBody>
          <a:bodyPr wrap="square">
            <a:spAutoFit/>
          </a:bodyPr>
          <a:lstStyle/>
          <a:p>
            <a:pPr algn="ctr"/>
            <a:r>
              <a:rPr lang="pt-BR" sz="1400" dirty="0">
                <a:solidFill>
                  <a:srgbClr val="0070C0"/>
                </a:solidFill>
                <a:latin typeface="Montserrat" pitchFamily="50" charset="0"/>
              </a:rPr>
              <a:t>MOBILIÁRIO URBANO</a:t>
            </a:r>
          </a:p>
          <a:p>
            <a:pPr lvl="0" algn="ctr"/>
            <a:r>
              <a:rPr lang="pt-BR" sz="1000" dirty="0">
                <a:solidFill>
                  <a:srgbClr val="0070C0"/>
                </a:solidFill>
                <a:latin typeface="Montserrat" pitchFamily="50" charset="0"/>
              </a:rPr>
              <a:t>Lixeiras, bancos, postes de iluminação</a:t>
            </a:r>
          </a:p>
        </p:txBody>
      </p:sp>
      <p:sp>
        <p:nvSpPr>
          <p:cNvPr id="55" name="Texto explicativo retangular 54"/>
          <p:cNvSpPr/>
          <p:nvPr/>
        </p:nvSpPr>
        <p:spPr>
          <a:xfrm flipH="1">
            <a:off x="5288663" y="4876723"/>
            <a:ext cx="3891850" cy="783853"/>
          </a:xfrm>
          <a:prstGeom prst="wedgeRectCallout">
            <a:avLst>
              <a:gd name="adj1" fmla="val 63252"/>
              <a:gd name="adj2" fmla="val 16599"/>
            </a:avLst>
          </a:prstGeom>
          <a:solidFill>
            <a:schemeClr val="tx2">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52" dirty="0">
              <a:latin typeface="Century Gothic" pitchFamily="34" charset="0"/>
            </a:endParaRPr>
          </a:p>
        </p:txBody>
      </p:sp>
      <p:sp>
        <p:nvSpPr>
          <p:cNvPr id="56" name="CaixaDeTexto 55"/>
          <p:cNvSpPr txBox="1"/>
          <p:nvPr/>
        </p:nvSpPr>
        <p:spPr>
          <a:xfrm>
            <a:off x="5955521" y="5092614"/>
            <a:ext cx="3067091" cy="553998"/>
          </a:xfrm>
          <a:prstGeom prst="rect">
            <a:avLst/>
          </a:prstGeom>
          <a:noFill/>
        </p:spPr>
        <p:txBody>
          <a:bodyPr wrap="square" rtlCol="0" anchor="ctr">
            <a:spAutoFit/>
          </a:bodyPr>
          <a:lstStyle/>
          <a:p>
            <a:r>
              <a:rPr lang="pt-BR" sz="1000" dirty="0">
                <a:solidFill>
                  <a:schemeClr val="bg1"/>
                </a:solidFill>
                <a:latin typeface="Montserrat" pitchFamily="50" charset="0"/>
              </a:rPr>
              <a:t>Sistema </a:t>
            </a:r>
            <a:r>
              <a:rPr lang="pt-BR" sz="1000" dirty="0" err="1">
                <a:solidFill>
                  <a:schemeClr val="bg1"/>
                </a:solidFill>
                <a:latin typeface="Montserrat" pitchFamily="50" charset="0"/>
              </a:rPr>
              <a:t>cicloviário</a:t>
            </a:r>
            <a:r>
              <a:rPr lang="pt-BR" sz="1000" dirty="0">
                <a:solidFill>
                  <a:schemeClr val="bg1"/>
                </a:solidFill>
                <a:latin typeface="Montserrat" pitchFamily="50" charset="0"/>
              </a:rPr>
              <a:t>: ciclovias, ciclofaixas, ciclorrotas, bicicletas compartilhadas.</a:t>
            </a:r>
          </a:p>
        </p:txBody>
      </p:sp>
      <p:sp>
        <p:nvSpPr>
          <p:cNvPr id="54" name="Texto explicativo retangular 53"/>
          <p:cNvSpPr/>
          <p:nvPr/>
        </p:nvSpPr>
        <p:spPr>
          <a:xfrm>
            <a:off x="5298287" y="4057117"/>
            <a:ext cx="3882225" cy="783853"/>
          </a:xfrm>
          <a:prstGeom prst="wedgeRectCallout">
            <a:avLst>
              <a:gd name="adj1" fmla="val -63223"/>
              <a:gd name="adj2" fmla="val 22440"/>
            </a:avLst>
          </a:prstGeom>
          <a:solidFill>
            <a:schemeClr val="tx2">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52" dirty="0">
              <a:latin typeface="Century Gothic" pitchFamily="34" charset="0"/>
            </a:endParaRPr>
          </a:p>
        </p:txBody>
      </p:sp>
      <p:pic>
        <p:nvPicPr>
          <p:cNvPr id="59" name="Picture 6" descr="Resultado de imagem para ciclista png"/>
          <p:cNvPicPr>
            <a:picLocks noChangeAspect="1" noChangeArrowheads="1"/>
          </p:cNvPicPr>
          <p:nvPr/>
        </p:nvPicPr>
        <p:blipFill>
          <a:blip r:embed="rId2" cstate="print">
            <a:duotone>
              <a:schemeClr val="bg2">
                <a:shade val="45000"/>
                <a:satMod val="135000"/>
              </a:schemeClr>
              <a:prstClr val="white"/>
            </a:duotone>
            <a:lum bright="40000"/>
          </a:blip>
          <a:srcRect/>
          <a:stretch>
            <a:fillRect/>
          </a:stretch>
        </p:blipFill>
        <p:spPr bwMode="auto">
          <a:xfrm>
            <a:off x="5448274" y="5035101"/>
            <a:ext cx="453812" cy="459882"/>
          </a:xfrm>
          <a:prstGeom prst="rect">
            <a:avLst/>
          </a:prstGeom>
          <a:noFill/>
        </p:spPr>
      </p:pic>
      <p:sp>
        <p:nvSpPr>
          <p:cNvPr id="61" name="Retângulo 60"/>
          <p:cNvSpPr/>
          <p:nvPr/>
        </p:nvSpPr>
        <p:spPr>
          <a:xfrm>
            <a:off x="5955521" y="4903018"/>
            <a:ext cx="2013693" cy="307777"/>
          </a:xfrm>
          <a:prstGeom prst="rect">
            <a:avLst/>
          </a:prstGeom>
        </p:spPr>
        <p:txBody>
          <a:bodyPr wrap="none">
            <a:spAutoFit/>
          </a:bodyPr>
          <a:lstStyle/>
          <a:p>
            <a:r>
              <a:rPr lang="pt-BR" sz="1400" b="1" dirty="0">
                <a:solidFill>
                  <a:srgbClr val="F9DD16"/>
                </a:solidFill>
                <a:latin typeface="Montserrat" pitchFamily="50" charset="0"/>
              </a:rPr>
              <a:t>CICLOMOBILIDADE</a:t>
            </a:r>
          </a:p>
        </p:txBody>
      </p:sp>
      <p:sp>
        <p:nvSpPr>
          <p:cNvPr id="57" name="CaixaDeTexto 56"/>
          <p:cNvSpPr txBox="1"/>
          <p:nvPr/>
        </p:nvSpPr>
        <p:spPr>
          <a:xfrm>
            <a:off x="5955521" y="4284636"/>
            <a:ext cx="3067092" cy="553998"/>
          </a:xfrm>
          <a:prstGeom prst="rect">
            <a:avLst/>
          </a:prstGeom>
          <a:noFill/>
        </p:spPr>
        <p:txBody>
          <a:bodyPr wrap="square" rtlCol="0" anchor="ctr">
            <a:spAutoFit/>
          </a:bodyPr>
          <a:lstStyle/>
          <a:p>
            <a:r>
              <a:rPr lang="pt-BR" sz="1000" dirty="0">
                <a:solidFill>
                  <a:schemeClr val="bg1"/>
                </a:solidFill>
                <a:latin typeface="Montserrat" pitchFamily="50" charset="0"/>
              </a:rPr>
              <a:t>Calçadas, faixas de pedestres, acesso facilitado aos pontos de parada do transporte coletivo.</a:t>
            </a:r>
          </a:p>
        </p:txBody>
      </p:sp>
      <p:pic>
        <p:nvPicPr>
          <p:cNvPr id="58" name="Picture 4" descr="Imagem relacionada"/>
          <p:cNvPicPr>
            <a:picLocks noChangeAspect="1" noChangeArrowheads="1"/>
          </p:cNvPicPr>
          <p:nvPr/>
        </p:nvPicPr>
        <p:blipFill>
          <a:blip r:embed="rId3" cstate="print">
            <a:duotone>
              <a:schemeClr val="bg2">
                <a:shade val="45000"/>
                <a:satMod val="135000"/>
              </a:schemeClr>
              <a:prstClr val="white"/>
            </a:duotone>
            <a:lum bright="40000"/>
          </a:blip>
          <a:srcRect/>
          <a:stretch>
            <a:fillRect/>
          </a:stretch>
        </p:blipFill>
        <p:spPr bwMode="auto">
          <a:xfrm>
            <a:off x="5368733" y="4143179"/>
            <a:ext cx="586788" cy="594634"/>
          </a:xfrm>
          <a:prstGeom prst="rect">
            <a:avLst/>
          </a:prstGeom>
          <a:noFill/>
        </p:spPr>
      </p:pic>
      <p:sp>
        <p:nvSpPr>
          <p:cNvPr id="60" name="Retângulo 59"/>
          <p:cNvSpPr/>
          <p:nvPr/>
        </p:nvSpPr>
        <p:spPr>
          <a:xfrm>
            <a:off x="5955521" y="4084059"/>
            <a:ext cx="1922321" cy="307777"/>
          </a:xfrm>
          <a:prstGeom prst="rect">
            <a:avLst/>
          </a:prstGeom>
        </p:spPr>
        <p:txBody>
          <a:bodyPr wrap="none">
            <a:spAutoFit/>
          </a:bodyPr>
          <a:lstStyle/>
          <a:p>
            <a:pPr algn="ctr"/>
            <a:r>
              <a:rPr lang="pt-BR" sz="1400" b="1" dirty="0">
                <a:solidFill>
                  <a:srgbClr val="F9DD16"/>
                </a:solidFill>
                <a:latin typeface="Montserrat" pitchFamily="50" charset="0"/>
              </a:rPr>
              <a:t>MOBILIDADE A PÉ</a:t>
            </a:r>
          </a:p>
        </p:txBody>
      </p:sp>
      <p:sp>
        <p:nvSpPr>
          <p:cNvPr id="31" name="Retângulo 30"/>
          <p:cNvSpPr/>
          <p:nvPr/>
        </p:nvSpPr>
        <p:spPr>
          <a:xfrm>
            <a:off x="2262585" y="5715674"/>
            <a:ext cx="6917927" cy="246221"/>
          </a:xfrm>
          <a:prstGeom prst="rect">
            <a:avLst/>
          </a:prstGeom>
        </p:spPr>
        <p:txBody>
          <a:bodyPr wrap="square">
            <a:spAutoFit/>
          </a:bodyPr>
          <a:lstStyle/>
          <a:p>
            <a:pPr algn="just"/>
            <a:r>
              <a:rPr lang="pt-BR" sz="1000" dirty="0">
                <a:solidFill>
                  <a:schemeClr val="tx2">
                    <a:lumMod val="75000"/>
                  </a:schemeClr>
                </a:solidFill>
                <a:latin typeface="Montserrat" pitchFamily="50" charset="0"/>
              </a:rPr>
              <a:t>“distribuir o espaço de maneira mais democrática, beneficiando a todos”</a:t>
            </a:r>
          </a:p>
        </p:txBody>
      </p:sp>
      <p:sp>
        <p:nvSpPr>
          <p:cNvPr id="29" name="Retângulo 28"/>
          <p:cNvSpPr/>
          <p:nvPr/>
        </p:nvSpPr>
        <p:spPr>
          <a:xfrm>
            <a:off x="3315410" y="375406"/>
            <a:ext cx="2603598" cy="553998"/>
          </a:xfrm>
          <a:prstGeom prst="rect">
            <a:avLst/>
          </a:prstGeom>
        </p:spPr>
        <p:txBody>
          <a:bodyPr wrap="none">
            <a:spAutoFit/>
          </a:bodyPr>
          <a:lstStyle/>
          <a:p>
            <a:pPr>
              <a:lnSpc>
                <a:spcPct val="150000"/>
              </a:lnSpc>
            </a:pPr>
            <a:r>
              <a:rPr lang="pt-BR" sz="2000" b="1" i="1" dirty="0">
                <a:solidFill>
                  <a:schemeClr val="bg1"/>
                </a:solidFill>
                <a:latin typeface="Montserrat ExtraBold" pitchFamily="50" charset="0"/>
              </a:rPr>
              <a:t>- Ruas Completas</a:t>
            </a:r>
          </a:p>
        </p:txBody>
      </p:sp>
      <p:sp>
        <p:nvSpPr>
          <p:cNvPr id="34" name="Retângulo 33"/>
          <p:cNvSpPr/>
          <p:nvPr/>
        </p:nvSpPr>
        <p:spPr>
          <a:xfrm>
            <a:off x="2857321" y="2639212"/>
            <a:ext cx="1412566" cy="307777"/>
          </a:xfrm>
          <a:prstGeom prst="rect">
            <a:avLst/>
          </a:prstGeom>
        </p:spPr>
        <p:txBody>
          <a:bodyPr wrap="none">
            <a:spAutoFit/>
          </a:bodyPr>
          <a:lstStyle/>
          <a:p>
            <a:pPr algn="ctr"/>
            <a:r>
              <a:rPr lang="pt-BR" sz="1400" dirty="0">
                <a:solidFill>
                  <a:srgbClr val="0070C0"/>
                </a:solidFill>
                <a:latin typeface="Montserrat" pitchFamily="50" charset="0"/>
              </a:rPr>
              <a:t>TECNOLOGIA</a:t>
            </a:r>
          </a:p>
        </p:txBody>
      </p:sp>
      <p:sp>
        <p:nvSpPr>
          <p:cNvPr id="35" name="Retângulo 34"/>
          <p:cNvSpPr/>
          <p:nvPr/>
        </p:nvSpPr>
        <p:spPr>
          <a:xfrm>
            <a:off x="515084" y="3442498"/>
            <a:ext cx="1588897" cy="584775"/>
          </a:xfrm>
          <a:prstGeom prst="rect">
            <a:avLst/>
          </a:prstGeom>
        </p:spPr>
        <p:txBody>
          <a:bodyPr wrap="none">
            <a:spAutoFit/>
          </a:bodyPr>
          <a:lstStyle/>
          <a:p>
            <a:pPr algn="ctr"/>
            <a:r>
              <a:rPr lang="pt-BR" b="1" dirty="0">
                <a:solidFill>
                  <a:srgbClr val="F9DD16"/>
                </a:solidFill>
                <a:latin typeface="Montserrat" pitchFamily="50" charset="0"/>
              </a:rPr>
              <a:t>RUAS</a:t>
            </a:r>
          </a:p>
          <a:p>
            <a:pPr algn="ctr"/>
            <a:r>
              <a:rPr lang="pt-BR" b="1" dirty="0">
                <a:solidFill>
                  <a:srgbClr val="F9DD16"/>
                </a:solidFill>
                <a:latin typeface="Montserrat" pitchFamily="50" charset="0"/>
              </a:rPr>
              <a:t>COMPLETAS</a:t>
            </a:r>
          </a:p>
        </p:txBody>
      </p:sp>
      <p:sp>
        <p:nvSpPr>
          <p:cNvPr id="39" name="Retângulo 38"/>
          <p:cNvSpPr/>
          <p:nvPr/>
        </p:nvSpPr>
        <p:spPr>
          <a:xfrm>
            <a:off x="2400465" y="2128030"/>
            <a:ext cx="2326278" cy="307777"/>
          </a:xfrm>
          <a:prstGeom prst="rect">
            <a:avLst/>
          </a:prstGeom>
        </p:spPr>
        <p:txBody>
          <a:bodyPr wrap="none">
            <a:spAutoFit/>
          </a:bodyPr>
          <a:lstStyle/>
          <a:p>
            <a:pPr algn="ctr"/>
            <a:r>
              <a:rPr lang="pt-BR" sz="1400" dirty="0">
                <a:solidFill>
                  <a:srgbClr val="0070C0"/>
                </a:solidFill>
                <a:latin typeface="Montserrat" pitchFamily="50" charset="0"/>
              </a:rPr>
              <a:t>TRANSPORTE PÚBLICO</a:t>
            </a:r>
          </a:p>
        </p:txBody>
      </p:sp>
      <p:sp>
        <p:nvSpPr>
          <p:cNvPr id="44" name="Retângulo 43"/>
          <p:cNvSpPr/>
          <p:nvPr/>
        </p:nvSpPr>
        <p:spPr>
          <a:xfrm>
            <a:off x="2402870" y="4903018"/>
            <a:ext cx="2321468" cy="338554"/>
          </a:xfrm>
          <a:prstGeom prst="rect">
            <a:avLst/>
          </a:prstGeom>
        </p:spPr>
        <p:txBody>
          <a:bodyPr wrap="none">
            <a:spAutoFit/>
          </a:bodyPr>
          <a:lstStyle/>
          <a:p>
            <a:pPr algn="ctr"/>
            <a:r>
              <a:rPr lang="pt-BR" b="1" dirty="0">
                <a:solidFill>
                  <a:srgbClr val="F9DD16"/>
                </a:solidFill>
                <a:latin typeface="Montserrat" pitchFamily="50" charset="0"/>
              </a:rPr>
              <a:t>MOBILIDADE ATIVA</a:t>
            </a:r>
          </a:p>
        </p:txBody>
      </p:sp>
    </p:spTree>
    <p:extLst>
      <p:ext uri="{BB962C8B-B14F-4D97-AF65-F5344CB8AC3E}">
        <p14:creationId xmlns:p14="http://schemas.microsoft.com/office/powerpoint/2010/main" val="26245906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s://1.bp.blogspot.com/-3oc80AzdfkU/WbbL0zo6H0I/AAAAAAABAfo/Yna7h9bGbeYSzIgkblSKux3UDP_pZrf4wCLcBGAs/s1600/watermarked-fiscalizao-do-uso-das-faixas-exclusivas-ser-retomada-na-segunda-28_36621385351_o.jpg"/>
          <p:cNvPicPr>
            <a:picLocks noChangeAspect="1" noChangeArrowheads="1"/>
          </p:cNvPicPr>
          <p:nvPr/>
        </p:nvPicPr>
        <p:blipFill>
          <a:blip r:embed="rId2" cstate="print"/>
          <a:srcRect l="11249" t="8669" b="5403"/>
          <a:stretch>
            <a:fillRect/>
          </a:stretch>
        </p:blipFill>
        <p:spPr bwMode="auto">
          <a:xfrm>
            <a:off x="0" y="-26237"/>
            <a:ext cx="9715382" cy="6327025"/>
          </a:xfrm>
          <a:prstGeom prst="rect">
            <a:avLst/>
          </a:prstGeom>
          <a:noFill/>
        </p:spPr>
      </p:pic>
      <p:sp>
        <p:nvSpPr>
          <p:cNvPr id="5" name="CaixaDeTexto 4"/>
          <p:cNvSpPr txBox="1"/>
          <p:nvPr/>
        </p:nvSpPr>
        <p:spPr>
          <a:xfrm>
            <a:off x="5075238" y="5659658"/>
            <a:ext cx="4105275" cy="369667"/>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a:solidFill>
                  <a:schemeClr val="bg1"/>
                </a:solidFill>
                <a:latin typeface="Montserrat" pitchFamily="50" charset="0"/>
              </a:rPr>
              <a:t>W3 Sul</a:t>
            </a:r>
          </a:p>
          <a:p>
            <a:pPr algn="r"/>
            <a:r>
              <a:rPr lang="pt-BR" sz="900" dirty="0">
                <a:solidFill>
                  <a:schemeClr val="bg1"/>
                </a:solidFill>
                <a:latin typeface="Montserrat" pitchFamily="50" charset="0"/>
              </a:rPr>
              <a:t>Fonte: Agência Brasília</a:t>
            </a:r>
          </a:p>
        </p:txBody>
      </p:sp>
    </p:spTree>
    <p:extLst>
      <p:ext uri="{BB962C8B-B14F-4D97-AF65-F5344CB8AC3E}">
        <p14:creationId xmlns:p14="http://schemas.microsoft.com/office/powerpoint/2010/main" val="2823338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áfico 19"/>
          <p:cNvGraphicFramePr/>
          <p:nvPr>
            <p:extLst>
              <p:ext uri="{D42A27DB-BD31-4B8C-83A1-F6EECF244321}">
                <p14:modId xmlns:p14="http://schemas.microsoft.com/office/powerpoint/2010/main" val="1539818370"/>
              </p:ext>
            </p:extLst>
          </p:nvPr>
        </p:nvGraphicFramePr>
        <p:xfrm>
          <a:off x="953240" y="2018491"/>
          <a:ext cx="7715571" cy="3708753"/>
        </p:xfrm>
        <a:graphic>
          <a:graphicData uri="http://schemas.openxmlformats.org/drawingml/2006/chart">
            <c:chart xmlns:c="http://schemas.openxmlformats.org/drawingml/2006/chart" xmlns:r="http://schemas.openxmlformats.org/officeDocument/2006/relationships" r:id="rId3"/>
          </a:graphicData>
        </a:graphic>
      </p:graphicFrame>
      <p:sp>
        <p:nvSpPr>
          <p:cNvPr id="25" name="Espaço Reservado para Texto 6"/>
          <p:cNvSpPr txBox="1">
            <a:spLocks/>
          </p:cNvSpPr>
          <p:nvPr/>
        </p:nvSpPr>
        <p:spPr>
          <a:xfrm>
            <a:off x="538163" y="1349376"/>
            <a:ext cx="8642350" cy="450038"/>
          </a:xfrm>
          <a:prstGeom prst="rect">
            <a:avLst/>
          </a:prstGeom>
          <a:noFill/>
        </p:spPr>
        <p:txBody>
          <a:bodyPr lIns="0" tIns="0" rIns="0" bIns="0"/>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57200" algn="just">
              <a:spcBef>
                <a:spcPts val="600"/>
              </a:spcBef>
              <a:buNone/>
            </a:pPr>
            <a:r>
              <a:rPr lang="pt-BR" sz="1000" dirty="0">
                <a:solidFill>
                  <a:schemeClr val="tx1">
                    <a:lumMod val="65000"/>
                    <a:lumOff val="35000"/>
                  </a:schemeClr>
                </a:solidFill>
                <a:latin typeface="Montserrat" pitchFamily="50" charset="0"/>
              </a:rPr>
              <a:t>A análise por Região Administrativa evidencia que a RA I - Brasília apresentou o maior valor do DF, com um total de 50 óbitos em 2016. Por outro lado, a RA XXIX – SIA obteve o maior índice (31) de óbitos por 100.000 habitantes, considerando a população da RA e também os habitantes pendulares, que passam o dia na RA.</a:t>
            </a:r>
          </a:p>
        </p:txBody>
      </p:sp>
      <p:sp>
        <p:nvSpPr>
          <p:cNvPr id="29" name="Espaço Reservado para Texto 7"/>
          <p:cNvSpPr txBox="1">
            <a:spLocks/>
          </p:cNvSpPr>
          <p:nvPr/>
        </p:nvSpPr>
        <p:spPr>
          <a:xfrm>
            <a:off x="2742377" y="5819202"/>
            <a:ext cx="5919501" cy="210123"/>
          </a:xfrm>
          <a:prstGeom prst="rect">
            <a:avLst/>
          </a:prstGeom>
        </p:spPr>
        <p:txBody>
          <a:bodyPr lIns="73932" tIns="36966" rIns="73932" bIns="36966">
            <a:noAutofit/>
          </a:bodyPr>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t-BR" sz="800" dirty="0">
                <a:solidFill>
                  <a:schemeClr val="tx1">
                    <a:lumMod val="65000"/>
                    <a:lumOff val="35000"/>
                  </a:schemeClr>
                </a:solidFill>
                <a:latin typeface="Montserrat" pitchFamily="50" charset="0"/>
              </a:rPr>
              <a:t>Fontes: Gerest DETRAN-DF / Formulação: Brasília Vida Segura</a:t>
            </a:r>
          </a:p>
        </p:txBody>
      </p:sp>
    </p:spTree>
    <p:extLst>
      <p:ext uri="{BB962C8B-B14F-4D97-AF65-F5344CB8AC3E}">
        <p14:creationId xmlns:p14="http://schemas.microsoft.com/office/powerpoint/2010/main" val="20715770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tângulo 58"/>
          <p:cNvSpPr>
            <a:spLocks/>
          </p:cNvSpPr>
          <p:nvPr/>
        </p:nvSpPr>
        <p:spPr>
          <a:xfrm>
            <a:off x="538164" y="2055004"/>
            <a:ext cx="4105274" cy="1996700"/>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30">
            <a:spAutoFit/>
          </a:bodyPr>
          <a:lstStyle/>
          <a:p>
            <a:pPr indent="457200" algn="just" defTabSz="973438" eaLnBrk="0" fontAlgn="base" hangingPunct="0">
              <a:spcAft>
                <a:spcPts val="600"/>
              </a:spcAft>
            </a:pPr>
            <a:r>
              <a:rPr lang="pt-BR" sz="998" dirty="0">
                <a:solidFill>
                  <a:schemeClr val="tx1">
                    <a:lumMod val="65000"/>
                    <a:lumOff val="35000"/>
                  </a:schemeClr>
                </a:solidFill>
                <a:latin typeface="Montserrat" pitchFamily="50" charset="0"/>
              </a:rPr>
              <a:t>As vias de atividades têm caráter estrutural e é um dos principais acessos aos bairro ou ao centro. Pode estar ligada a vias de circulação e é mais adequada a locais com concentração de atividades de lazer, comércio, cultura e de uso misto. Além disso, deve privilegiar o transporte coletivo, os pedestres e os ciclistas.  </a:t>
            </a:r>
          </a:p>
          <a:p>
            <a:pPr indent="457200" algn="just">
              <a:spcAft>
                <a:spcPts val="600"/>
              </a:spcAft>
            </a:pPr>
            <a:r>
              <a:rPr lang="pt-BR" sz="998" dirty="0">
                <a:solidFill>
                  <a:srgbClr val="0070C0"/>
                </a:solidFill>
                <a:latin typeface="Montserrat" pitchFamily="50" charset="0"/>
              </a:rPr>
              <a:t>As vias de atividades do DF, são definidas pelo PDOT, e  deverão receber rotas acessíveis, sistema cicloviário, priorização do transporte público, dentre outros aspectos relacionados a diretriz geral de Ruas Completas.</a:t>
            </a:r>
          </a:p>
          <a:p>
            <a:pPr indent="457200" algn="just">
              <a:spcAft>
                <a:spcPts val="600"/>
              </a:spcAft>
            </a:pPr>
            <a:r>
              <a:rPr lang="pt-BR" sz="998" dirty="0">
                <a:solidFill>
                  <a:schemeClr val="tx1">
                    <a:lumMod val="65000"/>
                    <a:lumOff val="35000"/>
                  </a:schemeClr>
                </a:solidFill>
                <a:latin typeface="Montserrat" pitchFamily="50" charset="0"/>
              </a:rPr>
              <a:t>No mapa a seguir é possível visualizar todas as vias de atividades elencadas pelo PDOT.</a:t>
            </a:r>
          </a:p>
        </p:txBody>
      </p:sp>
      <p:sp>
        <p:nvSpPr>
          <p:cNvPr id="26" name="Retângulo 25"/>
          <p:cNvSpPr/>
          <p:nvPr/>
        </p:nvSpPr>
        <p:spPr>
          <a:xfrm>
            <a:off x="6446117" y="2644055"/>
            <a:ext cx="1431302" cy="5990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a:latin typeface="Montserrat" pitchFamily="50" charset="0"/>
              </a:rPr>
              <a:t>MOBILIDADE ATIVA</a:t>
            </a:r>
          </a:p>
        </p:txBody>
      </p:sp>
      <p:sp>
        <p:nvSpPr>
          <p:cNvPr id="28" name="Texto explicativo retangular 27"/>
          <p:cNvSpPr/>
          <p:nvPr/>
        </p:nvSpPr>
        <p:spPr>
          <a:xfrm>
            <a:off x="5441587" y="3323751"/>
            <a:ext cx="1681413" cy="790220"/>
          </a:xfrm>
          <a:prstGeom prst="wedgeRectCallout">
            <a:avLst>
              <a:gd name="adj1" fmla="val 21726"/>
              <a:gd name="adj2" fmla="val -61588"/>
            </a:avLst>
          </a:prstGeom>
          <a:solidFill>
            <a:schemeClr val="tx2">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52" dirty="0">
              <a:latin typeface="Century Gothic" pitchFamily="34" charset="0"/>
            </a:endParaRPr>
          </a:p>
        </p:txBody>
      </p:sp>
      <p:sp>
        <p:nvSpPr>
          <p:cNvPr id="36" name="Texto explicativo retangular 35"/>
          <p:cNvSpPr/>
          <p:nvPr/>
        </p:nvSpPr>
        <p:spPr>
          <a:xfrm flipH="1">
            <a:off x="7122904" y="3323751"/>
            <a:ext cx="1753656" cy="789122"/>
          </a:xfrm>
          <a:prstGeom prst="wedgeRectCallout">
            <a:avLst>
              <a:gd name="adj1" fmla="val 21726"/>
              <a:gd name="adj2" fmla="val -61588"/>
            </a:avLst>
          </a:prstGeom>
          <a:solidFill>
            <a:schemeClr val="tx2">
              <a:lumMod val="60000"/>
              <a:lumOff val="4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52" dirty="0">
              <a:latin typeface="Century Gothic" pitchFamily="34" charset="0"/>
            </a:endParaRPr>
          </a:p>
        </p:txBody>
      </p:sp>
      <p:pic>
        <p:nvPicPr>
          <p:cNvPr id="39" name="Picture 4" descr="Imagem relacionada"/>
          <p:cNvPicPr>
            <a:picLocks noChangeAspect="1" noChangeArrowheads="1"/>
          </p:cNvPicPr>
          <p:nvPr/>
        </p:nvPicPr>
        <p:blipFill>
          <a:blip r:embed="rId3" cstate="print">
            <a:duotone>
              <a:schemeClr val="bg2">
                <a:shade val="45000"/>
                <a:satMod val="135000"/>
              </a:schemeClr>
              <a:prstClr val="white"/>
            </a:duotone>
            <a:lum bright="40000"/>
          </a:blip>
          <a:srcRect/>
          <a:stretch>
            <a:fillRect/>
          </a:stretch>
        </p:blipFill>
        <p:spPr bwMode="auto">
          <a:xfrm>
            <a:off x="6017435" y="3316947"/>
            <a:ext cx="491224" cy="497794"/>
          </a:xfrm>
          <a:prstGeom prst="rect">
            <a:avLst/>
          </a:prstGeom>
          <a:noFill/>
        </p:spPr>
      </p:pic>
      <p:pic>
        <p:nvPicPr>
          <p:cNvPr id="40" name="Picture 6" descr="Resultado de imagem para ciclista png"/>
          <p:cNvPicPr>
            <a:picLocks noChangeAspect="1" noChangeArrowheads="1"/>
          </p:cNvPicPr>
          <p:nvPr/>
        </p:nvPicPr>
        <p:blipFill>
          <a:blip r:embed="rId4" cstate="print">
            <a:duotone>
              <a:schemeClr val="bg2">
                <a:shade val="45000"/>
                <a:satMod val="135000"/>
              </a:schemeClr>
              <a:prstClr val="white"/>
            </a:duotone>
            <a:lum bright="40000"/>
          </a:blip>
          <a:srcRect/>
          <a:stretch>
            <a:fillRect/>
          </a:stretch>
        </p:blipFill>
        <p:spPr bwMode="auto">
          <a:xfrm>
            <a:off x="7848545" y="3417023"/>
            <a:ext cx="341573" cy="346142"/>
          </a:xfrm>
          <a:prstGeom prst="rect">
            <a:avLst/>
          </a:prstGeom>
          <a:noFill/>
        </p:spPr>
      </p:pic>
      <p:sp>
        <p:nvSpPr>
          <p:cNvPr id="41" name="Retângulo 40"/>
          <p:cNvSpPr/>
          <p:nvPr/>
        </p:nvSpPr>
        <p:spPr>
          <a:xfrm>
            <a:off x="5513785" y="3747696"/>
            <a:ext cx="1632178" cy="276999"/>
          </a:xfrm>
          <a:prstGeom prst="rect">
            <a:avLst/>
          </a:prstGeom>
        </p:spPr>
        <p:txBody>
          <a:bodyPr wrap="none">
            <a:spAutoFit/>
          </a:bodyPr>
          <a:lstStyle/>
          <a:p>
            <a:pPr algn="ctr"/>
            <a:r>
              <a:rPr lang="pt-BR" sz="1200" dirty="0">
                <a:solidFill>
                  <a:schemeClr val="bg1"/>
                </a:solidFill>
                <a:latin typeface="Montserrat" pitchFamily="50" charset="0"/>
              </a:rPr>
              <a:t>MOBILIDADE A PÉ</a:t>
            </a:r>
          </a:p>
        </p:txBody>
      </p:sp>
      <p:sp>
        <p:nvSpPr>
          <p:cNvPr id="42" name="Retângulo 41"/>
          <p:cNvSpPr/>
          <p:nvPr/>
        </p:nvSpPr>
        <p:spPr>
          <a:xfrm>
            <a:off x="7116073" y="3747696"/>
            <a:ext cx="1717137" cy="276999"/>
          </a:xfrm>
          <a:prstGeom prst="rect">
            <a:avLst/>
          </a:prstGeom>
        </p:spPr>
        <p:txBody>
          <a:bodyPr wrap="none">
            <a:spAutoFit/>
          </a:bodyPr>
          <a:lstStyle/>
          <a:p>
            <a:r>
              <a:rPr lang="pt-BR" sz="1200" dirty="0">
                <a:solidFill>
                  <a:schemeClr val="bg1"/>
                </a:solidFill>
                <a:latin typeface="Montserrat" pitchFamily="50" charset="0"/>
              </a:rPr>
              <a:t>CICLOMOBILIDADE</a:t>
            </a:r>
          </a:p>
        </p:txBody>
      </p:sp>
      <p:sp>
        <p:nvSpPr>
          <p:cNvPr id="43" name="Retângulo de cantos arredondados 42"/>
          <p:cNvSpPr/>
          <p:nvPr/>
        </p:nvSpPr>
        <p:spPr>
          <a:xfrm>
            <a:off x="5441586" y="4189369"/>
            <a:ext cx="3434973" cy="64062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52"/>
          </a:p>
        </p:txBody>
      </p:sp>
      <p:sp>
        <p:nvSpPr>
          <p:cNvPr id="44" name="Retângulo 43"/>
          <p:cNvSpPr/>
          <p:nvPr/>
        </p:nvSpPr>
        <p:spPr>
          <a:xfrm>
            <a:off x="5369346" y="4365217"/>
            <a:ext cx="3507215" cy="276999"/>
          </a:xfrm>
          <a:prstGeom prst="rect">
            <a:avLst/>
          </a:prstGeom>
        </p:spPr>
        <p:txBody>
          <a:bodyPr wrap="square">
            <a:spAutoFit/>
          </a:bodyPr>
          <a:lstStyle/>
          <a:p>
            <a:pPr algn="ctr"/>
            <a:r>
              <a:rPr lang="pt-BR" sz="1200" dirty="0">
                <a:solidFill>
                  <a:schemeClr val="bg1"/>
                </a:solidFill>
                <a:latin typeface="Montserrat" pitchFamily="50" charset="0"/>
              </a:rPr>
              <a:t>VIAS DE ATIVIDADES</a:t>
            </a:r>
          </a:p>
        </p:txBody>
      </p:sp>
      <p:sp>
        <p:nvSpPr>
          <p:cNvPr id="33" name="Retângulo de cantos arredondados 32"/>
          <p:cNvSpPr/>
          <p:nvPr/>
        </p:nvSpPr>
        <p:spPr>
          <a:xfrm>
            <a:off x="5446757" y="2114446"/>
            <a:ext cx="3429804" cy="48543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52"/>
          </a:p>
        </p:txBody>
      </p:sp>
      <p:sp>
        <p:nvSpPr>
          <p:cNvPr id="32" name="Retângulo 31"/>
          <p:cNvSpPr/>
          <p:nvPr/>
        </p:nvSpPr>
        <p:spPr>
          <a:xfrm>
            <a:off x="5446756" y="2214242"/>
            <a:ext cx="3429803" cy="315792"/>
          </a:xfrm>
          <a:prstGeom prst="rect">
            <a:avLst/>
          </a:prstGeom>
        </p:spPr>
        <p:txBody>
          <a:bodyPr wrap="square">
            <a:spAutoFit/>
          </a:bodyPr>
          <a:lstStyle/>
          <a:p>
            <a:pPr algn="ctr"/>
            <a:r>
              <a:rPr lang="pt-BR" sz="1400" b="1" dirty="0">
                <a:solidFill>
                  <a:schemeClr val="bg1"/>
                </a:solidFill>
                <a:latin typeface="Montserrat" pitchFamily="50" charset="0"/>
              </a:rPr>
              <a:t>RUAS COMPLETAS</a:t>
            </a:r>
          </a:p>
        </p:txBody>
      </p:sp>
      <p:sp>
        <p:nvSpPr>
          <p:cNvPr id="21" name="CaixaDeTexto 20"/>
          <p:cNvSpPr txBox="1"/>
          <p:nvPr/>
        </p:nvSpPr>
        <p:spPr>
          <a:xfrm>
            <a:off x="538163" y="1349375"/>
            <a:ext cx="8642350" cy="246221"/>
          </a:xfrm>
          <a:prstGeom prst="rect">
            <a:avLst/>
          </a:prstGeom>
          <a:solidFill>
            <a:srgbClr val="F9DD16"/>
          </a:solidFill>
          <a:ln w="28575">
            <a:noFill/>
            <a:prstDash val="sysDot"/>
          </a:ln>
        </p:spPr>
        <p:txBody>
          <a:bodyPr wrap="square" rtlCol="0">
            <a:spAutoFit/>
          </a:bodyPr>
          <a:lstStyle/>
          <a:p>
            <a:pPr indent="457200"/>
            <a:r>
              <a:rPr lang="pt-BR" sz="1000" dirty="0">
                <a:solidFill>
                  <a:schemeClr val="tx1">
                    <a:lumMod val="65000"/>
                    <a:lumOff val="35000"/>
                  </a:schemeClr>
                </a:solidFill>
                <a:latin typeface="Montserrat" pitchFamily="50" charset="0"/>
              </a:rPr>
              <a:t>O PMA-DF traçou como primeira ação para a transformação de Ruas Completas* as </a:t>
            </a:r>
            <a:r>
              <a:rPr lang="pt-BR" sz="1000" dirty="0">
                <a:solidFill>
                  <a:srgbClr val="0070C0"/>
                </a:solidFill>
                <a:latin typeface="Montserrat" pitchFamily="50" charset="0"/>
              </a:rPr>
              <a:t>vias de atividades.</a:t>
            </a:r>
          </a:p>
        </p:txBody>
      </p:sp>
      <p:sp>
        <p:nvSpPr>
          <p:cNvPr id="29" name="Retângulo 28"/>
          <p:cNvSpPr/>
          <p:nvPr/>
        </p:nvSpPr>
        <p:spPr>
          <a:xfrm>
            <a:off x="3315410" y="375406"/>
            <a:ext cx="2603598" cy="553998"/>
          </a:xfrm>
          <a:prstGeom prst="rect">
            <a:avLst/>
          </a:prstGeom>
        </p:spPr>
        <p:txBody>
          <a:bodyPr wrap="none">
            <a:spAutoFit/>
          </a:bodyPr>
          <a:lstStyle/>
          <a:p>
            <a:pPr>
              <a:lnSpc>
                <a:spcPct val="150000"/>
              </a:lnSpc>
            </a:pPr>
            <a:r>
              <a:rPr lang="pt-BR" sz="2000" b="1" i="1" dirty="0">
                <a:solidFill>
                  <a:schemeClr val="bg1"/>
                </a:solidFill>
                <a:latin typeface="Montserrat ExtraBold" pitchFamily="50" charset="0"/>
              </a:rPr>
              <a:t>- Ruas Completas</a:t>
            </a:r>
          </a:p>
        </p:txBody>
      </p:sp>
    </p:spTree>
    <p:extLst>
      <p:ext uri="{BB962C8B-B14F-4D97-AF65-F5344CB8AC3E}">
        <p14:creationId xmlns:p14="http://schemas.microsoft.com/office/powerpoint/2010/main" val="15517322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937" y="1215205"/>
            <a:ext cx="6949416" cy="4898217"/>
          </a:xfrm>
          <a:prstGeom prst="rect">
            <a:avLst/>
          </a:prstGeom>
        </p:spPr>
      </p:pic>
      <p:sp>
        <p:nvSpPr>
          <p:cNvPr id="13" name="Retângulo 12"/>
          <p:cNvSpPr/>
          <p:nvPr/>
        </p:nvSpPr>
        <p:spPr>
          <a:xfrm>
            <a:off x="3253559" y="375406"/>
            <a:ext cx="2603598" cy="553998"/>
          </a:xfrm>
          <a:prstGeom prst="rect">
            <a:avLst/>
          </a:prstGeom>
        </p:spPr>
        <p:txBody>
          <a:bodyPr wrap="none">
            <a:spAutoFit/>
          </a:bodyPr>
          <a:lstStyle/>
          <a:p>
            <a:pPr>
              <a:lnSpc>
                <a:spcPct val="150000"/>
              </a:lnSpc>
            </a:pPr>
            <a:r>
              <a:rPr lang="pt-BR" sz="2000" b="1" i="1" dirty="0">
                <a:solidFill>
                  <a:schemeClr val="bg1"/>
                </a:solidFill>
                <a:latin typeface="Montserrat ExtraBold" pitchFamily="50" charset="0"/>
              </a:rPr>
              <a:t>- Ruas Completas</a:t>
            </a:r>
          </a:p>
        </p:txBody>
      </p:sp>
    </p:spTree>
    <p:extLst>
      <p:ext uri="{BB962C8B-B14F-4D97-AF65-F5344CB8AC3E}">
        <p14:creationId xmlns:p14="http://schemas.microsoft.com/office/powerpoint/2010/main" val="17108899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25793" y="0"/>
            <a:ext cx="9778666" cy="6300788"/>
            <a:chOff x="885606" y="616588"/>
            <a:chExt cx="8821738" cy="5684201"/>
          </a:xfrm>
        </p:grpSpPr>
        <p:pic>
          <p:nvPicPr>
            <p:cNvPr id="3075" name="Picture 3"/>
            <p:cNvPicPr>
              <a:picLocks noChangeAspect="1" noChangeArrowheads="1"/>
            </p:cNvPicPr>
            <p:nvPr/>
          </p:nvPicPr>
          <p:blipFill>
            <a:blip r:embed="rId2" cstate="print">
              <a:duotone>
                <a:prstClr val="black"/>
                <a:schemeClr val="accent1">
                  <a:tint val="45000"/>
                  <a:satMod val="400000"/>
                </a:schemeClr>
              </a:duotone>
            </a:blip>
            <a:srcRect l="5626" t="9598" r="5121" b="168"/>
            <a:stretch>
              <a:fillRect/>
            </a:stretch>
          </p:blipFill>
          <p:spPr bwMode="auto">
            <a:xfrm>
              <a:off x="885606" y="616588"/>
              <a:ext cx="8821738" cy="5684201"/>
            </a:xfrm>
            <a:prstGeom prst="rect">
              <a:avLst/>
            </a:prstGeom>
            <a:noFill/>
            <a:ln w="9525">
              <a:noFill/>
              <a:miter lim="800000"/>
              <a:headEnd/>
              <a:tailEnd/>
            </a:ln>
          </p:spPr>
        </p:pic>
        <p:pic>
          <p:nvPicPr>
            <p:cNvPr id="6" name="Picture 3"/>
            <p:cNvPicPr>
              <a:picLocks noChangeAspect="1" noChangeArrowheads="1"/>
            </p:cNvPicPr>
            <p:nvPr/>
          </p:nvPicPr>
          <p:blipFill rotWithShape="1">
            <a:blip r:embed="rId2" cstate="print">
              <a:duotone>
                <a:prstClr val="black"/>
                <a:schemeClr val="accent1">
                  <a:tint val="45000"/>
                  <a:satMod val="400000"/>
                </a:schemeClr>
              </a:duotone>
            </a:blip>
            <a:srcRect l="12183" t="76397" r="77617" b="9886"/>
            <a:stretch/>
          </p:blipFill>
          <p:spPr bwMode="auto">
            <a:xfrm>
              <a:off x="896187" y="5407852"/>
              <a:ext cx="1008112" cy="864096"/>
            </a:xfrm>
            <a:prstGeom prst="rect">
              <a:avLst/>
            </a:prstGeom>
            <a:noFill/>
            <a:ln w="9525">
              <a:noFill/>
              <a:miter lim="800000"/>
              <a:headEnd/>
              <a:tailEnd/>
            </a:ln>
          </p:spPr>
        </p:pic>
      </p:grpSp>
      <p:sp>
        <p:nvSpPr>
          <p:cNvPr id="11" name="Retângulo 10"/>
          <p:cNvSpPr/>
          <p:nvPr/>
        </p:nvSpPr>
        <p:spPr>
          <a:xfrm>
            <a:off x="-1"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2559812" y="5779330"/>
            <a:ext cx="6620702" cy="230832"/>
          </a:xfrm>
          <a:prstGeom prst="rect">
            <a:avLst/>
          </a:prstGeom>
          <a:noFill/>
          <a:ln w="28575">
            <a:noFill/>
            <a:prstDash val="sysDot"/>
          </a:ln>
        </p:spPr>
        <p:txBody>
          <a:bodyPr wrap="square" rtlCol="0">
            <a:spAutoFit/>
          </a:bodyPr>
          <a:lstStyle/>
          <a:p>
            <a:pPr algn="r"/>
            <a:r>
              <a:rPr lang="pt-BR" sz="900" dirty="0">
                <a:solidFill>
                  <a:schemeClr val="bg1"/>
                </a:solidFill>
                <a:latin typeface="Montserrat" pitchFamily="50" charset="0"/>
              </a:rPr>
              <a:t>Parceria para realização: WRI e FNP   Apoio: ICS - Gestão: SEMOB -  Projeto: SEDUH (Projeto executivo aprovado)</a:t>
            </a:r>
          </a:p>
        </p:txBody>
      </p:sp>
      <p:sp>
        <p:nvSpPr>
          <p:cNvPr id="10" name="Retângulo 9"/>
          <p:cNvSpPr/>
          <p:nvPr/>
        </p:nvSpPr>
        <p:spPr>
          <a:xfrm>
            <a:off x="5797621" y="5268148"/>
            <a:ext cx="3480583" cy="436525"/>
          </a:xfrm>
          <a:prstGeom prst="rect">
            <a:avLst/>
          </a:prstGeom>
          <a:noFill/>
        </p:spPr>
        <p:txBody>
          <a:bodyPr wrap="square" lIns="97339" tIns="48670" rIns="97339" bIns="48670">
            <a:spAutoFit/>
          </a:bodyPr>
          <a:lstStyle/>
          <a:p>
            <a:pPr algn="ctr"/>
            <a:r>
              <a:rPr lang="pt-BR" sz="1200" b="1" dirty="0">
                <a:solidFill>
                  <a:schemeClr val="bg1"/>
                </a:solidFill>
                <a:latin typeface="Montserrat" pitchFamily="50" charset="0"/>
              </a:rPr>
              <a:t>Primeiro Projeto de Rua Completa do DF</a:t>
            </a:r>
          </a:p>
          <a:p>
            <a:pPr algn="r"/>
            <a:r>
              <a:rPr lang="pt-BR" sz="998" dirty="0">
                <a:solidFill>
                  <a:schemeClr val="bg1"/>
                </a:solidFill>
                <a:latin typeface="Montserrat" pitchFamily="50" charset="0"/>
              </a:rPr>
              <a:t>Avenida Independência (Planaltina/DF) - ANTES</a:t>
            </a:r>
          </a:p>
        </p:txBody>
      </p:sp>
    </p:spTree>
    <p:extLst>
      <p:ext uri="{BB962C8B-B14F-4D97-AF65-F5344CB8AC3E}">
        <p14:creationId xmlns:p14="http://schemas.microsoft.com/office/powerpoint/2010/main" val="2904834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5279" t="9222" r="5279"/>
          <a:stretch>
            <a:fillRect/>
          </a:stretch>
        </p:blipFill>
        <p:spPr bwMode="auto">
          <a:xfrm>
            <a:off x="0" y="0"/>
            <a:ext cx="9720263" cy="6300789"/>
          </a:xfrm>
          <a:prstGeom prst="rect">
            <a:avLst/>
          </a:prstGeom>
          <a:noFill/>
          <a:ln w="9525">
            <a:noFill/>
            <a:miter lim="800000"/>
            <a:headEnd/>
            <a:tailEnd/>
          </a:ln>
        </p:spPr>
      </p:pic>
      <p:sp>
        <p:nvSpPr>
          <p:cNvPr id="5" name="Retângulo 4"/>
          <p:cNvSpPr/>
          <p:nvPr/>
        </p:nvSpPr>
        <p:spPr>
          <a:xfrm>
            <a:off x="5675265" y="5268148"/>
            <a:ext cx="3505248" cy="40164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5699930" y="5233267"/>
            <a:ext cx="3480583" cy="436525"/>
          </a:xfrm>
          <a:prstGeom prst="rect">
            <a:avLst/>
          </a:prstGeom>
          <a:noFill/>
        </p:spPr>
        <p:txBody>
          <a:bodyPr wrap="square" lIns="97339" tIns="48670" rIns="97339" bIns="48670">
            <a:spAutoFit/>
          </a:bodyPr>
          <a:lstStyle/>
          <a:p>
            <a:pPr algn="r"/>
            <a:r>
              <a:rPr lang="pt-BR" sz="1200" b="1" dirty="0">
                <a:latin typeface="Montserrat" pitchFamily="50" charset="0"/>
              </a:rPr>
              <a:t>Primeiro Projeto de Rua Completa do DF</a:t>
            </a:r>
          </a:p>
          <a:p>
            <a:pPr algn="r"/>
            <a:r>
              <a:rPr lang="pt-BR" sz="998" dirty="0">
                <a:latin typeface="Montserrat" pitchFamily="50" charset="0"/>
              </a:rPr>
              <a:t>Avenida Independência (Planaltina/DF) - DEPOIS</a:t>
            </a:r>
          </a:p>
        </p:txBody>
      </p:sp>
      <p:sp>
        <p:nvSpPr>
          <p:cNvPr id="10" name="CaixaDeTexto 9"/>
          <p:cNvSpPr txBox="1"/>
          <p:nvPr/>
        </p:nvSpPr>
        <p:spPr>
          <a:xfrm>
            <a:off x="8073275" y="5779330"/>
            <a:ext cx="1107238" cy="231168"/>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a:solidFill>
                  <a:schemeClr val="bg1"/>
                </a:solidFill>
                <a:latin typeface="Montserrat" pitchFamily="50" charset="0"/>
              </a:rPr>
              <a:t>Fonte:  SEGETH</a:t>
            </a:r>
          </a:p>
        </p:txBody>
      </p:sp>
    </p:spTree>
    <p:extLst>
      <p:ext uri="{BB962C8B-B14F-4D97-AF65-F5344CB8AC3E}">
        <p14:creationId xmlns:p14="http://schemas.microsoft.com/office/powerpoint/2010/main" val="31546557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ítulo 1"/>
          <p:cNvSpPr txBox="1">
            <a:spLocks/>
          </p:cNvSpPr>
          <p:nvPr/>
        </p:nvSpPr>
        <p:spPr>
          <a:xfrm>
            <a:off x="1482293" y="5745736"/>
            <a:ext cx="3161145" cy="283589"/>
          </a:xfrm>
          <a:prstGeom prst="rect">
            <a:avLst/>
          </a:prstGeom>
        </p:spPr>
        <p:txBody>
          <a:bodyPr vert="horz" lIns="78360" tIns="39179" rIns="78360" bIns="39179" rtlCol="0" anchor="ctr">
            <a:noAutofit/>
          </a:bodyPr>
          <a:lstStyle/>
          <a:p>
            <a:pPr algn="r">
              <a:spcBef>
                <a:spcPct val="0"/>
              </a:spcBef>
              <a:defRPr/>
            </a:pPr>
            <a:r>
              <a:rPr lang="pt-BR" sz="800" dirty="0">
                <a:solidFill>
                  <a:schemeClr val="tx1">
                    <a:lumMod val="65000"/>
                    <a:lumOff val="35000"/>
                  </a:schemeClr>
                </a:solidFill>
                <a:latin typeface="Montserrat" pitchFamily="50" charset="0"/>
                <a:ea typeface="+mj-ea"/>
                <a:cs typeface="+mj-cs"/>
              </a:rPr>
              <a:t>Fonte: Guia de Urbanização – SEGETH, 2017</a:t>
            </a:r>
          </a:p>
        </p:txBody>
      </p:sp>
      <p:sp>
        <p:nvSpPr>
          <p:cNvPr id="27" name="CaixaDeTexto 26"/>
          <p:cNvSpPr txBox="1"/>
          <p:nvPr/>
        </p:nvSpPr>
        <p:spPr>
          <a:xfrm>
            <a:off x="538163" y="1349375"/>
            <a:ext cx="4105275" cy="4385816"/>
          </a:xfrm>
          <a:prstGeom prst="rect">
            <a:avLst/>
          </a:prstGeom>
          <a:noFill/>
        </p:spPr>
        <p:txBody>
          <a:bodyPr wrap="square" lIns="0" tIns="0" rIns="0" bIns="0" numCol="1" spcCol="422203" rtlCol="0">
            <a:spAutoFit/>
          </a:bodyPr>
          <a:lstStyle/>
          <a:p>
            <a:pPr indent="457200" algn="just" fontAlgn="base">
              <a:spcAft>
                <a:spcPts val="600"/>
              </a:spcAft>
            </a:pPr>
            <a:r>
              <a:rPr lang="pt-BR" sz="1000" dirty="0">
                <a:solidFill>
                  <a:schemeClr val="tx1">
                    <a:lumMod val="65000"/>
                    <a:lumOff val="35000"/>
                  </a:schemeClr>
                </a:solidFill>
                <a:latin typeface="Montserrat" pitchFamily="50" charset="0"/>
              </a:rPr>
              <a:t>Conforme o Código de Trânsito Brasileiro, Lei nº 9.503/97, a circulação de bicicletas é permitida em ciclovias, ciclofaixas e acostamentos. Quando tais elementos não existirem, a circulação deverá ocorrer nos bordos da pista de rolamento, respeitando o sentido de circulação regulamentado para a via e com preferência sobre os veículos automotores.</a:t>
            </a:r>
          </a:p>
          <a:p>
            <a:pPr indent="457200" algn="just" fontAlgn="base">
              <a:spcAft>
                <a:spcPts val="600"/>
              </a:spcAft>
            </a:pPr>
            <a:r>
              <a:rPr lang="pt-BR" sz="1000" dirty="0">
                <a:solidFill>
                  <a:schemeClr val="tx1">
                    <a:lumMod val="65000"/>
                    <a:lumOff val="35000"/>
                  </a:schemeClr>
                </a:solidFill>
                <a:latin typeface="Montserrat" pitchFamily="50" charset="0"/>
              </a:rPr>
              <a:t>Segundo o Caderno de Referência para elaboração de Plano de Mobilidade por Bicicletas nas Cidades (Brasil, 2007), existem cinco fatores que determinam o espaço cicloviário quanto ao seu arranjo e dimensões:</a:t>
            </a:r>
          </a:p>
          <a:p>
            <a:pPr lvl="1" algn="just" fontAlgn="base">
              <a:spcAft>
                <a:spcPts val="600"/>
              </a:spcAft>
              <a:buFont typeface="Arial" pitchFamily="34" charset="0"/>
              <a:buChar char="•"/>
            </a:pPr>
            <a:r>
              <a:rPr lang="pt-BR" sz="1000" dirty="0">
                <a:solidFill>
                  <a:schemeClr val="tx1">
                    <a:lumMod val="65000"/>
                    <a:lumOff val="35000"/>
                  </a:schemeClr>
                </a:solidFill>
                <a:latin typeface="Montserrat" pitchFamily="50" charset="0"/>
              </a:rPr>
              <a:t> dimensões mínimas necessárias à circulação segura das bicicletas;</a:t>
            </a:r>
          </a:p>
          <a:p>
            <a:pPr lvl="1" algn="just" fontAlgn="base">
              <a:spcAft>
                <a:spcPts val="600"/>
              </a:spcAft>
              <a:buFont typeface="Arial" pitchFamily="34" charset="0"/>
              <a:buChar char="•"/>
            </a:pPr>
            <a:r>
              <a:rPr lang="pt-BR" sz="1000" dirty="0">
                <a:solidFill>
                  <a:schemeClr val="tx1">
                    <a:lumMod val="65000"/>
                    <a:lumOff val="35000"/>
                  </a:schemeClr>
                </a:solidFill>
                <a:latin typeface="Montserrat" pitchFamily="50" charset="0"/>
              </a:rPr>
              <a:t> destinar para as bicicletas uma fatia do sistema viário ou rearranjos de parte;</a:t>
            </a:r>
          </a:p>
          <a:p>
            <a:pPr lvl="1" algn="just" fontAlgn="base">
              <a:spcAft>
                <a:spcPts val="600"/>
              </a:spcAft>
              <a:buFont typeface="Arial" pitchFamily="34" charset="0"/>
              <a:buChar char="•"/>
            </a:pPr>
            <a:r>
              <a:rPr lang="pt-BR" sz="1000" dirty="0">
                <a:solidFill>
                  <a:schemeClr val="tx1">
                    <a:lumMod val="65000"/>
                    <a:lumOff val="35000"/>
                  </a:schemeClr>
                </a:solidFill>
                <a:latin typeface="Montserrat" pitchFamily="50" charset="0"/>
              </a:rPr>
              <a:t> criatividade dos projetistas ao adequar os espaços urbanos às necessidades da circulação dos ciclistas;</a:t>
            </a:r>
          </a:p>
          <a:p>
            <a:pPr lvl="1" algn="just" fontAlgn="base">
              <a:spcAft>
                <a:spcPts val="600"/>
              </a:spcAft>
              <a:buFont typeface="Arial" pitchFamily="34" charset="0"/>
              <a:buChar char="•"/>
            </a:pPr>
            <a:r>
              <a:rPr lang="pt-BR" sz="1000" dirty="0">
                <a:solidFill>
                  <a:schemeClr val="tx1">
                    <a:lumMod val="65000"/>
                    <a:lumOff val="35000"/>
                  </a:schemeClr>
                </a:solidFill>
                <a:latin typeface="Montserrat" pitchFamily="50" charset="0"/>
              </a:rPr>
              <a:t> entendimento quanto às limitações técnicas dos ciclistas diante de alguns obstáculos;</a:t>
            </a:r>
          </a:p>
          <a:p>
            <a:pPr lvl="1" algn="just" fontAlgn="base">
              <a:spcAft>
                <a:spcPts val="600"/>
              </a:spcAft>
              <a:buFont typeface="Arial" pitchFamily="34" charset="0"/>
              <a:buChar char="•"/>
            </a:pPr>
            <a:r>
              <a:rPr lang="pt-BR" sz="1000" dirty="0">
                <a:solidFill>
                  <a:schemeClr val="tx1">
                    <a:lumMod val="65000"/>
                    <a:lumOff val="35000"/>
                  </a:schemeClr>
                </a:solidFill>
                <a:latin typeface="Montserrat" pitchFamily="50" charset="0"/>
              </a:rPr>
              <a:t> disposição política e disponibilidade financeira para as ações a serem empreendidas.</a:t>
            </a:r>
          </a:p>
          <a:p>
            <a:pPr marL="0" lvl="1" indent="457200" algn="just" fontAlgn="base">
              <a:spcAft>
                <a:spcPts val="600"/>
              </a:spcAft>
            </a:pPr>
            <a:r>
              <a:rPr lang="pt-BR" sz="1000" dirty="0">
                <a:solidFill>
                  <a:schemeClr val="tx1">
                    <a:lumMod val="65000"/>
                    <a:lumOff val="35000"/>
                  </a:schemeClr>
                </a:solidFill>
                <a:latin typeface="Montserrat" pitchFamily="50" charset="0"/>
              </a:rPr>
              <a:t>O Ministério das Cidades  ainda define os espaços destinados à circulação de bicicletas de acordo com o grau de segregação ou interação destes com os demais espaços de circulação urbana, conforme disposto no quadro ao lado.</a:t>
            </a:r>
          </a:p>
        </p:txBody>
      </p:sp>
      <p:graphicFrame>
        <p:nvGraphicFramePr>
          <p:cNvPr id="28" name="Tabela 27"/>
          <p:cNvGraphicFramePr>
            <a:graphicFrameLocks noGrp="1"/>
          </p:cNvGraphicFramePr>
          <p:nvPr>
            <p:extLst>
              <p:ext uri="{D42A27DB-BD31-4B8C-83A1-F6EECF244321}">
                <p14:modId xmlns:p14="http://schemas.microsoft.com/office/powerpoint/2010/main" val="3333285970"/>
              </p:ext>
            </p:extLst>
          </p:nvPr>
        </p:nvGraphicFramePr>
        <p:xfrm>
          <a:off x="5075238" y="2091517"/>
          <a:ext cx="4105275" cy="3738377"/>
        </p:xfrm>
        <a:graphic>
          <a:graphicData uri="http://schemas.openxmlformats.org/drawingml/2006/table">
            <a:tbl>
              <a:tblPr firstRow="1" bandRow="1">
                <a:tableStyleId>{2D5ABB26-0587-4C30-8999-92F81FD0307C}</a:tableStyleId>
              </a:tblPr>
              <a:tblGrid>
                <a:gridCol w="1588686">
                  <a:extLst>
                    <a:ext uri="{9D8B030D-6E8A-4147-A177-3AD203B41FA5}">
                      <a16:colId xmlns:a16="http://schemas.microsoft.com/office/drawing/2014/main" val="20000"/>
                    </a:ext>
                  </a:extLst>
                </a:gridCol>
                <a:gridCol w="2516589">
                  <a:extLst>
                    <a:ext uri="{9D8B030D-6E8A-4147-A177-3AD203B41FA5}">
                      <a16:colId xmlns:a16="http://schemas.microsoft.com/office/drawing/2014/main" val="20001"/>
                    </a:ext>
                  </a:extLst>
                </a:gridCol>
              </a:tblGrid>
              <a:tr h="350736">
                <a:tc>
                  <a:txBody>
                    <a:bodyPr/>
                    <a:lstStyle/>
                    <a:p>
                      <a:pPr algn="ctr"/>
                      <a:r>
                        <a:rPr lang="pt-BR" sz="1000" b="1" dirty="0">
                          <a:ln>
                            <a:noFill/>
                          </a:ln>
                          <a:solidFill>
                            <a:schemeClr val="bg1"/>
                          </a:solidFill>
                          <a:latin typeface="Montserrat" pitchFamily="50" charset="0"/>
                        </a:rPr>
                        <a:t>ESPAÇO CICLÁVEL</a:t>
                      </a: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0C0"/>
                    </a:solidFill>
                  </a:tcPr>
                </a:tc>
                <a:tc>
                  <a:txBody>
                    <a:bodyPr/>
                    <a:lstStyle/>
                    <a:p>
                      <a:pPr algn="ctr"/>
                      <a:r>
                        <a:rPr lang="pt-BR" sz="1000" b="1" dirty="0">
                          <a:ln>
                            <a:noFill/>
                          </a:ln>
                          <a:solidFill>
                            <a:schemeClr val="bg1"/>
                          </a:solidFill>
                          <a:latin typeface="Montserrat" pitchFamily="50" charset="0"/>
                        </a:rPr>
                        <a:t>DEFINIÇÃO</a:t>
                      </a: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50736">
                <a:tc>
                  <a:txBody>
                    <a:bodyPr/>
                    <a:lstStyle/>
                    <a:p>
                      <a:pPr algn="ctr"/>
                      <a:r>
                        <a:rPr lang="pt-BR" sz="800" b="1" dirty="0">
                          <a:ln>
                            <a:noFill/>
                          </a:ln>
                          <a:solidFill>
                            <a:schemeClr val="bg1"/>
                          </a:solidFill>
                          <a:latin typeface="Montserrat" pitchFamily="50" charset="0"/>
                        </a:rPr>
                        <a:t>Ciclovia</a:t>
                      </a:r>
                    </a:p>
                  </a:txBody>
                  <a:tcPr marL="77587" marR="77587" marT="39312" marB="39312" anchor="ctr">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0C0"/>
                    </a:solidFill>
                  </a:tcPr>
                </a:tc>
                <a:tc>
                  <a:txBody>
                    <a:bodyPr/>
                    <a:lstStyle/>
                    <a:p>
                      <a:pPr algn="l"/>
                      <a:r>
                        <a:rPr lang="pt-BR" sz="800" dirty="0">
                          <a:ln>
                            <a:noFill/>
                          </a:ln>
                          <a:solidFill>
                            <a:schemeClr val="tx1">
                              <a:lumMod val="65000"/>
                              <a:lumOff val="35000"/>
                            </a:schemeClr>
                          </a:solidFill>
                          <a:latin typeface="Montserrat" pitchFamily="50" charset="0"/>
                        </a:rPr>
                        <a:t>Espaço</a:t>
                      </a:r>
                      <a:r>
                        <a:rPr lang="pt-BR" sz="800" baseline="0" dirty="0">
                          <a:ln>
                            <a:noFill/>
                          </a:ln>
                          <a:solidFill>
                            <a:schemeClr val="tx1">
                              <a:lumMod val="65000"/>
                              <a:lumOff val="35000"/>
                            </a:schemeClr>
                          </a:solidFill>
                          <a:latin typeface="Montserrat" pitchFamily="50" charset="0"/>
                        </a:rPr>
                        <a:t> destinado à circulação de ciclos com segregação absoluta.</a:t>
                      </a:r>
                      <a:endParaRPr lang="pt-BR" sz="800" dirty="0">
                        <a:ln>
                          <a:noFill/>
                        </a:ln>
                        <a:solidFill>
                          <a:schemeClr val="tx1">
                            <a:lumMod val="65000"/>
                            <a:lumOff val="35000"/>
                          </a:schemeClr>
                        </a:solidFill>
                        <a:latin typeface="Montserrat" pitchFamily="50" charset="0"/>
                      </a:endParaRPr>
                    </a:p>
                  </a:txBody>
                  <a:tcPr marL="77587" marR="77587" marT="39312" marB="39312"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1"/>
                  </a:ext>
                </a:extLst>
              </a:tr>
              <a:tr h="513438">
                <a:tc>
                  <a:txBody>
                    <a:bodyPr/>
                    <a:lstStyle/>
                    <a:p>
                      <a:pPr algn="ctr"/>
                      <a:r>
                        <a:rPr lang="pt-BR" sz="800" b="1" dirty="0">
                          <a:ln>
                            <a:noFill/>
                          </a:ln>
                          <a:solidFill>
                            <a:schemeClr val="bg1"/>
                          </a:solidFill>
                          <a:latin typeface="Montserrat" pitchFamily="50" charset="0"/>
                        </a:rPr>
                        <a:t>Ciclofaixa</a:t>
                      </a: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0C0"/>
                    </a:solidFill>
                  </a:tcPr>
                </a:tc>
                <a:tc>
                  <a:txBody>
                    <a:bodyPr/>
                    <a:lstStyle/>
                    <a:p>
                      <a:pPr algn="l"/>
                      <a:r>
                        <a:rPr lang="pt-BR" sz="800" dirty="0">
                          <a:ln>
                            <a:noFill/>
                          </a:ln>
                          <a:solidFill>
                            <a:schemeClr val="tx1">
                              <a:lumMod val="65000"/>
                              <a:lumOff val="35000"/>
                            </a:schemeClr>
                          </a:solidFill>
                          <a:latin typeface="Montserrat" pitchFamily="50" charset="0"/>
                        </a:rPr>
                        <a:t>Espaço próximo</a:t>
                      </a:r>
                      <a:r>
                        <a:rPr lang="pt-BR" sz="800" baseline="0" dirty="0">
                          <a:ln>
                            <a:noFill/>
                          </a:ln>
                          <a:solidFill>
                            <a:schemeClr val="tx1">
                              <a:lumMod val="65000"/>
                              <a:lumOff val="35000"/>
                            </a:schemeClr>
                          </a:solidFill>
                          <a:latin typeface="Montserrat" pitchFamily="50" charset="0"/>
                        </a:rPr>
                        <a:t> à pista de rolamento de veículos motorizados, sendo dela separada por pintura e/ou por dispositivos delimitadores.</a:t>
                      </a:r>
                      <a:endParaRPr lang="pt-BR" sz="800" dirty="0">
                        <a:ln>
                          <a:noFill/>
                        </a:ln>
                        <a:solidFill>
                          <a:schemeClr val="tx1">
                            <a:lumMod val="65000"/>
                            <a:lumOff val="35000"/>
                          </a:schemeClr>
                        </a:solidFill>
                        <a:latin typeface="Montserrat" pitchFamily="50" charset="0"/>
                      </a:endParaRP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2"/>
                  </a:ext>
                </a:extLst>
              </a:tr>
              <a:tr h="624011">
                <a:tc>
                  <a:txBody>
                    <a:bodyPr/>
                    <a:lstStyle/>
                    <a:p>
                      <a:pPr algn="ctr"/>
                      <a:r>
                        <a:rPr lang="pt-BR" sz="800" b="1" dirty="0">
                          <a:ln>
                            <a:noFill/>
                          </a:ln>
                          <a:solidFill>
                            <a:schemeClr val="bg1"/>
                          </a:solidFill>
                          <a:latin typeface="Montserrat" pitchFamily="50" charset="0"/>
                        </a:rPr>
                        <a:t>Rotas cicloviárias</a:t>
                      </a: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0C0"/>
                    </a:solidFill>
                  </a:tcPr>
                </a:tc>
                <a:tc>
                  <a:txBody>
                    <a:bodyPr/>
                    <a:lstStyle/>
                    <a:p>
                      <a:pPr algn="l"/>
                      <a:r>
                        <a:rPr lang="pt-BR" sz="800" dirty="0">
                          <a:ln>
                            <a:noFill/>
                          </a:ln>
                          <a:solidFill>
                            <a:schemeClr val="tx1">
                              <a:lumMod val="65000"/>
                              <a:lumOff val="35000"/>
                            </a:schemeClr>
                          </a:solidFill>
                          <a:latin typeface="Montserrat" pitchFamily="50" charset="0"/>
                        </a:rPr>
                        <a:t>Caminhos</a:t>
                      </a:r>
                      <a:r>
                        <a:rPr lang="pt-BR" sz="800" baseline="0" dirty="0">
                          <a:ln>
                            <a:noFill/>
                          </a:ln>
                          <a:solidFill>
                            <a:schemeClr val="tx1">
                              <a:lumMod val="65000"/>
                              <a:lumOff val="35000"/>
                            </a:schemeClr>
                          </a:solidFill>
                          <a:latin typeface="Montserrat" pitchFamily="50" charset="0"/>
                        </a:rPr>
                        <a:t> formados por segmentos viários ou espaços e trilhas naturais no campo ou na cidade. Podem ser divididas em rotas naturais ou rotas especiais.</a:t>
                      </a:r>
                      <a:endParaRPr lang="pt-BR" sz="800" dirty="0">
                        <a:ln>
                          <a:noFill/>
                        </a:ln>
                        <a:solidFill>
                          <a:schemeClr val="tx1">
                            <a:lumMod val="65000"/>
                            <a:lumOff val="35000"/>
                          </a:schemeClr>
                        </a:solidFill>
                        <a:latin typeface="Montserrat" pitchFamily="50" charset="0"/>
                      </a:endParaRP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3"/>
                  </a:ext>
                </a:extLst>
              </a:tr>
              <a:tr h="402865">
                <a:tc>
                  <a:txBody>
                    <a:bodyPr/>
                    <a:lstStyle/>
                    <a:p>
                      <a:pPr algn="ctr"/>
                      <a:r>
                        <a:rPr lang="pt-BR" sz="800" b="1" dirty="0">
                          <a:ln>
                            <a:noFill/>
                          </a:ln>
                          <a:solidFill>
                            <a:schemeClr val="bg1"/>
                          </a:solidFill>
                          <a:latin typeface="Montserrat" pitchFamily="50" charset="0"/>
                        </a:rPr>
                        <a:t>Ciclorrotas</a:t>
                      </a: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0C0"/>
                    </a:solidFill>
                  </a:tcPr>
                </a:tc>
                <a:tc>
                  <a:txBody>
                    <a:bodyPr/>
                    <a:lstStyle/>
                    <a:p>
                      <a:pPr algn="l"/>
                      <a:r>
                        <a:rPr lang="pt-BR" sz="800" dirty="0">
                          <a:ln>
                            <a:noFill/>
                          </a:ln>
                          <a:solidFill>
                            <a:schemeClr val="tx1">
                              <a:lumMod val="65000"/>
                              <a:lumOff val="35000"/>
                            </a:schemeClr>
                          </a:solidFill>
                          <a:latin typeface="Montserrat" pitchFamily="50" charset="0"/>
                        </a:rPr>
                        <a:t>Caminhos</a:t>
                      </a:r>
                      <a:r>
                        <a:rPr lang="pt-BR" sz="800" baseline="0" dirty="0">
                          <a:ln>
                            <a:noFill/>
                          </a:ln>
                          <a:solidFill>
                            <a:schemeClr val="tx1">
                              <a:lumMod val="65000"/>
                              <a:lumOff val="35000"/>
                            </a:schemeClr>
                          </a:solidFill>
                          <a:latin typeface="Montserrat" pitchFamily="50" charset="0"/>
                        </a:rPr>
                        <a:t> mais seguros para os ciclistas percorrerem, como vias com baixo volume de tráfego.</a:t>
                      </a:r>
                      <a:endParaRPr lang="pt-BR" sz="800" dirty="0">
                        <a:ln>
                          <a:noFill/>
                        </a:ln>
                        <a:solidFill>
                          <a:schemeClr val="tx1">
                            <a:lumMod val="65000"/>
                            <a:lumOff val="35000"/>
                          </a:schemeClr>
                        </a:solidFill>
                        <a:latin typeface="Montserrat" pitchFamily="50" charset="0"/>
                      </a:endParaRP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4"/>
                  </a:ext>
                </a:extLst>
              </a:tr>
              <a:tr h="513438">
                <a:tc>
                  <a:txBody>
                    <a:bodyPr/>
                    <a:lstStyle/>
                    <a:p>
                      <a:pPr algn="ctr"/>
                      <a:r>
                        <a:rPr lang="pt-BR" sz="800" b="1" dirty="0">
                          <a:ln>
                            <a:noFill/>
                          </a:ln>
                          <a:solidFill>
                            <a:schemeClr val="bg1"/>
                          </a:solidFill>
                          <a:latin typeface="Montserrat" pitchFamily="50" charset="0"/>
                        </a:rPr>
                        <a:t>Passeio compartilhado</a:t>
                      </a: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0C0"/>
                    </a:solidFill>
                  </a:tcPr>
                </a:tc>
                <a:tc>
                  <a:txBody>
                    <a:bodyPr/>
                    <a:lstStyle/>
                    <a:p>
                      <a:pPr algn="l"/>
                      <a:r>
                        <a:rPr lang="pt-BR" sz="800" dirty="0">
                          <a:ln>
                            <a:noFill/>
                          </a:ln>
                          <a:solidFill>
                            <a:schemeClr val="tx1">
                              <a:lumMod val="65000"/>
                              <a:lumOff val="35000"/>
                            </a:schemeClr>
                          </a:solidFill>
                          <a:latin typeface="Montserrat" pitchFamily="50" charset="0"/>
                        </a:rPr>
                        <a:t>Área</a:t>
                      </a:r>
                      <a:r>
                        <a:rPr lang="pt-BR" sz="800" baseline="0" dirty="0">
                          <a:ln>
                            <a:noFill/>
                          </a:ln>
                          <a:solidFill>
                            <a:schemeClr val="tx1">
                              <a:lumMod val="65000"/>
                              <a:lumOff val="35000"/>
                            </a:schemeClr>
                          </a:solidFill>
                          <a:latin typeface="Montserrat" pitchFamily="50" charset="0"/>
                        </a:rPr>
                        <a:t> onde podem circular bicicletas e pedestres, em situações com baixo fluxo de pedestres e alto fluxo de veículos.</a:t>
                      </a:r>
                      <a:endParaRPr lang="pt-BR" sz="800" dirty="0">
                        <a:ln>
                          <a:noFill/>
                        </a:ln>
                        <a:solidFill>
                          <a:schemeClr val="tx1">
                            <a:lumMod val="65000"/>
                            <a:lumOff val="35000"/>
                          </a:schemeClr>
                        </a:solidFill>
                        <a:latin typeface="Montserrat" pitchFamily="50" charset="0"/>
                      </a:endParaRP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5"/>
                  </a:ext>
                </a:extLst>
              </a:tr>
              <a:tr h="402865">
                <a:tc>
                  <a:txBody>
                    <a:bodyPr/>
                    <a:lstStyle/>
                    <a:p>
                      <a:pPr algn="ctr"/>
                      <a:r>
                        <a:rPr lang="pt-BR" sz="800" b="1" dirty="0">
                          <a:ln>
                            <a:noFill/>
                          </a:ln>
                          <a:solidFill>
                            <a:schemeClr val="bg1"/>
                          </a:solidFill>
                          <a:latin typeface="Montserrat" pitchFamily="50" charset="0"/>
                        </a:rPr>
                        <a:t>Ruas compartilhadas</a:t>
                      </a: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0C0"/>
                    </a:solidFill>
                  </a:tcPr>
                </a:tc>
                <a:tc>
                  <a:txBody>
                    <a:bodyPr/>
                    <a:lstStyle/>
                    <a:p>
                      <a:pPr algn="l"/>
                      <a:r>
                        <a:rPr lang="pt-BR" sz="800" dirty="0">
                          <a:ln>
                            <a:noFill/>
                          </a:ln>
                          <a:solidFill>
                            <a:schemeClr val="tx1">
                              <a:lumMod val="65000"/>
                              <a:lumOff val="35000"/>
                            </a:schemeClr>
                          </a:solidFill>
                          <a:latin typeface="Montserrat" pitchFamily="50" charset="0"/>
                        </a:rPr>
                        <a:t>Ruas de pedestres e ciclistas</a:t>
                      </a:r>
                      <a:r>
                        <a:rPr lang="pt-BR" sz="800" baseline="0" dirty="0">
                          <a:ln>
                            <a:noFill/>
                          </a:ln>
                          <a:solidFill>
                            <a:schemeClr val="tx1">
                              <a:lumMod val="65000"/>
                              <a:lumOff val="35000"/>
                            </a:schemeClr>
                          </a:solidFill>
                          <a:latin typeface="Montserrat" pitchFamily="50" charset="0"/>
                        </a:rPr>
                        <a:t> onde o automóvel é admitido apenas para o acesso aos lotes.</a:t>
                      </a:r>
                      <a:endParaRPr lang="pt-BR" sz="800" dirty="0">
                        <a:ln>
                          <a:noFill/>
                        </a:ln>
                        <a:solidFill>
                          <a:schemeClr val="tx1">
                            <a:lumMod val="65000"/>
                            <a:lumOff val="35000"/>
                          </a:schemeClr>
                        </a:solidFill>
                        <a:latin typeface="Montserrat" pitchFamily="50" charset="0"/>
                      </a:endParaRP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6"/>
                  </a:ext>
                </a:extLst>
              </a:tr>
              <a:tr h="402865">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800" b="1" dirty="0">
                          <a:ln>
                            <a:noFill/>
                          </a:ln>
                          <a:solidFill>
                            <a:schemeClr val="bg1"/>
                          </a:solidFill>
                          <a:latin typeface="Montserrat" pitchFamily="50" charset="0"/>
                        </a:rPr>
                        <a:t>Rede</a:t>
                      </a:r>
                      <a:r>
                        <a:rPr lang="pt-BR" sz="800" b="1" baseline="0" dirty="0">
                          <a:ln>
                            <a:noFill/>
                          </a:ln>
                          <a:solidFill>
                            <a:schemeClr val="bg1"/>
                          </a:solidFill>
                          <a:latin typeface="Montserrat" pitchFamily="50" charset="0"/>
                        </a:rPr>
                        <a:t> cicloviária</a:t>
                      </a:r>
                      <a:endParaRPr lang="pt-BR" sz="800" b="1" dirty="0">
                        <a:ln>
                          <a:noFill/>
                        </a:ln>
                        <a:solidFill>
                          <a:schemeClr val="bg1"/>
                        </a:solidFill>
                        <a:latin typeface="Montserrat" pitchFamily="50" charset="0"/>
                      </a:endParaRP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0070C0"/>
                    </a:solidFill>
                  </a:tcPr>
                </a:tc>
                <a:tc>
                  <a:txBody>
                    <a:bodyPr/>
                    <a:lstStyle/>
                    <a:p>
                      <a:pPr marL="0" marR="0" indent="0" algn="l" defTabSz="736202" rtl="0" eaLnBrk="1" fontAlgn="auto" latinLnBrk="0" hangingPunct="1">
                        <a:lnSpc>
                          <a:spcPct val="100000"/>
                        </a:lnSpc>
                        <a:spcBef>
                          <a:spcPts val="0"/>
                        </a:spcBef>
                        <a:spcAft>
                          <a:spcPts val="0"/>
                        </a:spcAft>
                        <a:buClrTx/>
                        <a:buSzTx/>
                        <a:buFontTx/>
                        <a:buNone/>
                        <a:tabLst/>
                        <a:defRPr/>
                      </a:pPr>
                      <a:r>
                        <a:rPr lang="pt-BR" sz="800" dirty="0">
                          <a:ln>
                            <a:noFill/>
                          </a:ln>
                          <a:solidFill>
                            <a:schemeClr val="tx1">
                              <a:lumMod val="65000"/>
                              <a:lumOff val="35000"/>
                            </a:schemeClr>
                          </a:solidFill>
                          <a:latin typeface="Montserrat" pitchFamily="50" charset="0"/>
                        </a:rPr>
                        <a:t>Infraestrutura</a:t>
                      </a:r>
                      <a:r>
                        <a:rPr lang="pt-BR" sz="800" baseline="0" dirty="0">
                          <a:ln>
                            <a:noFill/>
                          </a:ln>
                          <a:solidFill>
                            <a:schemeClr val="tx1">
                              <a:lumMod val="65000"/>
                              <a:lumOff val="35000"/>
                            </a:schemeClr>
                          </a:solidFill>
                          <a:latin typeface="Montserrat" pitchFamily="50" charset="0"/>
                        </a:rPr>
                        <a:t> conectada que permita a circulação de ciclistas, em harmonia com outros modos de transporte.</a:t>
                      </a:r>
                      <a:endParaRPr lang="pt-BR" sz="800" dirty="0">
                        <a:ln>
                          <a:noFill/>
                        </a:ln>
                        <a:solidFill>
                          <a:schemeClr val="tx1">
                            <a:lumMod val="65000"/>
                            <a:lumOff val="35000"/>
                          </a:schemeClr>
                        </a:solidFill>
                        <a:latin typeface="Montserrat" pitchFamily="50" charset="0"/>
                      </a:endParaRPr>
                    </a:p>
                  </a:txBody>
                  <a:tcPr marL="77587" marR="77587" marT="39312" marB="39312"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7"/>
                  </a:ext>
                </a:extLst>
              </a:tr>
            </a:tbl>
          </a:graphicData>
        </a:graphic>
      </p:graphicFrame>
      <p:sp>
        <p:nvSpPr>
          <p:cNvPr id="2" name="CaixaDeTexto 1"/>
          <p:cNvSpPr txBox="1"/>
          <p:nvPr/>
        </p:nvSpPr>
        <p:spPr>
          <a:xfrm>
            <a:off x="6393677" y="1349375"/>
            <a:ext cx="1368152" cy="553998"/>
          </a:xfrm>
          <a:prstGeom prst="rect">
            <a:avLst/>
          </a:prstGeom>
          <a:noFill/>
          <a:ln w="28575">
            <a:solidFill>
              <a:srgbClr val="0070C0"/>
            </a:solidFill>
            <a:prstDash val="sysDot"/>
          </a:ln>
        </p:spPr>
        <p:txBody>
          <a:bodyPr wrap="square" rtlCol="0">
            <a:spAutoFit/>
          </a:bodyPr>
          <a:lstStyle/>
          <a:p>
            <a:pPr algn="ctr"/>
            <a:r>
              <a:rPr lang="pt-BR" sz="1000" dirty="0">
                <a:latin typeface="Montserrat" pitchFamily="50" charset="0"/>
              </a:rPr>
              <a:t>Consultar DECRETO nº 38.047/2017</a:t>
            </a:r>
          </a:p>
        </p:txBody>
      </p:sp>
    </p:spTree>
    <p:extLst>
      <p:ext uri="{BB962C8B-B14F-4D97-AF65-F5344CB8AC3E}">
        <p14:creationId xmlns:p14="http://schemas.microsoft.com/office/powerpoint/2010/main" val="34203002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ítulo 1"/>
          <p:cNvSpPr txBox="1">
            <a:spLocks/>
          </p:cNvSpPr>
          <p:nvPr/>
        </p:nvSpPr>
        <p:spPr>
          <a:xfrm>
            <a:off x="5334800" y="5824358"/>
            <a:ext cx="3485393" cy="283589"/>
          </a:xfrm>
          <a:prstGeom prst="rect">
            <a:avLst/>
          </a:prstGeom>
        </p:spPr>
        <p:txBody>
          <a:bodyPr vert="horz" lIns="78360" tIns="39179" rIns="78360" bIns="39179" rtlCol="0" anchor="ctr">
            <a:noAutofit/>
          </a:bodyPr>
          <a:lstStyle/>
          <a:p>
            <a:pPr algn="r">
              <a:spcBef>
                <a:spcPct val="0"/>
              </a:spcBef>
              <a:defRPr/>
            </a:pPr>
            <a:r>
              <a:rPr lang="pt-BR" sz="800" dirty="0">
                <a:ln w="18415" cmpd="sng">
                  <a:noFill/>
                  <a:prstDash val="solid"/>
                </a:ln>
                <a:solidFill>
                  <a:schemeClr val="tx1">
                    <a:lumMod val="65000"/>
                    <a:lumOff val="35000"/>
                  </a:schemeClr>
                </a:solidFill>
                <a:latin typeface="Montserrat" pitchFamily="50" charset="0"/>
                <a:ea typeface="+mj-ea"/>
                <a:cs typeface="+mj-cs"/>
              </a:rPr>
              <a:t>Fonte: Guia de Urbanização – SEGETH, 2017</a:t>
            </a:r>
          </a:p>
        </p:txBody>
      </p:sp>
      <p:grpSp>
        <p:nvGrpSpPr>
          <p:cNvPr id="3" name="Agrupar 2"/>
          <p:cNvGrpSpPr/>
          <p:nvPr/>
        </p:nvGrpSpPr>
        <p:grpSpPr>
          <a:xfrm>
            <a:off x="1354883" y="1347969"/>
            <a:ext cx="7132108" cy="4277119"/>
            <a:chOff x="2207378" y="660963"/>
            <a:chExt cx="7132108" cy="4277119"/>
          </a:xfrm>
        </p:grpSpPr>
        <p:pic>
          <p:nvPicPr>
            <p:cNvPr id="1026" name="Picture 2"/>
            <p:cNvPicPr>
              <a:picLocks noChangeAspect="1" noChangeArrowheads="1"/>
            </p:cNvPicPr>
            <p:nvPr/>
          </p:nvPicPr>
          <p:blipFill>
            <a:blip r:embed="rId3" cstate="print"/>
            <a:srcRect/>
            <a:stretch>
              <a:fillRect/>
            </a:stretch>
          </p:blipFill>
          <p:spPr bwMode="auto">
            <a:xfrm>
              <a:off x="2207378" y="660963"/>
              <a:ext cx="7132108" cy="4277119"/>
            </a:xfrm>
            <a:prstGeom prst="rect">
              <a:avLst/>
            </a:prstGeom>
            <a:noFill/>
            <a:ln w="9525">
              <a:noFill/>
              <a:miter lim="800000"/>
              <a:headEnd/>
              <a:tailEnd/>
            </a:ln>
            <a:effectLst/>
          </p:spPr>
        </p:pic>
        <p:sp>
          <p:nvSpPr>
            <p:cNvPr id="2" name="CaixaDeTexto 1"/>
            <p:cNvSpPr txBox="1"/>
            <p:nvPr/>
          </p:nvSpPr>
          <p:spPr>
            <a:xfrm>
              <a:off x="7319197" y="783790"/>
              <a:ext cx="1350981" cy="127727"/>
            </a:xfrm>
            <a:prstGeom prst="rect">
              <a:avLst/>
            </a:prstGeom>
            <a:solidFill>
              <a:srgbClr val="888687"/>
            </a:solidFill>
          </p:spPr>
          <p:txBody>
            <a:bodyPr wrap="square" lIns="0" tIns="0" rIns="0" bIns="0" rtlCol="0">
              <a:spAutoFit/>
            </a:bodyPr>
            <a:lstStyle/>
            <a:p>
              <a:pPr algn="ctr"/>
              <a:r>
                <a:rPr lang="pt-BR" sz="830" dirty="0">
                  <a:solidFill>
                    <a:schemeClr val="bg1">
                      <a:lumMod val="95000"/>
                    </a:schemeClr>
                  </a:solidFill>
                  <a:latin typeface="Arial" pitchFamily="34" charset="0"/>
                  <a:cs typeface="Arial" pitchFamily="34" charset="0"/>
                </a:rPr>
                <a:t>Passeio Compartilhado</a:t>
              </a:r>
            </a:p>
          </p:txBody>
        </p:sp>
      </p:grpSp>
    </p:spTree>
    <p:extLst>
      <p:ext uri="{BB962C8B-B14F-4D97-AF65-F5344CB8AC3E}">
        <p14:creationId xmlns:p14="http://schemas.microsoft.com/office/powerpoint/2010/main" val="36248395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p:cNvSpPr txBox="1"/>
          <p:nvPr/>
        </p:nvSpPr>
        <p:spPr>
          <a:xfrm>
            <a:off x="538164" y="1349374"/>
            <a:ext cx="8642350" cy="2077492"/>
          </a:xfrm>
          <a:prstGeom prst="rect">
            <a:avLst/>
          </a:prstGeom>
          <a:noFill/>
        </p:spPr>
        <p:txBody>
          <a:bodyPr wrap="square" lIns="0" tIns="0" rIns="0" bIns="0" numCol="1" spcCol="422260" rtlCol="0">
            <a:spAutoFit/>
          </a:bodyPr>
          <a:lstStyle/>
          <a:p>
            <a:pPr indent="457200" algn="just" fontAlgn="base">
              <a:spcAft>
                <a:spcPts val="600"/>
              </a:spcAft>
            </a:pPr>
            <a:r>
              <a:rPr lang="pt-BR" sz="1000" b="1" dirty="0">
                <a:solidFill>
                  <a:schemeClr val="tx1">
                    <a:lumMod val="65000"/>
                    <a:lumOff val="35000"/>
                  </a:schemeClr>
                </a:solidFill>
                <a:latin typeface="Montserrat" pitchFamily="50" charset="0"/>
              </a:rPr>
              <a:t>O Planejamento da malha cicloviária </a:t>
            </a:r>
            <a:r>
              <a:rPr lang="pt-BR" sz="1000" dirty="0">
                <a:solidFill>
                  <a:schemeClr val="tx1">
                    <a:lumMod val="65000"/>
                    <a:lumOff val="35000"/>
                  </a:schemeClr>
                </a:solidFill>
                <a:latin typeface="Montserrat" pitchFamily="50" charset="0"/>
              </a:rPr>
              <a:t>é uma ação voltada a fomentar uma mobilidade mais sustentável no Distrito Federal. </a:t>
            </a:r>
          </a:p>
          <a:p>
            <a:pPr indent="457200" algn="just" fontAlgn="base">
              <a:spcAft>
                <a:spcPts val="600"/>
              </a:spcAft>
            </a:pPr>
            <a:r>
              <a:rPr lang="pt-BR" sz="1000" dirty="0">
                <a:solidFill>
                  <a:schemeClr val="tx1">
                    <a:lumMod val="65000"/>
                    <a:lumOff val="35000"/>
                  </a:schemeClr>
                </a:solidFill>
                <a:latin typeface="Montserrat" pitchFamily="50" charset="0"/>
              </a:rPr>
              <a:t>Em 2017, foi lançado o Plano +BIKE que tem como objetivo aumentar a segurança e o conforto de quem deseja se deslocar por bicicleta na cidade, ampliando as possibilidades de deslocamento para os ciclistas, com a construção de uma rede cicloviária contínua e integrada ao sistema de transporte coletivo.</a:t>
            </a:r>
          </a:p>
          <a:p>
            <a:pPr indent="457200" algn="just" fontAlgn="base">
              <a:spcAft>
                <a:spcPts val="600"/>
              </a:spcAft>
            </a:pPr>
            <a:r>
              <a:rPr lang="pt-BR" sz="1000" dirty="0">
                <a:solidFill>
                  <a:schemeClr val="tx1">
                    <a:lumMod val="65000"/>
                    <a:lumOff val="35000"/>
                  </a:schemeClr>
                </a:solidFill>
                <a:latin typeface="Montserrat" pitchFamily="50" charset="0"/>
              </a:rPr>
              <a:t>Uma das principais ações previstas no plano é a construção de infraestrutura cicloviária de conexão, com o objetivo de criar uma rede cicloviária que conecte as diversas cidades do DF entre si, propiciando um deslocamento seguro que incentive o uso da bicicleta, atraindo mais pessoas para o modal e contribuindo para a formação de novos ciclistas.</a:t>
            </a:r>
          </a:p>
          <a:p>
            <a:pPr indent="457200" algn="just" fontAlgn="base">
              <a:spcAft>
                <a:spcPts val="600"/>
              </a:spcAft>
            </a:pPr>
            <a:r>
              <a:rPr lang="pt-BR" sz="1000" dirty="0">
                <a:solidFill>
                  <a:schemeClr val="tx1">
                    <a:lumMod val="65000"/>
                    <a:lumOff val="35000"/>
                  </a:schemeClr>
                </a:solidFill>
                <a:latin typeface="Montserrat" pitchFamily="50" charset="0"/>
              </a:rPr>
              <a:t>O Planejamento prioriza a implantação de </a:t>
            </a:r>
            <a:r>
              <a:rPr lang="pt-BR" sz="1000" b="1" dirty="0">
                <a:solidFill>
                  <a:srgbClr val="0070C0"/>
                </a:solidFill>
                <a:latin typeface="Montserrat" pitchFamily="50" charset="0"/>
              </a:rPr>
              <a:t>112,4 km </a:t>
            </a:r>
            <a:r>
              <a:rPr lang="pt-BR" sz="1000" dirty="0">
                <a:solidFill>
                  <a:schemeClr val="tx1">
                    <a:lumMod val="65000"/>
                    <a:lumOff val="35000"/>
                  </a:schemeClr>
                </a:solidFill>
                <a:latin typeface="Montserrat" pitchFamily="50" charset="0"/>
              </a:rPr>
              <a:t>de infraestruturas </a:t>
            </a:r>
            <a:r>
              <a:rPr lang="pt-BR" sz="1000" dirty="0" err="1">
                <a:solidFill>
                  <a:schemeClr val="tx1">
                    <a:lumMod val="65000"/>
                    <a:lumOff val="35000"/>
                  </a:schemeClr>
                </a:solidFill>
                <a:latin typeface="Montserrat" pitchFamily="50" charset="0"/>
              </a:rPr>
              <a:t>cicloviárias</a:t>
            </a:r>
            <a:r>
              <a:rPr lang="pt-BR" sz="1000" dirty="0">
                <a:solidFill>
                  <a:schemeClr val="tx1">
                    <a:lumMod val="65000"/>
                    <a:lumOff val="35000"/>
                  </a:schemeClr>
                </a:solidFill>
                <a:latin typeface="Montserrat" pitchFamily="50" charset="0"/>
              </a:rPr>
              <a:t>, já licitadas ou com projetos executivos, mais de </a:t>
            </a:r>
            <a:r>
              <a:rPr lang="pt-BR" sz="1000" b="1" dirty="0">
                <a:solidFill>
                  <a:srgbClr val="0070C0"/>
                </a:solidFill>
                <a:latin typeface="Montserrat" pitchFamily="50" charset="0"/>
              </a:rPr>
              <a:t>170 km</a:t>
            </a:r>
            <a:r>
              <a:rPr lang="pt-BR" sz="1000" dirty="0">
                <a:solidFill>
                  <a:srgbClr val="0070C0"/>
                </a:solidFill>
                <a:latin typeface="Montserrat" pitchFamily="50" charset="0"/>
              </a:rPr>
              <a:t> </a:t>
            </a:r>
            <a:r>
              <a:rPr lang="pt-BR" sz="1000" dirty="0">
                <a:solidFill>
                  <a:schemeClr val="tx1">
                    <a:lumMod val="65000"/>
                    <a:lumOff val="35000"/>
                  </a:schemeClr>
                </a:solidFill>
                <a:latin typeface="Montserrat" pitchFamily="50" charset="0"/>
              </a:rPr>
              <a:t>de projetos em elaboração, além de mais </a:t>
            </a:r>
            <a:r>
              <a:rPr lang="pt-BR" sz="1000" b="1" dirty="0">
                <a:solidFill>
                  <a:srgbClr val="0070C0"/>
                </a:solidFill>
                <a:latin typeface="Montserrat" pitchFamily="50" charset="0"/>
              </a:rPr>
              <a:t>380 km</a:t>
            </a:r>
            <a:r>
              <a:rPr lang="pt-BR" sz="1000" dirty="0">
                <a:solidFill>
                  <a:srgbClr val="0070C0"/>
                </a:solidFill>
                <a:latin typeface="Montserrat" pitchFamily="50" charset="0"/>
              </a:rPr>
              <a:t> </a:t>
            </a:r>
            <a:r>
              <a:rPr lang="pt-BR" sz="1000" dirty="0">
                <a:solidFill>
                  <a:schemeClr val="tx1">
                    <a:lumMod val="65000"/>
                    <a:lumOff val="35000"/>
                  </a:schemeClr>
                </a:solidFill>
                <a:latin typeface="Montserrat" pitchFamily="50" charset="0"/>
              </a:rPr>
              <a:t>da expansão da malha existente. Se executadas nos próximos anos, e somadas aos </a:t>
            </a:r>
            <a:r>
              <a:rPr lang="pt-BR" sz="1000" b="1" dirty="0">
                <a:solidFill>
                  <a:srgbClr val="0070C0"/>
                </a:solidFill>
                <a:latin typeface="Montserrat" pitchFamily="50" charset="0"/>
              </a:rPr>
              <a:t>553,95 km </a:t>
            </a:r>
            <a:r>
              <a:rPr lang="pt-BR" sz="1000" dirty="0">
                <a:solidFill>
                  <a:schemeClr val="tx1">
                    <a:lumMod val="65000"/>
                    <a:lumOff val="35000"/>
                  </a:schemeClr>
                </a:solidFill>
                <a:latin typeface="Montserrat" pitchFamily="50" charset="0"/>
              </a:rPr>
              <a:t>de malha cicloviária</a:t>
            </a:r>
            <a:r>
              <a:rPr lang="pt-BR" sz="1000" dirty="0">
                <a:solidFill>
                  <a:srgbClr val="D07700"/>
                </a:solidFill>
                <a:latin typeface="Montserrat" pitchFamily="50" charset="0"/>
              </a:rPr>
              <a:t> </a:t>
            </a:r>
            <a:r>
              <a:rPr lang="pt-BR" sz="1000" dirty="0">
                <a:solidFill>
                  <a:schemeClr val="tx1">
                    <a:lumMod val="65000"/>
                    <a:lumOff val="35000"/>
                  </a:schemeClr>
                </a:solidFill>
                <a:latin typeface="Montserrat" pitchFamily="50" charset="0"/>
              </a:rPr>
              <a:t>já existentes, Brasília será a cidade brasileira com maior malha cicloviária, </a:t>
            </a:r>
            <a:r>
              <a:rPr lang="pt-BR" sz="1000" b="1" dirty="0">
                <a:solidFill>
                  <a:srgbClr val="0070C0"/>
                </a:solidFill>
                <a:latin typeface="Montserrat" pitchFamily="50" charset="0"/>
              </a:rPr>
              <a:t>ultrapassando 1.000 km de extensão</a:t>
            </a:r>
            <a:r>
              <a:rPr lang="pt-BR" sz="1000" dirty="0">
                <a:solidFill>
                  <a:srgbClr val="0070C0"/>
                </a:solidFill>
                <a:latin typeface="Montserrat" pitchFamily="50" charset="0"/>
              </a:rPr>
              <a:t>. </a:t>
            </a:r>
            <a:r>
              <a:rPr lang="pt-BR" sz="1000" dirty="0">
                <a:solidFill>
                  <a:schemeClr val="tx1">
                    <a:lumMod val="65000"/>
                    <a:lumOff val="35000"/>
                  </a:schemeClr>
                </a:solidFill>
                <a:latin typeface="Montserrat" pitchFamily="50" charset="0"/>
              </a:rPr>
              <a:t>Além da construção de infraestrutura cicloviária, uma série de outras ações de incentivo à bicicleta estão previstas, onde cabe destacar:</a:t>
            </a:r>
          </a:p>
        </p:txBody>
      </p:sp>
      <p:grpSp>
        <p:nvGrpSpPr>
          <p:cNvPr id="26" name="Grupo 25"/>
          <p:cNvGrpSpPr/>
          <p:nvPr/>
        </p:nvGrpSpPr>
        <p:grpSpPr>
          <a:xfrm>
            <a:off x="478571" y="3720538"/>
            <a:ext cx="8708280" cy="2168331"/>
            <a:chOff x="647094" y="3819210"/>
            <a:chExt cx="8708280" cy="2168331"/>
          </a:xfrm>
        </p:grpSpPr>
        <p:sp>
          <p:nvSpPr>
            <p:cNvPr id="21" name="Retângulo 20"/>
            <p:cNvSpPr/>
            <p:nvPr/>
          </p:nvSpPr>
          <p:spPr>
            <a:xfrm>
              <a:off x="647094" y="4952810"/>
              <a:ext cx="2242047" cy="830997"/>
            </a:xfrm>
            <a:prstGeom prst="rect">
              <a:avLst/>
            </a:prstGeom>
          </p:spPr>
          <p:txBody>
            <a:bodyPr wrap="square">
              <a:spAutoFit/>
            </a:bodyPr>
            <a:lstStyle/>
            <a:p>
              <a:pPr marL="3723" indent="-3723" algn="ctr" fontAlgn="base"/>
              <a:r>
                <a:rPr lang="pt-BR" sz="1200" b="1" dirty="0">
                  <a:solidFill>
                    <a:schemeClr val="tx1">
                      <a:lumMod val="75000"/>
                      <a:lumOff val="25000"/>
                    </a:schemeClr>
                  </a:solidFill>
                  <a:latin typeface="Montserrat" pitchFamily="50" charset="0"/>
                </a:rPr>
                <a:t>Melhoria nas conexões entre as ciclovias existentes e ampliação da infraestrutura</a:t>
              </a:r>
            </a:p>
          </p:txBody>
        </p:sp>
        <p:pic>
          <p:nvPicPr>
            <p:cNvPr id="22" name="Imagem 21" descr="CONEXAO.png"/>
            <p:cNvPicPr>
              <a:picLocks noChangeAspect="1"/>
            </p:cNvPicPr>
            <p:nvPr/>
          </p:nvPicPr>
          <p:blipFill>
            <a:blip r:embed="rId3" cstate="print">
              <a:grayscl/>
            </a:blip>
            <a:stretch>
              <a:fillRect/>
            </a:stretch>
          </p:blipFill>
          <p:spPr>
            <a:xfrm>
              <a:off x="1341865" y="4194331"/>
              <a:ext cx="896354" cy="785928"/>
            </a:xfrm>
            <a:prstGeom prst="rect">
              <a:avLst/>
            </a:prstGeom>
          </p:spPr>
        </p:pic>
        <p:pic>
          <p:nvPicPr>
            <p:cNvPr id="25" name="Imagem 24" descr="bicycle-147249_960_720.png"/>
            <p:cNvPicPr>
              <a:picLocks noChangeAspect="1"/>
            </p:cNvPicPr>
            <p:nvPr/>
          </p:nvPicPr>
          <p:blipFill>
            <a:blip r:embed="rId4" cstate="print">
              <a:duotone>
                <a:schemeClr val="accent1">
                  <a:shade val="45000"/>
                  <a:satMod val="135000"/>
                </a:schemeClr>
                <a:prstClr val="white"/>
              </a:duotone>
            </a:blip>
            <a:stretch>
              <a:fillRect/>
            </a:stretch>
          </p:blipFill>
          <p:spPr>
            <a:xfrm>
              <a:off x="1409732" y="3835324"/>
              <a:ext cx="716768" cy="463808"/>
            </a:xfrm>
            <a:prstGeom prst="rect">
              <a:avLst/>
            </a:prstGeom>
          </p:spPr>
        </p:pic>
        <p:grpSp>
          <p:nvGrpSpPr>
            <p:cNvPr id="28" name="Grupo 58"/>
            <p:cNvGrpSpPr/>
            <p:nvPr/>
          </p:nvGrpSpPr>
          <p:grpSpPr>
            <a:xfrm>
              <a:off x="5375183" y="3978058"/>
              <a:ext cx="1765159" cy="2009483"/>
              <a:chOff x="3045668" y="1313707"/>
              <a:chExt cx="1455759" cy="1640434"/>
            </a:xfrm>
          </p:grpSpPr>
          <p:sp>
            <p:nvSpPr>
              <p:cNvPr id="31" name="Retângulo 30"/>
              <p:cNvSpPr/>
              <p:nvPr/>
            </p:nvSpPr>
            <p:spPr>
              <a:xfrm>
                <a:off x="3045668" y="2125008"/>
                <a:ext cx="1455759" cy="829133"/>
              </a:xfrm>
              <a:prstGeom prst="rect">
                <a:avLst/>
              </a:prstGeom>
            </p:spPr>
            <p:txBody>
              <a:bodyPr wrap="square">
                <a:spAutoFit/>
              </a:bodyPr>
              <a:lstStyle/>
              <a:p>
                <a:pPr algn="ctr"/>
                <a:r>
                  <a:rPr lang="pt-BR" sz="1200" b="1" dirty="0">
                    <a:solidFill>
                      <a:schemeClr val="tx1">
                        <a:lumMod val="75000"/>
                        <a:lumOff val="25000"/>
                      </a:schemeClr>
                    </a:solidFill>
                    <a:latin typeface="Montserrat" pitchFamily="50" charset="0"/>
                  </a:rPr>
                  <a:t>Instalação de Bicicletários em todos Terminais de ônibus e estações de metrô</a:t>
                </a:r>
                <a:endParaRPr lang="pt-BR" sz="1200" dirty="0">
                  <a:solidFill>
                    <a:schemeClr val="tx1">
                      <a:lumMod val="75000"/>
                      <a:lumOff val="25000"/>
                    </a:schemeClr>
                  </a:solidFill>
                  <a:latin typeface="Montserrat" pitchFamily="50" charset="0"/>
                </a:endParaRPr>
              </a:p>
            </p:txBody>
          </p:sp>
          <p:grpSp>
            <p:nvGrpSpPr>
              <p:cNvPr id="32" name="Grupo 29"/>
              <p:cNvGrpSpPr/>
              <p:nvPr/>
            </p:nvGrpSpPr>
            <p:grpSpPr>
              <a:xfrm>
                <a:off x="3406369" y="1313707"/>
                <a:ext cx="579624" cy="736832"/>
                <a:chOff x="3033392" y="1959604"/>
                <a:chExt cx="692369" cy="880152"/>
              </a:xfrm>
            </p:grpSpPr>
            <p:sp>
              <p:nvSpPr>
                <p:cNvPr id="33" name="Triângulo isósceles 32"/>
                <p:cNvSpPr/>
                <p:nvPr/>
              </p:nvSpPr>
              <p:spPr>
                <a:xfrm rot="19186069">
                  <a:off x="3033392" y="1959604"/>
                  <a:ext cx="519644" cy="227644"/>
                </a:xfrm>
                <a:prstGeom prst="triangle">
                  <a:avLst>
                    <a:gd name="adj" fmla="val 42036"/>
                  </a:avLst>
                </a:prstGeom>
                <a:noFill/>
                <a:ln w="5715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4" name="Imagem 33" descr="bicycle-147249_960_720.png"/>
                <p:cNvPicPr>
                  <a:picLocks noChangeAspect="1"/>
                </p:cNvPicPr>
                <p:nvPr/>
              </p:nvPicPr>
              <p:blipFill>
                <a:blip r:embed="rId5" cstate="print">
                  <a:duotone>
                    <a:schemeClr val="accent1">
                      <a:shade val="45000"/>
                      <a:satMod val="135000"/>
                    </a:schemeClr>
                    <a:prstClr val="white"/>
                  </a:duotone>
                </a:blip>
                <a:stretch>
                  <a:fillRect/>
                </a:stretch>
              </p:blipFill>
              <p:spPr>
                <a:xfrm rot="5400000">
                  <a:off x="3100627" y="2214622"/>
                  <a:ext cx="762357" cy="487911"/>
                </a:xfrm>
                <a:prstGeom prst="rect">
                  <a:avLst/>
                </a:prstGeom>
                <a:noFill/>
                <a:ln>
                  <a:noFill/>
                </a:ln>
              </p:spPr>
            </p:pic>
          </p:grpSp>
        </p:grpSp>
        <p:grpSp>
          <p:nvGrpSpPr>
            <p:cNvPr id="35" name="Grupo 59"/>
            <p:cNvGrpSpPr/>
            <p:nvPr/>
          </p:nvGrpSpPr>
          <p:grpSpPr>
            <a:xfrm>
              <a:off x="7153068" y="4098858"/>
              <a:ext cx="2202306" cy="1521515"/>
              <a:chOff x="5153729" y="1635174"/>
              <a:chExt cx="2027764" cy="1384882"/>
            </a:xfrm>
          </p:grpSpPr>
          <p:grpSp>
            <p:nvGrpSpPr>
              <p:cNvPr id="36" name="Grupo 43"/>
              <p:cNvGrpSpPr/>
              <p:nvPr/>
            </p:nvGrpSpPr>
            <p:grpSpPr>
              <a:xfrm>
                <a:off x="5740508" y="1635174"/>
                <a:ext cx="815880" cy="804357"/>
                <a:chOff x="5699972" y="1759168"/>
                <a:chExt cx="688376" cy="678653"/>
              </a:xfrm>
            </p:grpSpPr>
            <p:sp>
              <p:nvSpPr>
                <p:cNvPr id="38" name="Forma livre 42"/>
                <p:cNvSpPr/>
                <p:nvPr/>
              </p:nvSpPr>
              <p:spPr>
                <a:xfrm rot="16200000">
                  <a:off x="5812259" y="1989755"/>
                  <a:ext cx="496131" cy="400002"/>
                </a:xfrm>
                <a:custGeom>
                  <a:avLst/>
                  <a:gdLst>
                    <a:gd name="connsiteX0" fmla="*/ 755552 w 1584177"/>
                    <a:gd name="connsiteY0" fmla="*/ 972 h 1827074"/>
                    <a:gd name="connsiteX1" fmla="*/ 1489844 w 1584177"/>
                    <a:gd name="connsiteY1" fmla="*/ 481167 h 1827074"/>
                    <a:gd name="connsiteX2" fmla="*/ 1507521 w 1584177"/>
                    <a:gd name="connsiteY2" fmla="*/ 1305602 h 1827074"/>
                    <a:gd name="connsiteX3" fmla="*/ 804346 w 1584177"/>
                    <a:gd name="connsiteY3" fmla="*/ 1826965 h 1827074"/>
                    <a:gd name="connsiteX4" fmla="*/ 792089 w 1584177"/>
                    <a:gd name="connsiteY4" fmla="*/ 913537 h 1827074"/>
                    <a:gd name="connsiteX5" fmla="*/ 755552 w 1584177"/>
                    <a:gd name="connsiteY5" fmla="*/ 972 h 1827074"/>
                    <a:gd name="connsiteX0" fmla="*/ 755552 w 1584177"/>
                    <a:gd name="connsiteY0" fmla="*/ 972 h 1827074"/>
                    <a:gd name="connsiteX1" fmla="*/ 1489844 w 1584177"/>
                    <a:gd name="connsiteY1" fmla="*/ 481167 h 1827074"/>
                    <a:gd name="connsiteX2" fmla="*/ 1507521 w 1584177"/>
                    <a:gd name="connsiteY2" fmla="*/ 1305602 h 1827074"/>
                    <a:gd name="connsiteX3" fmla="*/ 804346 w 1584177"/>
                    <a:gd name="connsiteY3" fmla="*/ 1826965 h 1827074"/>
                  </a:gdLst>
                  <a:ahLst/>
                  <a:cxnLst>
                    <a:cxn ang="0">
                      <a:pos x="connsiteX0" y="connsiteY0"/>
                    </a:cxn>
                    <a:cxn ang="0">
                      <a:pos x="connsiteX1" y="connsiteY1"/>
                    </a:cxn>
                    <a:cxn ang="0">
                      <a:pos x="connsiteX2" y="connsiteY2"/>
                    </a:cxn>
                    <a:cxn ang="0">
                      <a:pos x="connsiteX3" y="connsiteY3"/>
                    </a:cxn>
                  </a:cxnLst>
                  <a:rect l="l" t="t" r="r" b="b"/>
                  <a:pathLst>
                    <a:path w="1584177" h="1827074" stroke="0" extrusionOk="0">
                      <a:moveTo>
                        <a:pt x="755552" y="972"/>
                      </a:moveTo>
                      <a:cubicBezTo>
                        <a:pt x="1060039" y="-15244"/>
                        <a:pt x="1345579" y="171487"/>
                        <a:pt x="1489844" y="481167"/>
                      </a:cubicBezTo>
                      <a:cubicBezTo>
                        <a:pt x="1609072" y="737101"/>
                        <a:pt x="1615634" y="1043183"/>
                        <a:pt x="1507521" y="1305602"/>
                      </a:cubicBezTo>
                      <a:cubicBezTo>
                        <a:pt x="1378197" y="1619504"/>
                        <a:pt x="1105643" y="1821587"/>
                        <a:pt x="804346" y="1826965"/>
                      </a:cubicBezTo>
                      <a:lnTo>
                        <a:pt x="792089" y="913537"/>
                      </a:lnTo>
                      <a:lnTo>
                        <a:pt x="755552" y="972"/>
                      </a:lnTo>
                      <a:close/>
                    </a:path>
                    <a:path w="1584177" h="1827074" fill="none">
                      <a:moveTo>
                        <a:pt x="755552" y="972"/>
                      </a:moveTo>
                      <a:cubicBezTo>
                        <a:pt x="1060039" y="-15244"/>
                        <a:pt x="1345579" y="171487"/>
                        <a:pt x="1489844" y="481167"/>
                      </a:cubicBezTo>
                      <a:cubicBezTo>
                        <a:pt x="1609072" y="737101"/>
                        <a:pt x="1615634" y="1043183"/>
                        <a:pt x="1507521" y="1305602"/>
                      </a:cubicBezTo>
                      <a:cubicBezTo>
                        <a:pt x="1378197" y="1619504"/>
                        <a:pt x="1105643" y="1821587"/>
                        <a:pt x="804346" y="1826965"/>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39" name="Imagem 38" descr="bicycle-147249_960_720.png"/>
                <p:cNvPicPr>
                  <a:picLocks noChangeAspect="1"/>
                </p:cNvPicPr>
                <p:nvPr/>
              </p:nvPicPr>
              <p:blipFill>
                <a:blip r:embed="rId6" cstate="print">
                  <a:duotone>
                    <a:schemeClr val="accent1">
                      <a:shade val="45000"/>
                      <a:satMod val="135000"/>
                    </a:schemeClr>
                    <a:prstClr val="white"/>
                  </a:duotone>
                </a:blip>
                <a:stretch>
                  <a:fillRect/>
                </a:stretch>
              </p:blipFill>
              <p:spPr>
                <a:xfrm>
                  <a:off x="5699972" y="1759168"/>
                  <a:ext cx="688376" cy="439557"/>
                </a:xfrm>
                <a:prstGeom prst="rect">
                  <a:avLst/>
                </a:prstGeom>
              </p:spPr>
            </p:pic>
          </p:grpSp>
          <p:sp>
            <p:nvSpPr>
              <p:cNvPr id="37" name="Retângulo 36"/>
              <p:cNvSpPr/>
              <p:nvPr/>
            </p:nvSpPr>
            <p:spPr>
              <a:xfrm>
                <a:off x="5153729" y="2263683"/>
                <a:ext cx="2027764" cy="756373"/>
              </a:xfrm>
              <a:prstGeom prst="rect">
                <a:avLst/>
              </a:prstGeom>
            </p:spPr>
            <p:txBody>
              <a:bodyPr wrap="square">
                <a:spAutoFit/>
              </a:bodyPr>
              <a:lstStyle/>
              <a:p>
                <a:pPr algn="ctr" fontAlgn="base"/>
                <a:r>
                  <a:rPr lang="pt-BR" sz="1200" b="1" dirty="0">
                    <a:solidFill>
                      <a:schemeClr val="tx1">
                        <a:lumMod val="75000"/>
                        <a:lumOff val="25000"/>
                      </a:schemeClr>
                    </a:solidFill>
                    <a:latin typeface="Montserrat" pitchFamily="50" charset="0"/>
                  </a:rPr>
                  <a:t>Instalação de paraciclos em estações de metrô, BRT e em diversos pontos do DF</a:t>
                </a:r>
              </a:p>
            </p:txBody>
          </p:sp>
        </p:grpSp>
        <p:grpSp>
          <p:nvGrpSpPr>
            <p:cNvPr id="40" name="Grupo 53"/>
            <p:cNvGrpSpPr/>
            <p:nvPr/>
          </p:nvGrpSpPr>
          <p:grpSpPr>
            <a:xfrm>
              <a:off x="3158510" y="3819210"/>
              <a:ext cx="1811082" cy="1954973"/>
              <a:chOff x="-19106" y="3280658"/>
              <a:chExt cx="1622905" cy="1728725"/>
            </a:xfrm>
          </p:grpSpPr>
          <p:sp>
            <p:nvSpPr>
              <p:cNvPr id="41" name="Retângulo 40"/>
              <p:cNvSpPr/>
              <p:nvPr/>
            </p:nvSpPr>
            <p:spPr>
              <a:xfrm>
                <a:off x="-19106" y="4274557"/>
                <a:ext cx="1622905" cy="734826"/>
              </a:xfrm>
              <a:prstGeom prst="rect">
                <a:avLst/>
              </a:prstGeom>
            </p:spPr>
            <p:txBody>
              <a:bodyPr wrap="square">
                <a:spAutoFit/>
              </a:bodyPr>
              <a:lstStyle/>
              <a:p>
                <a:pPr algn="ctr" fontAlgn="base"/>
                <a:r>
                  <a:rPr lang="pt-BR" sz="1200" b="1" dirty="0">
                    <a:solidFill>
                      <a:schemeClr val="tx1">
                        <a:lumMod val="75000"/>
                        <a:lumOff val="25000"/>
                      </a:schemeClr>
                    </a:solidFill>
                    <a:latin typeface="Montserrat" pitchFamily="50" charset="0"/>
                  </a:rPr>
                  <a:t>Ampliação do sistema de bicicletas compartilhadas</a:t>
                </a:r>
              </a:p>
            </p:txBody>
          </p:sp>
          <p:grpSp>
            <p:nvGrpSpPr>
              <p:cNvPr id="42" name="Grupo 51"/>
              <p:cNvGrpSpPr/>
              <p:nvPr/>
            </p:nvGrpSpPr>
            <p:grpSpPr>
              <a:xfrm>
                <a:off x="87707" y="3280658"/>
                <a:ext cx="1226754" cy="1092141"/>
                <a:chOff x="720354" y="4274830"/>
                <a:chExt cx="954139" cy="849444"/>
              </a:xfrm>
            </p:grpSpPr>
            <p:grpSp>
              <p:nvGrpSpPr>
                <p:cNvPr id="43" name="Grupo 49"/>
                <p:cNvGrpSpPr/>
                <p:nvPr/>
              </p:nvGrpSpPr>
              <p:grpSpPr>
                <a:xfrm>
                  <a:off x="947586" y="4532824"/>
                  <a:ext cx="560657" cy="301610"/>
                  <a:chOff x="1233338" y="4508559"/>
                  <a:chExt cx="560657" cy="301610"/>
                </a:xfrm>
              </p:grpSpPr>
              <p:pic>
                <p:nvPicPr>
                  <p:cNvPr id="46" name="Imagem 45" descr="bicycle-147249_960_720.png"/>
                  <p:cNvPicPr>
                    <a:picLocks noChangeAspect="1"/>
                  </p:cNvPicPr>
                  <p:nvPr/>
                </p:nvPicPr>
                <p:blipFill>
                  <a:blip r:embed="rId4" cstate="print">
                    <a:duotone>
                      <a:schemeClr val="accent1">
                        <a:shade val="45000"/>
                        <a:satMod val="135000"/>
                      </a:schemeClr>
                      <a:prstClr val="white"/>
                    </a:duotone>
                  </a:blip>
                  <a:stretch>
                    <a:fillRect/>
                  </a:stretch>
                </p:blipFill>
                <p:spPr>
                  <a:xfrm>
                    <a:off x="1247580" y="4508559"/>
                    <a:ext cx="546415" cy="301610"/>
                  </a:xfrm>
                  <a:prstGeom prst="rect">
                    <a:avLst/>
                  </a:prstGeom>
                </p:spPr>
              </p:pic>
              <p:sp>
                <p:nvSpPr>
                  <p:cNvPr id="47" name="Retângulo 46"/>
                  <p:cNvSpPr/>
                  <p:nvPr/>
                </p:nvSpPr>
                <p:spPr>
                  <a:xfrm flipH="1">
                    <a:off x="1233338" y="4572565"/>
                    <a:ext cx="52656" cy="237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45" name="Arco 44"/>
                <p:cNvSpPr/>
                <p:nvPr/>
              </p:nvSpPr>
              <p:spPr>
                <a:xfrm rot="6338412">
                  <a:off x="791012" y="4204172"/>
                  <a:ext cx="712659" cy="853975"/>
                </a:xfrm>
                <a:prstGeom prst="arc">
                  <a:avLst>
                    <a:gd name="adj1" fmla="val 17589801"/>
                    <a:gd name="adj2" fmla="val 1022231"/>
                  </a:avLst>
                </a:prstGeom>
                <a:ln w="57150">
                  <a:solidFill>
                    <a:schemeClr val="tx1"/>
                  </a:solidFill>
                  <a:prstDash val="sys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sp>
              <p:nvSpPr>
                <p:cNvPr id="48" name="Arco 47"/>
                <p:cNvSpPr/>
                <p:nvPr/>
              </p:nvSpPr>
              <p:spPr>
                <a:xfrm rot="17230270">
                  <a:off x="891176" y="4340957"/>
                  <a:ext cx="712659" cy="853975"/>
                </a:xfrm>
                <a:prstGeom prst="arc">
                  <a:avLst>
                    <a:gd name="adj1" fmla="val 17589801"/>
                    <a:gd name="adj2" fmla="val 1022231"/>
                  </a:avLst>
                </a:prstGeom>
                <a:ln w="57150">
                  <a:solidFill>
                    <a:schemeClr val="tx1"/>
                  </a:solidFill>
                  <a:prstDash val="sys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grpSp>
        </p:grpSp>
      </p:grpSp>
    </p:spTree>
    <p:extLst>
      <p:ext uri="{BB962C8B-B14F-4D97-AF65-F5344CB8AC3E}">
        <p14:creationId xmlns:p14="http://schemas.microsoft.com/office/powerpoint/2010/main" val="40842710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brasilia-vai-construir-580-km-de-ciclovias.jpg"/>
          <p:cNvPicPr>
            <a:picLocks noChangeAspect="1"/>
          </p:cNvPicPr>
          <p:nvPr/>
        </p:nvPicPr>
        <p:blipFill>
          <a:blip r:embed="rId3" cstate="print">
            <a:duotone>
              <a:prstClr val="black"/>
              <a:schemeClr val="accent1">
                <a:tint val="45000"/>
                <a:satMod val="400000"/>
              </a:schemeClr>
            </a:duotone>
          </a:blip>
          <a:srcRect l="17707" t="2542" r="4040" b="21766"/>
          <a:stretch>
            <a:fillRect/>
          </a:stretch>
        </p:blipFill>
        <p:spPr>
          <a:xfrm>
            <a:off x="0" y="0"/>
            <a:ext cx="9720263" cy="6300788"/>
          </a:xfrm>
          <a:prstGeom prst="rect">
            <a:avLst/>
          </a:prstGeom>
        </p:spPr>
      </p:pic>
      <p:sp>
        <p:nvSpPr>
          <p:cNvPr id="5" name="Retângulo 4"/>
          <p:cNvSpPr/>
          <p:nvPr/>
        </p:nvSpPr>
        <p:spPr>
          <a:xfrm>
            <a:off x="-1"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6685781" y="5779330"/>
            <a:ext cx="2494732" cy="230832"/>
          </a:xfrm>
          <a:prstGeom prst="rect">
            <a:avLst/>
          </a:prstGeom>
          <a:noFill/>
          <a:ln w="28575">
            <a:noFill/>
            <a:prstDash val="sysDot"/>
          </a:ln>
        </p:spPr>
        <p:txBody>
          <a:bodyPr wrap="square" rtlCol="0">
            <a:spAutoFit/>
          </a:bodyPr>
          <a:lstStyle/>
          <a:p>
            <a:pPr lvl="0" algn="r">
              <a:defRPr/>
            </a:pPr>
            <a:r>
              <a:rPr lang="pt-BR" sz="900" dirty="0">
                <a:solidFill>
                  <a:schemeClr val="bg1"/>
                </a:solidFill>
                <a:latin typeface="Montserrat" pitchFamily="50" charset="0"/>
              </a:rPr>
              <a:t>Fonte: Via </a:t>
            </a:r>
            <a:r>
              <a:rPr lang="pt-BR" sz="900" dirty="0" err="1">
                <a:solidFill>
                  <a:schemeClr val="bg1"/>
                </a:solidFill>
                <a:latin typeface="Montserrat" pitchFamily="50" charset="0"/>
              </a:rPr>
              <a:t>Trolebus</a:t>
            </a:r>
            <a:r>
              <a:rPr lang="pt-BR" sz="900" dirty="0">
                <a:solidFill>
                  <a:schemeClr val="bg1"/>
                </a:solidFill>
                <a:latin typeface="Montserrat" pitchFamily="50" charset="0"/>
              </a:rPr>
              <a:t> - Novembro de 2014</a:t>
            </a:r>
          </a:p>
        </p:txBody>
      </p:sp>
    </p:spTree>
    <p:extLst>
      <p:ext uri="{BB962C8B-B14F-4D97-AF65-F5344CB8AC3E}">
        <p14:creationId xmlns:p14="http://schemas.microsoft.com/office/powerpoint/2010/main" val="1998475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972" y="1349374"/>
            <a:ext cx="6639746" cy="4679951"/>
          </a:xfrm>
          <a:prstGeom prst="rect">
            <a:avLst/>
          </a:prstGeom>
        </p:spPr>
      </p:pic>
    </p:spTree>
    <p:extLst>
      <p:ext uri="{BB962C8B-B14F-4D97-AF65-F5344CB8AC3E}">
        <p14:creationId xmlns:p14="http://schemas.microsoft.com/office/powerpoint/2010/main" val="40842710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538163" y="1349375"/>
            <a:ext cx="4105275" cy="4028312"/>
          </a:xfrm>
          <a:prstGeom prst="rect">
            <a:avLst/>
          </a:prstGeom>
          <a:ln w="38100">
            <a:solidFill>
              <a:schemeClr val="bg1">
                <a:lumMod val="85000"/>
              </a:schemeClr>
            </a:solid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29" name="CaixaDeTexto 28"/>
          <p:cNvSpPr txBox="1"/>
          <p:nvPr/>
        </p:nvSpPr>
        <p:spPr>
          <a:xfrm>
            <a:off x="2374029" y="5767149"/>
            <a:ext cx="2269409" cy="262176"/>
          </a:xfrm>
          <a:prstGeom prst="rect">
            <a:avLst/>
          </a:prstGeom>
          <a:noFill/>
        </p:spPr>
        <p:txBody>
          <a:bodyPr wrap="square" lIns="107239" tIns="53620" rIns="107239" bIns="53620" rtlCol="0">
            <a:spAutoFit/>
          </a:bodyPr>
          <a:lstStyle/>
          <a:p>
            <a:pPr algn="r" fontAlgn="base"/>
            <a:r>
              <a:rPr lang="pt-BR" sz="1000" dirty="0">
                <a:solidFill>
                  <a:schemeClr val="tx1">
                    <a:lumMod val="65000"/>
                    <a:lumOff val="35000"/>
                  </a:schemeClr>
                </a:solidFill>
                <a:latin typeface="Montserrat" pitchFamily="50" charset="0"/>
              </a:rPr>
              <a:t>Dados: agosto/2018</a:t>
            </a:r>
          </a:p>
        </p:txBody>
      </p:sp>
      <p:sp>
        <p:nvSpPr>
          <p:cNvPr id="14" name="Retângulo 13"/>
          <p:cNvSpPr/>
          <p:nvPr/>
        </p:nvSpPr>
        <p:spPr>
          <a:xfrm>
            <a:off x="5955522" y="1349375"/>
            <a:ext cx="3224992" cy="1440734"/>
          </a:xfrm>
          <a:prstGeom prst="rect">
            <a:avLst/>
          </a:prstGeom>
          <a:solidFill>
            <a:srgbClr val="0070C0"/>
          </a:solidFill>
          <a:ln w="28575">
            <a:noFill/>
            <a:prstDash val="sysDot"/>
          </a:ln>
        </p:spPr>
        <p:txBody>
          <a:bodyPr wrap="square" lIns="180000" tIns="180000" rIns="180000" bIns="180000">
            <a:spAutoFit/>
          </a:bodyPr>
          <a:lstStyle/>
          <a:p>
            <a:pPr fontAlgn="base"/>
            <a:r>
              <a:rPr lang="pt-BR" sz="1000" b="1" dirty="0">
                <a:solidFill>
                  <a:srgbClr val="F9DD16"/>
                </a:solidFill>
                <a:latin typeface="Montserrat" pitchFamily="50" charset="0"/>
              </a:rPr>
              <a:t>1 - Plano Estratégico 2019/2060</a:t>
            </a:r>
          </a:p>
          <a:p>
            <a:pPr fontAlgn="base"/>
            <a:r>
              <a:rPr lang="pt-BR" sz="1000" b="1" dirty="0">
                <a:solidFill>
                  <a:schemeClr val="bg1"/>
                </a:solidFill>
                <a:latin typeface="Montserrat" pitchFamily="50" charset="0"/>
              </a:rPr>
              <a:t>Eixo Temático: </a:t>
            </a:r>
            <a:r>
              <a:rPr lang="pt-BR" sz="1000" dirty="0">
                <a:solidFill>
                  <a:schemeClr val="bg1"/>
                </a:solidFill>
                <a:latin typeface="Montserrat" pitchFamily="50" charset="0"/>
              </a:rPr>
              <a:t>Desenvolvimento Territorial</a:t>
            </a:r>
          </a:p>
          <a:p>
            <a:pPr fontAlgn="base"/>
            <a:r>
              <a:rPr lang="pt-BR" sz="1000" b="1" dirty="0">
                <a:solidFill>
                  <a:schemeClr val="bg1"/>
                </a:solidFill>
                <a:latin typeface="Montserrat" pitchFamily="50" charset="0"/>
              </a:rPr>
              <a:t>Batalha 4: </a:t>
            </a:r>
            <a:r>
              <a:rPr lang="pt-BR" sz="1000" dirty="0">
                <a:solidFill>
                  <a:schemeClr val="bg1"/>
                </a:solidFill>
                <a:latin typeface="Montserrat" pitchFamily="50" charset="0"/>
              </a:rPr>
              <a:t>Aumentar em 45% (211 km) a malha cicloviária do DF </a:t>
            </a:r>
          </a:p>
          <a:p>
            <a:pPr fontAlgn="base"/>
            <a:r>
              <a:rPr lang="pt-BR" sz="1000" b="1" dirty="0">
                <a:solidFill>
                  <a:schemeClr val="bg1"/>
                </a:solidFill>
                <a:latin typeface="Montserrat" pitchFamily="50" charset="0"/>
              </a:rPr>
              <a:t>Plano Plurianual 2020/2023</a:t>
            </a:r>
          </a:p>
          <a:p>
            <a:pPr fontAlgn="base"/>
            <a:r>
              <a:rPr lang="pt-BR" sz="1000" b="1" dirty="0">
                <a:solidFill>
                  <a:schemeClr val="bg1"/>
                </a:solidFill>
                <a:latin typeface="Montserrat" pitchFamily="50" charset="0"/>
              </a:rPr>
              <a:t>Meta 37:  </a:t>
            </a:r>
            <a:r>
              <a:rPr lang="pt-BR" sz="1000" dirty="0">
                <a:solidFill>
                  <a:schemeClr val="bg1"/>
                </a:solidFill>
                <a:latin typeface="Montserrat" pitchFamily="50" charset="0"/>
              </a:rPr>
              <a:t>implantar 105km de infraestrutura </a:t>
            </a:r>
            <a:r>
              <a:rPr lang="pt-BR" sz="1000" dirty="0" err="1">
                <a:solidFill>
                  <a:schemeClr val="bg1"/>
                </a:solidFill>
                <a:latin typeface="Montserrat" pitchFamily="50" charset="0"/>
              </a:rPr>
              <a:t>cicloviária</a:t>
            </a:r>
            <a:r>
              <a:rPr lang="pt-BR" sz="1000" dirty="0">
                <a:solidFill>
                  <a:schemeClr val="bg1"/>
                </a:solidFill>
                <a:latin typeface="Montserrat" pitchFamily="50" charset="0"/>
              </a:rPr>
              <a:t> no DF</a:t>
            </a:r>
          </a:p>
        </p:txBody>
      </p:sp>
      <p:sp>
        <p:nvSpPr>
          <p:cNvPr id="15" name="Retângulo 14"/>
          <p:cNvSpPr/>
          <p:nvPr/>
        </p:nvSpPr>
        <p:spPr>
          <a:xfrm>
            <a:off x="5955521" y="5012557"/>
            <a:ext cx="3224991" cy="825180"/>
          </a:xfrm>
          <a:prstGeom prst="rect">
            <a:avLst/>
          </a:prstGeom>
          <a:solidFill>
            <a:srgbClr val="0070C0"/>
          </a:solidFill>
          <a:ln w="28575">
            <a:noFill/>
            <a:prstDash val="sysDot"/>
          </a:ln>
        </p:spPr>
        <p:txBody>
          <a:bodyPr wrap="square" lIns="180000" tIns="180000" rIns="180000" bIns="180000">
            <a:spAutoFit/>
          </a:bodyPr>
          <a:lstStyle/>
          <a:p>
            <a:pPr fontAlgn="base"/>
            <a:r>
              <a:rPr lang="pt-BR" sz="1000" b="1" dirty="0">
                <a:solidFill>
                  <a:srgbClr val="F9DD16"/>
                </a:solidFill>
                <a:latin typeface="Montserrat" pitchFamily="50" charset="0"/>
              </a:rPr>
              <a:t>3 e 4 - Plano Plurianual 2020/2023</a:t>
            </a:r>
          </a:p>
          <a:p>
            <a:pPr fontAlgn="base"/>
            <a:r>
              <a:rPr lang="pt-BR" sz="1000" b="1" dirty="0">
                <a:solidFill>
                  <a:schemeClr val="bg1"/>
                </a:solidFill>
                <a:latin typeface="Montserrat" pitchFamily="50" charset="0"/>
              </a:rPr>
              <a:t>Ação Orçamentária 3090: </a:t>
            </a:r>
            <a:r>
              <a:rPr lang="pt-BR" sz="1000" dirty="0">
                <a:solidFill>
                  <a:schemeClr val="bg1"/>
                </a:solidFill>
                <a:latin typeface="Montserrat" pitchFamily="50" charset="0"/>
              </a:rPr>
              <a:t>Implantação de infraestrutura de ciclovias</a:t>
            </a:r>
          </a:p>
        </p:txBody>
      </p:sp>
      <p:sp>
        <p:nvSpPr>
          <p:cNvPr id="16" name="Retângulo 15"/>
          <p:cNvSpPr/>
          <p:nvPr/>
        </p:nvSpPr>
        <p:spPr>
          <a:xfrm>
            <a:off x="5955522" y="3077368"/>
            <a:ext cx="3224992" cy="1748510"/>
          </a:xfrm>
          <a:prstGeom prst="rect">
            <a:avLst/>
          </a:prstGeom>
          <a:solidFill>
            <a:srgbClr val="0070C0"/>
          </a:solidFill>
          <a:ln w="28575">
            <a:noFill/>
            <a:prstDash val="sysDot"/>
          </a:ln>
        </p:spPr>
        <p:txBody>
          <a:bodyPr wrap="square" lIns="180000" tIns="180000" rIns="180000" bIns="180000">
            <a:spAutoFit/>
          </a:bodyPr>
          <a:lstStyle/>
          <a:p>
            <a:pPr fontAlgn="base"/>
            <a:r>
              <a:rPr lang="pt-BR" sz="1000" b="1" dirty="0">
                <a:solidFill>
                  <a:srgbClr val="F9DD16"/>
                </a:solidFill>
                <a:latin typeface="Montserrat" pitchFamily="50" charset="0"/>
              </a:rPr>
              <a:t>2 - PLOA 2020</a:t>
            </a:r>
          </a:p>
          <a:p>
            <a:pPr fontAlgn="base"/>
            <a:r>
              <a:rPr lang="pt-BR" sz="1000" dirty="0">
                <a:solidFill>
                  <a:schemeClr val="bg1"/>
                </a:solidFill>
              </a:rPr>
              <a:t>Construção de ciclovias no DF Valor: LIVRE Esfera Orçamentária: 1-Fiscal </a:t>
            </a:r>
          </a:p>
          <a:p>
            <a:pPr fontAlgn="base"/>
            <a:r>
              <a:rPr lang="pt-BR" sz="1000" dirty="0">
                <a:solidFill>
                  <a:schemeClr val="bg1"/>
                </a:solidFill>
              </a:rPr>
              <a:t>UO 26.101 </a:t>
            </a:r>
          </a:p>
          <a:p>
            <a:pPr fontAlgn="base"/>
            <a:r>
              <a:rPr lang="pt-BR" sz="1000" dirty="0">
                <a:solidFill>
                  <a:schemeClr val="bg1"/>
                </a:solidFill>
              </a:rPr>
              <a:t>Programa de Trabalho: 15.451.6216.3090.NOVO </a:t>
            </a:r>
          </a:p>
          <a:p>
            <a:pPr fontAlgn="base"/>
            <a:r>
              <a:rPr lang="pt-BR" sz="1000" dirty="0">
                <a:solidFill>
                  <a:schemeClr val="bg1"/>
                </a:solidFill>
              </a:rPr>
              <a:t>GND 4 - Investimento </a:t>
            </a:r>
          </a:p>
          <a:p>
            <a:pPr fontAlgn="base"/>
            <a:r>
              <a:rPr lang="pt-BR" sz="1000" dirty="0">
                <a:solidFill>
                  <a:schemeClr val="bg1"/>
                </a:solidFill>
              </a:rPr>
              <a:t>Natureza da Despesa: 44.90.51 </a:t>
            </a:r>
          </a:p>
          <a:p>
            <a:pPr fontAlgn="base"/>
            <a:r>
              <a:rPr lang="pt-BR" sz="1000" dirty="0">
                <a:solidFill>
                  <a:schemeClr val="bg1"/>
                </a:solidFill>
              </a:rPr>
              <a:t>Região Administrativa Distrito Federal</a:t>
            </a:r>
            <a:endParaRPr lang="pt-BR" sz="1000" dirty="0">
              <a:solidFill>
                <a:schemeClr val="bg1"/>
              </a:solidFill>
              <a:latin typeface="Montserrat" pitchFamily="50" charset="0"/>
            </a:endParaRPr>
          </a:p>
        </p:txBody>
      </p:sp>
      <p:sp>
        <p:nvSpPr>
          <p:cNvPr id="9" name="Retângulo 8"/>
          <p:cNvSpPr/>
          <p:nvPr/>
        </p:nvSpPr>
        <p:spPr>
          <a:xfrm>
            <a:off x="538163"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38163" y="2602700"/>
            <a:ext cx="4105275" cy="40164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8163" y="3844142"/>
            <a:ext cx="4105275" cy="40164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538163" y="1726387"/>
            <a:ext cx="4105275" cy="32861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descr="jovem.jpg"/>
          <p:cNvPicPr>
            <a:picLocks noChangeAspect="1"/>
          </p:cNvPicPr>
          <p:nvPr/>
        </p:nvPicPr>
        <p:blipFill>
          <a:blip r:embed="rId3" cstate="print">
            <a:clrChange>
              <a:clrFrom>
                <a:srgbClr val="FFFFFF"/>
              </a:clrFrom>
              <a:clrTo>
                <a:srgbClr val="FFFFFF">
                  <a:alpha val="0"/>
                </a:srgbClr>
              </a:clrTo>
            </a:clrChange>
          </a:blip>
          <a:stretch>
            <a:fillRect/>
          </a:stretch>
        </p:blipFill>
        <p:spPr>
          <a:xfrm flipH="1">
            <a:off x="4169444" y="2996391"/>
            <a:ext cx="1811587" cy="3032934"/>
          </a:xfrm>
          <a:prstGeom prst="rect">
            <a:avLst/>
          </a:prstGeom>
        </p:spPr>
      </p:pic>
      <p:sp>
        <p:nvSpPr>
          <p:cNvPr id="26" name="Retângulo 25"/>
          <p:cNvSpPr/>
          <p:nvPr/>
        </p:nvSpPr>
        <p:spPr>
          <a:xfrm>
            <a:off x="369032" y="1349375"/>
            <a:ext cx="4132156" cy="3721188"/>
          </a:xfrm>
          <a:prstGeom prst="rect">
            <a:avLst/>
          </a:prstGeom>
          <a:ln w="28575">
            <a:noFill/>
            <a:prstDash val="sysDot"/>
          </a:ln>
        </p:spPr>
        <p:txBody>
          <a:bodyPr wrap="square" lIns="90000" tIns="90000" rIns="90000" bIns="90000">
            <a:spAutoFit/>
          </a:bodyPr>
          <a:lstStyle/>
          <a:p>
            <a:pPr algn="ctr" fontAlgn="base"/>
            <a:r>
              <a:rPr lang="pt-BR" sz="1000" b="1" dirty="0">
                <a:solidFill>
                  <a:schemeClr val="tx1">
                    <a:lumMod val="65000"/>
                    <a:lumOff val="35000"/>
                  </a:schemeClr>
                </a:solidFill>
                <a:latin typeface="Montserrat" pitchFamily="50" charset="0"/>
              </a:rPr>
              <a:t>1 - ETAPAS DO PLANEJAMENTO:</a:t>
            </a:r>
          </a:p>
          <a:p>
            <a:pPr algn="just" fontAlgn="base"/>
            <a:endParaRPr lang="pt-BR" sz="1000" b="1" dirty="0">
              <a:solidFill>
                <a:schemeClr val="tx1">
                  <a:lumMod val="65000"/>
                  <a:lumOff val="35000"/>
                </a:schemeClr>
              </a:solidFill>
              <a:latin typeface="Montserrat" pitchFamily="50" charset="0"/>
            </a:endParaRPr>
          </a:p>
          <a:p>
            <a:pPr algn="ctr" fontAlgn="base"/>
            <a:r>
              <a:rPr lang="pt-BR" sz="1000" b="1" dirty="0">
                <a:solidFill>
                  <a:schemeClr val="tx1">
                    <a:lumMod val="65000"/>
                    <a:lumOff val="35000"/>
                  </a:schemeClr>
                </a:solidFill>
                <a:latin typeface="Montserrat" pitchFamily="50" charset="0"/>
              </a:rPr>
              <a:t>2 - CURTO PRAZO – 112,4 km</a:t>
            </a:r>
          </a:p>
          <a:p>
            <a:pPr algn="ctr" fontAlgn="base"/>
            <a:r>
              <a:rPr lang="pt-BR" sz="1000" b="1" dirty="0">
                <a:solidFill>
                  <a:schemeClr val="tx1">
                    <a:lumMod val="65000"/>
                    <a:lumOff val="35000"/>
                  </a:schemeClr>
                </a:solidFill>
                <a:latin typeface="Montserrat" pitchFamily="50" charset="0"/>
              </a:rPr>
              <a:t>(SODF/NOVACAP/DER/DETRAN)</a:t>
            </a:r>
          </a:p>
          <a:p>
            <a:pPr algn="ctr" fontAlgn="base"/>
            <a:endParaRPr lang="pt-BR" sz="1000" b="1" dirty="0">
              <a:solidFill>
                <a:schemeClr val="tx1">
                  <a:lumMod val="65000"/>
                  <a:lumOff val="35000"/>
                </a:schemeClr>
              </a:solidFill>
              <a:latin typeface="Montserrat" pitchFamily="50" charset="0"/>
            </a:endParaRPr>
          </a:p>
          <a:p>
            <a:pPr algn="ctr" fontAlgn="base"/>
            <a:r>
              <a:rPr lang="pt-BR" sz="1000" dirty="0">
                <a:solidFill>
                  <a:schemeClr val="tx1">
                    <a:lumMod val="65000"/>
                    <a:lumOff val="35000"/>
                  </a:schemeClr>
                </a:solidFill>
                <a:latin typeface="Montserrat" pitchFamily="50" charset="0"/>
              </a:rPr>
              <a:t>Finalizar projetos licitados/em obra</a:t>
            </a:r>
          </a:p>
          <a:p>
            <a:pPr algn="ctr" fontAlgn="base"/>
            <a:r>
              <a:rPr lang="pt-BR" sz="1000" dirty="0">
                <a:solidFill>
                  <a:schemeClr val="tx1">
                    <a:lumMod val="65000"/>
                    <a:lumOff val="35000"/>
                  </a:schemeClr>
                </a:solidFill>
                <a:latin typeface="Montserrat" pitchFamily="50" charset="0"/>
              </a:rPr>
              <a:t>Implantar projetos executivos existentes</a:t>
            </a:r>
          </a:p>
          <a:p>
            <a:pPr algn="ctr" fontAlgn="base"/>
            <a:endParaRPr lang="pt-BR" sz="1000" b="1" dirty="0">
              <a:solidFill>
                <a:schemeClr val="tx1">
                  <a:lumMod val="65000"/>
                  <a:lumOff val="35000"/>
                </a:schemeClr>
              </a:solidFill>
              <a:latin typeface="Montserrat" pitchFamily="50" charset="0"/>
            </a:endParaRPr>
          </a:p>
          <a:p>
            <a:pPr algn="ctr" fontAlgn="base"/>
            <a:r>
              <a:rPr lang="pt-BR" sz="1000" b="1" dirty="0">
                <a:solidFill>
                  <a:schemeClr val="tx1">
                    <a:lumMod val="65000"/>
                    <a:lumOff val="35000"/>
                  </a:schemeClr>
                </a:solidFill>
                <a:latin typeface="Montserrat" pitchFamily="50" charset="0"/>
              </a:rPr>
              <a:t>3 - MÉDIO PRAZO – 172,7 km</a:t>
            </a:r>
          </a:p>
          <a:p>
            <a:pPr algn="ctr" fontAlgn="base"/>
            <a:r>
              <a:rPr lang="pt-BR" sz="1000" b="1" dirty="0">
                <a:solidFill>
                  <a:schemeClr val="tx1">
                    <a:lumMod val="65000"/>
                    <a:lumOff val="35000"/>
                  </a:schemeClr>
                </a:solidFill>
                <a:latin typeface="Montserrat" pitchFamily="50" charset="0"/>
              </a:rPr>
              <a:t>(SEMOB/SEDUH/DER/DETRAN/NOVACAP/SODF)</a:t>
            </a:r>
          </a:p>
          <a:p>
            <a:pPr algn="ctr" fontAlgn="base"/>
            <a:endParaRPr lang="pt-BR" sz="1000" b="1" dirty="0">
              <a:solidFill>
                <a:schemeClr val="tx1">
                  <a:lumMod val="65000"/>
                  <a:lumOff val="35000"/>
                </a:schemeClr>
              </a:solidFill>
              <a:latin typeface="Montserrat" pitchFamily="50" charset="0"/>
            </a:endParaRPr>
          </a:p>
          <a:p>
            <a:pPr algn="ctr" fontAlgn="base"/>
            <a:r>
              <a:rPr lang="pt-BR" sz="1000" dirty="0">
                <a:solidFill>
                  <a:schemeClr val="tx1">
                    <a:lumMod val="65000"/>
                    <a:lumOff val="35000"/>
                  </a:schemeClr>
                </a:solidFill>
                <a:latin typeface="Montserrat" pitchFamily="50" charset="0"/>
              </a:rPr>
              <a:t>Projetar e executar conexões da malha existente</a:t>
            </a:r>
          </a:p>
          <a:p>
            <a:pPr algn="ctr" fontAlgn="base"/>
            <a:r>
              <a:rPr lang="pt-BR" sz="1000" dirty="0">
                <a:solidFill>
                  <a:schemeClr val="tx1">
                    <a:lumMod val="65000"/>
                    <a:lumOff val="35000"/>
                  </a:schemeClr>
                </a:solidFill>
                <a:latin typeface="Montserrat" pitchFamily="50" charset="0"/>
              </a:rPr>
              <a:t>Concluir projetos em elaboração</a:t>
            </a:r>
          </a:p>
          <a:p>
            <a:pPr algn="ctr" fontAlgn="base"/>
            <a:r>
              <a:rPr lang="pt-BR" sz="1000" dirty="0">
                <a:solidFill>
                  <a:schemeClr val="tx1">
                    <a:lumMod val="65000"/>
                    <a:lumOff val="35000"/>
                  </a:schemeClr>
                </a:solidFill>
                <a:latin typeface="Montserrat" pitchFamily="50" charset="0"/>
              </a:rPr>
              <a:t>Atualizar projetos existentes não implantados com mais de 5 anos de elaboração</a:t>
            </a:r>
          </a:p>
          <a:p>
            <a:pPr algn="ctr" fontAlgn="base"/>
            <a:endParaRPr lang="pt-BR" sz="1000" b="1" dirty="0">
              <a:solidFill>
                <a:schemeClr val="tx1">
                  <a:lumMod val="65000"/>
                  <a:lumOff val="35000"/>
                </a:schemeClr>
              </a:solidFill>
              <a:latin typeface="Montserrat" pitchFamily="50" charset="0"/>
            </a:endParaRPr>
          </a:p>
          <a:p>
            <a:pPr algn="ctr" fontAlgn="base"/>
            <a:r>
              <a:rPr lang="pt-BR" sz="1000" b="1" dirty="0">
                <a:solidFill>
                  <a:schemeClr val="tx1">
                    <a:lumMod val="65000"/>
                    <a:lumOff val="35000"/>
                  </a:schemeClr>
                </a:solidFill>
                <a:latin typeface="Montserrat" pitchFamily="50" charset="0"/>
              </a:rPr>
              <a:t>4 - LONGO PRAZO – 385,2 km</a:t>
            </a:r>
          </a:p>
          <a:p>
            <a:pPr algn="ctr" fontAlgn="base"/>
            <a:r>
              <a:rPr lang="pt-BR" sz="1000" b="1" dirty="0">
                <a:solidFill>
                  <a:schemeClr val="tx1">
                    <a:lumMod val="65000"/>
                    <a:lumOff val="35000"/>
                  </a:schemeClr>
                </a:solidFill>
                <a:latin typeface="Montserrat" pitchFamily="50" charset="0"/>
              </a:rPr>
              <a:t>(SEMOB/SEDUH/DER/DETRAN/NOVACAP/SODF)</a:t>
            </a:r>
          </a:p>
          <a:p>
            <a:pPr algn="ctr" fontAlgn="base"/>
            <a:endParaRPr lang="pt-BR" sz="1000" b="1" dirty="0">
              <a:solidFill>
                <a:schemeClr val="tx1">
                  <a:lumMod val="65000"/>
                  <a:lumOff val="35000"/>
                </a:schemeClr>
              </a:solidFill>
              <a:latin typeface="Montserrat" pitchFamily="50" charset="0"/>
            </a:endParaRPr>
          </a:p>
          <a:p>
            <a:pPr algn="ctr" fontAlgn="base"/>
            <a:r>
              <a:rPr lang="pt-BR" sz="1000" dirty="0">
                <a:solidFill>
                  <a:schemeClr val="tx1">
                    <a:lumMod val="65000"/>
                    <a:lumOff val="35000"/>
                  </a:schemeClr>
                </a:solidFill>
                <a:latin typeface="Montserrat" pitchFamily="50" charset="0"/>
              </a:rPr>
              <a:t>Expansão da malha a projetar com base na priorização multicritérios* (SEMOB)</a:t>
            </a:r>
          </a:p>
          <a:p>
            <a:pPr algn="ctr" fontAlgn="base"/>
            <a:endParaRPr lang="pt-BR" sz="1200" dirty="0">
              <a:solidFill>
                <a:schemeClr val="tx1">
                  <a:lumMod val="65000"/>
                  <a:lumOff val="35000"/>
                </a:schemeClr>
              </a:solidFill>
              <a:latin typeface="Montserrat" pitchFamily="50" charset="0"/>
            </a:endParaRPr>
          </a:p>
          <a:p>
            <a:pPr algn="r" fontAlgn="base"/>
            <a:r>
              <a:rPr lang="pt-BR" sz="800" dirty="0">
                <a:solidFill>
                  <a:schemeClr val="tx1">
                    <a:lumMod val="65000"/>
                    <a:lumOff val="35000"/>
                  </a:schemeClr>
                </a:solidFill>
                <a:latin typeface="Montserrat" pitchFamily="50" charset="0"/>
              </a:rPr>
              <a:t>*Ver Critério de Priorização, página 111, caderno 2, PMA/DF.</a:t>
            </a:r>
          </a:p>
        </p:txBody>
      </p:sp>
    </p:spTree>
    <p:extLst>
      <p:ext uri="{BB962C8B-B14F-4D97-AF65-F5344CB8AC3E}">
        <p14:creationId xmlns:p14="http://schemas.microsoft.com/office/powerpoint/2010/main" val="4084271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tângulo 52"/>
          <p:cNvSpPr/>
          <p:nvPr/>
        </p:nvSpPr>
        <p:spPr>
          <a:xfrm>
            <a:off x="538164" y="1349375"/>
            <a:ext cx="8642350"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42562" y="2820453"/>
            <a:ext cx="461415" cy="493138"/>
          </a:xfrm>
          <a:prstGeom prst="rect">
            <a:avLst/>
          </a:prstGeom>
          <a:noFill/>
          <a:ln w="9525">
            <a:noFill/>
            <a:miter lim="800000"/>
            <a:headEnd/>
            <a:tailEnd/>
          </a:ln>
          <a:effectLst/>
        </p:spPr>
      </p:pic>
      <p:graphicFrame>
        <p:nvGraphicFramePr>
          <p:cNvPr id="25" name="Gráfico 24"/>
          <p:cNvGraphicFramePr/>
          <p:nvPr>
            <p:extLst>
              <p:ext uri="{D42A27DB-BD31-4B8C-83A1-F6EECF244321}">
                <p14:modId xmlns:p14="http://schemas.microsoft.com/office/powerpoint/2010/main" val="3766458056"/>
              </p:ext>
            </p:extLst>
          </p:nvPr>
        </p:nvGraphicFramePr>
        <p:xfrm>
          <a:off x="989446" y="1736697"/>
          <a:ext cx="7488596" cy="4292628"/>
        </p:xfrm>
        <a:graphic>
          <a:graphicData uri="http://schemas.openxmlformats.org/drawingml/2006/chart">
            <c:chart xmlns:c="http://schemas.openxmlformats.org/drawingml/2006/chart" xmlns:r="http://schemas.openxmlformats.org/officeDocument/2006/relationships" r:id="rId3"/>
          </a:graphicData>
        </a:graphic>
      </p:graphicFrame>
      <p:grpSp>
        <p:nvGrpSpPr>
          <p:cNvPr id="26" name="Grupo 31"/>
          <p:cNvGrpSpPr/>
          <p:nvPr/>
        </p:nvGrpSpPr>
        <p:grpSpPr>
          <a:xfrm>
            <a:off x="1967096" y="2265322"/>
            <a:ext cx="6269683" cy="2941345"/>
            <a:chOff x="994549" y="1123566"/>
            <a:chExt cx="5921198" cy="2332933"/>
          </a:xfrm>
        </p:grpSpPr>
        <p:cxnSp>
          <p:nvCxnSpPr>
            <p:cNvPr id="27" name="Conector reto 26"/>
            <p:cNvCxnSpPr/>
            <p:nvPr/>
          </p:nvCxnSpPr>
          <p:spPr>
            <a:xfrm flipV="1">
              <a:off x="994549" y="1123566"/>
              <a:ext cx="0" cy="232687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rot="5400000" flipH="1" flipV="1">
              <a:off x="451590" y="2333597"/>
              <a:ext cx="2232000" cy="9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rot="5400000" flipH="1" flipV="1">
              <a:off x="1576979" y="2458849"/>
              <a:ext cx="19800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rot="5400000" flipH="1" flipV="1">
              <a:off x="3451805" y="2404849"/>
              <a:ext cx="20880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rot="5400000" flipH="1" flipV="1">
              <a:off x="5325706" y="2494849"/>
              <a:ext cx="19080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to 34"/>
            <p:cNvCxnSpPr/>
            <p:nvPr/>
          </p:nvCxnSpPr>
          <p:spPr>
            <a:xfrm rot="5400000" flipH="1" flipV="1">
              <a:off x="6176953" y="2717705"/>
              <a:ext cx="14760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rot="5400000" flipH="1" flipV="1">
              <a:off x="5866273" y="2530849"/>
              <a:ext cx="1836000" cy="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7" name="Picture 2"/>
          <p:cNvPicPr>
            <a:picLocks noChangeAspect="1" noChangeArrowheads="1"/>
          </p:cNvPicPr>
          <p:nvPr/>
        </p:nvPicPr>
        <p:blipFill>
          <a:blip r:embed="rId4" cstate="print"/>
          <a:srcRect/>
          <a:stretch>
            <a:fillRect/>
          </a:stretch>
        </p:blipFill>
        <p:spPr bwMode="auto">
          <a:xfrm>
            <a:off x="5446645" y="2264729"/>
            <a:ext cx="443765" cy="436925"/>
          </a:xfrm>
          <a:prstGeom prst="rect">
            <a:avLst/>
          </a:prstGeom>
          <a:noFill/>
          <a:ln w="9525">
            <a:noFill/>
            <a:miter lim="800000"/>
            <a:headEnd/>
            <a:tailEnd/>
          </a:ln>
          <a:effectLst/>
        </p:spPr>
      </p:pic>
      <p:pic>
        <p:nvPicPr>
          <p:cNvPr id="38" name="Picture 3"/>
          <p:cNvPicPr>
            <a:picLocks noChangeAspect="1" noChangeArrowheads="1"/>
          </p:cNvPicPr>
          <p:nvPr/>
        </p:nvPicPr>
        <p:blipFill>
          <a:blip r:embed="rId5" cstate="print"/>
          <a:srcRect/>
          <a:stretch>
            <a:fillRect/>
          </a:stretch>
        </p:blipFill>
        <p:spPr bwMode="auto">
          <a:xfrm>
            <a:off x="2329239" y="2132863"/>
            <a:ext cx="489151" cy="470141"/>
          </a:xfrm>
          <a:prstGeom prst="rect">
            <a:avLst/>
          </a:prstGeom>
          <a:noFill/>
          <a:ln w="9525">
            <a:noFill/>
            <a:miter lim="800000"/>
            <a:headEnd/>
            <a:tailEnd/>
          </a:ln>
          <a:effectLst/>
        </p:spPr>
      </p:pic>
      <p:pic>
        <p:nvPicPr>
          <p:cNvPr id="39" name="Picture 4"/>
          <p:cNvPicPr>
            <a:picLocks noChangeAspect="1" noChangeArrowheads="1"/>
          </p:cNvPicPr>
          <p:nvPr/>
        </p:nvPicPr>
        <p:blipFill>
          <a:blip r:embed="rId6" cstate="print"/>
          <a:srcRect/>
          <a:stretch>
            <a:fillRect/>
          </a:stretch>
        </p:blipFill>
        <p:spPr bwMode="auto">
          <a:xfrm>
            <a:off x="7332923" y="2438616"/>
            <a:ext cx="438723" cy="444591"/>
          </a:xfrm>
          <a:prstGeom prst="rect">
            <a:avLst/>
          </a:prstGeom>
          <a:noFill/>
          <a:ln w="9525">
            <a:noFill/>
            <a:miter lim="800000"/>
            <a:headEnd/>
            <a:tailEnd/>
          </a:ln>
          <a:effectLst/>
        </p:spPr>
      </p:pic>
      <p:pic>
        <p:nvPicPr>
          <p:cNvPr id="40" name="Picture 6"/>
          <p:cNvPicPr>
            <a:picLocks noChangeAspect="1" noChangeArrowheads="1"/>
          </p:cNvPicPr>
          <p:nvPr/>
        </p:nvPicPr>
        <p:blipFill>
          <a:blip r:embed="rId7" cstate="print"/>
          <a:srcRect/>
          <a:stretch>
            <a:fillRect/>
          </a:stretch>
        </p:blipFill>
        <p:spPr bwMode="auto">
          <a:xfrm>
            <a:off x="1724619" y="1784727"/>
            <a:ext cx="496715" cy="452256"/>
          </a:xfrm>
          <a:prstGeom prst="rect">
            <a:avLst/>
          </a:prstGeom>
          <a:noFill/>
          <a:ln w="9525">
            <a:noFill/>
            <a:miter lim="800000"/>
            <a:headEnd/>
            <a:tailEnd/>
          </a:ln>
          <a:effectLst/>
        </p:spPr>
      </p:pic>
      <p:pic>
        <p:nvPicPr>
          <p:cNvPr id="41" name="Picture 7"/>
          <p:cNvPicPr>
            <a:picLocks noChangeAspect="1" noChangeArrowheads="1"/>
          </p:cNvPicPr>
          <p:nvPr/>
        </p:nvPicPr>
        <p:blipFill>
          <a:blip r:embed="rId8" cstate="print"/>
          <a:srcRect/>
          <a:stretch>
            <a:fillRect/>
          </a:stretch>
        </p:blipFill>
        <p:spPr bwMode="auto">
          <a:xfrm>
            <a:off x="3414809" y="2369208"/>
            <a:ext cx="436201" cy="467587"/>
          </a:xfrm>
          <a:prstGeom prst="rect">
            <a:avLst/>
          </a:prstGeom>
          <a:noFill/>
          <a:ln w="9525">
            <a:noFill/>
            <a:miter lim="800000"/>
            <a:headEnd/>
            <a:tailEnd/>
          </a:ln>
          <a:effectLst/>
        </p:spPr>
      </p:pic>
      <p:pic>
        <p:nvPicPr>
          <p:cNvPr id="44" name="Picture 8"/>
          <p:cNvPicPr>
            <a:picLocks noChangeAspect="1" noChangeArrowheads="1"/>
          </p:cNvPicPr>
          <p:nvPr/>
        </p:nvPicPr>
        <p:blipFill>
          <a:blip r:embed="rId9" cstate="print"/>
          <a:srcRect/>
          <a:stretch>
            <a:fillRect/>
          </a:stretch>
        </p:blipFill>
        <p:spPr bwMode="auto">
          <a:xfrm>
            <a:off x="7829335" y="2456046"/>
            <a:ext cx="476543" cy="434370"/>
          </a:xfrm>
          <a:prstGeom prst="rect">
            <a:avLst/>
          </a:prstGeom>
          <a:noFill/>
          <a:ln w="9525">
            <a:noFill/>
            <a:miter lim="800000"/>
            <a:headEnd/>
            <a:tailEnd/>
          </a:ln>
          <a:effectLst/>
        </p:spPr>
      </p:pic>
      <p:sp>
        <p:nvSpPr>
          <p:cNvPr id="46" name="CaixaDeTexto 45"/>
          <p:cNvSpPr txBox="1"/>
          <p:nvPr/>
        </p:nvSpPr>
        <p:spPr>
          <a:xfrm>
            <a:off x="1374394" y="3174018"/>
            <a:ext cx="808902" cy="338902"/>
          </a:xfrm>
          <a:prstGeom prst="rect">
            <a:avLst/>
          </a:prstGeom>
          <a:noFill/>
        </p:spPr>
        <p:txBody>
          <a:bodyPr wrap="square" lIns="91784" tIns="45892" rIns="91784" bIns="45892" rtlCol="0">
            <a:spAutoFit/>
          </a:bodyPr>
          <a:lstStyle/>
          <a:p>
            <a:pPr algn="ctr"/>
            <a:r>
              <a:rPr lang="pt-BR" sz="800" dirty="0">
                <a:solidFill>
                  <a:srgbClr val="00B050"/>
                </a:solidFill>
                <a:latin typeface="Helvetica Neue" panose="02000503000000020004" pitchFamily="2" charset="0"/>
              </a:rPr>
              <a:t>-23,77%</a:t>
            </a:r>
          </a:p>
          <a:p>
            <a:pPr algn="ctr"/>
            <a:r>
              <a:rPr lang="pt-BR" sz="800" dirty="0">
                <a:solidFill>
                  <a:srgbClr val="00B050"/>
                </a:solidFill>
                <a:latin typeface="Helvetica Neue" panose="02000503000000020004" pitchFamily="2" charset="0"/>
              </a:rPr>
              <a:t>(145)</a:t>
            </a:r>
          </a:p>
        </p:txBody>
      </p:sp>
      <p:sp>
        <p:nvSpPr>
          <p:cNvPr id="48" name="Espaço Reservado para Texto 6"/>
          <p:cNvSpPr txBox="1">
            <a:spLocks/>
          </p:cNvSpPr>
          <p:nvPr/>
        </p:nvSpPr>
        <p:spPr>
          <a:xfrm>
            <a:off x="538612" y="1397770"/>
            <a:ext cx="7242559" cy="154937"/>
          </a:xfrm>
          <a:prstGeom prst="rect">
            <a:avLst/>
          </a:prstGeom>
          <a:noFill/>
        </p:spPr>
        <p:txBody>
          <a:bodyPr lIns="0" tIns="0" rIns="0" bIns="0"/>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57200">
              <a:buNone/>
            </a:pPr>
            <a:r>
              <a:rPr lang="pt-BR" sz="1000" dirty="0">
                <a:solidFill>
                  <a:schemeClr val="tx1">
                    <a:lumMod val="65000"/>
                    <a:lumOff val="35000"/>
                  </a:schemeClr>
                </a:solidFill>
                <a:latin typeface="Helvetica Neue" panose="02000503000000020004" pitchFamily="2" charset="0"/>
              </a:rPr>
              <a:t>O Gráfico mostra os anos de lançamento de programas e leis de trânsito em todo o território nacional.</a:t>
            </a:r>
          </a:p>
          <a:p>
            <a:pPr marL="0" indent="0" algn="just">
              <a:buNone/>
            </a:pPr>
            <a:endParaRPr lang="pt-BR" sz="1000" dirty="0">
              <a:solidFill>
                <a:schemeClr val="tx1">
                  <a:lumMod val="65000"/>
                  <a:lumOff val="35000"/>
                </a:schemeClr>
              </a:solidFill>
              <a:latin typeface="Helvetica Neue" panose="02000503000000020004" pitchFamily="2" charset="0"/>
            </a:endParaRPr>
          </a:p>
        </p:txBody>
      </p:sp>
      <p:cxnSp>
        <p:nvCxnSpPr>
          <p:cNvPr id="49" name="Conector reto 48"/>
          <p:cNvCxnSpPr/>
          <p:nvPr/>
        </p:nvCxnSpPr>
        <p:spPr>
          <a:xfrm flipH="1" flipV="1">
            <a:off x="6807651" y="2262899"/>
            <a:ext cx="1511510" cy="242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50" name="Retângulo 49"/>
          <p:cNvSpPr/>
          <p:nvPr/>
        </p:nvSpPr>
        <p:spPr>
          <a:xfrm>
            <a:off x="6725290" y="1883741"/>
            <a:ext cx="2105377" cy="400457"/>
          </a:xfrm>
          <a:prstGeom prst="rect">
            <a:avLst/>
          </a:prstGeom>
        </p:spPr>
        <p:txBody>
          <a:bodyPr wrap="square" lIns="91784" tIns="45892" rIns="91784" bIns="45892">
            <a:spAutoFit/>
          </a:bodyPr>
          <a:lstStyle/>
          <a:p>
            <a:pPr defTabSz="458940">
              <a:defRPr/>
            </a:pPr>
            <a:r>
              <a:rPr lang="pt-BR" sz="1000" b="1" dirty="0">
                <a:solidFill>
                  <a:schemeClr val="tx2"/>
                </a:solidFill>
                <a:latin typeface="Helvetica Neue" panose="02000503000000020004" pitchFamily="2" charset="0"/>
              </a:rPr>
              <a:t>Início:</a:t>
            </a:r>
          </a:p>
          <a:p>
            <a:pPr defTabSz="458940">
              <a:defRPr/>
            </a:pPr>
            <a:r>
              <a:rPr lang="pt-BR" sz="1000" b="1" dirty="0">
                <a:solidFill>
                  <a:schemeClr val="tx2"/>
                </a:solidFill>
                <a:latin typeface="Helvetica Neue" panose="02000503000000020004" pitchFamily="2" charset="0"/>
              </a:rPr>
              <a:t>Brasília Vida Segura</a:t>
            </a:r>
            <a:endParaRPr lang="pt-BR" sz="1000" dirty="0">
              <a:solidFill>
                <a:schemeClr val="tx2"/>
              </a:solidFill>
              <a:latin typeface="Helvetica Neue" panose="02000503000000020004" pitchFamily="2" charset="0"/>
            </a:endParaRPr>
          </a:p>
        </p:txBody>
      </p:sp>
      <p:cxnSp>
        <p:nvCxnSpPr>
          <p:cNvPr id="51" name="Conector reto 50"/>
          <p:cNvCxnSpPr/>
          <p:nvPr/>
        </p:nvCxnSpPr>
        <p:spPr>
          <a:xfrm flipV="1">
            <a:off x="8320003" y="2262898"/>
            <a:ext cx="0" cy="43875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flipV="1">
            <a:off x="8319163" y="2701652"/>
            <a:ext cx="0" cy="262740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789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spaço Reservado para Número de Slide 19"/>
          <p:cNvSpPr txBox="1">
            <a:spLocks/>
          </p:cNvSpPr>
          <p:nvPr/>
        </p:nvSpPr>
        <p:spPr>
          <a:xfrm>
            <a:off x="723462" y="5839899"/>
            <a:ext cx="578715" cy="335459"/>
          </a:xfrm>
          <a:prstGeom prst="rect">
            <a:avLst/>
          </a:prstGeom>
        </p:spPr>
        <p:txBody>
          <a:bodyPr vert="horz" lIns="86353" tIns="43176" rIns="86353" bIns="43176" rtlCol="0" anchor="ctr"/>
          <a:lstStyle/>
          <a:p>
            <a:pPr defTabSz="863525">
              <a:defRPr/>
            </a:pPr>
            <a:fld id="{D6E1D08F-14AB-491A-B1EF-6DDDE7B477B6}" type="slidenum">
              <a:rPr lang="pt-BR" sz="1000">
                <a:solidFill>
                  <a:schemeClr val="tx1">
                    <a:tint val="75000"/>
                  </a:schemeClr>
                </a:solidFill>
                <a:latin typeface="Montserrat" pitchFamily="50" charset="0"/>
              </a:rPr>
              <a:pPr defTabSz="863525">
                <a:defRPr/>
              </a:pPr>
              <a:t>139</a:t>
            </a:fld>
            <a:endParaRPr lang="pt-BR" sz="1000" dirty="0">
              <a:solidFill>
                <a:schemeClr val="tx1">
                  <a:tint val="75000"/>
                </a:schemeClr>
              </a:solidFill>
              <a:latin typeface="Montserrat" pitchFamily="50" charset="0"/>
            </a:endParaRPr>
          </a:p>
        </p:txBody>
      </p:sp>
      <p:graphicFrame>
        <p:nvGraphicFramePr>
          <p:cNvPr id="57" name="Tabela 56"/>
          <p:cNvGraphicFramePr>
            <a:graphicFrameLocks noGrp="1"/>
          </p:cNvGraphicFramePr>
          <p:nvPr>
            <p:extLst>
              <p:ext uri="{D42A27DB-BD31-4B8C-83A1-F6EECF244321}">
                <p14:modId xmlns:p14="http://schemas.microsoft.com/office/powerpoint/2010/main" val="2766566722"/>
              </p:ext>
            </p:extLst>
          </p:nvPr>
        </p:nvGraphicFramePr>
        <p:xfrm>
          <a:off x="538163" y="1349372"/>
          <a:ext cx="8642350" cy="3991800"/>
        </p:xfrm>
        <a:graphic>
          <a:graphicData uri="http://schemas.openxmlformats.org/drawingml/2006/table">
            <a:tbl>
              <a:tblPr firstRow="1" bandRow="1">
                <a:tableStyleId>{5C22544A-7EE6-4342-B048-85BDC9FD1C3A}</a:tableStyleId>
              </a:tblPr>
              <a:tblGrid>
                <a:gridCol w="3633746">
                  <a:extLst>
                    <a:ext uri="{9D8B030D-6E8A-4147-A177-3AD203B41FA5}">
                      <a16:colId xmlns:a16="http://schemas.microsoft.com/office/drawing/2014/main" val="2336931432"/>
                    </a:ext>
                  </a:extLst>
                </a:gridCol>
                <a:gridCol w="3218661">
                  <a:extLst>
                    <a:ext uri="{9D8B030D-6E8A-4147-A177-3AD203B41FA5}">
                      <a16:colId xmlns:a16="http://schemas.microsoft.com/office/drawing/2014/main" val="350668301"/>
                    </a:ext>
                  </a:extLst>
                </a:gridCol>
                <a:gridCol w="1789943">
                  <a:extLst>
                    <a:ext uri="{9D8B030D-6E8A-4147-A177-3AD203B41FA5}">
                      <a16:colId xmlns:a16="http://schemas.microsoft.com/office/drawing/2014/main" val="1160446007"/>
                    </a:ext>
                  </a:extLst>
                </a:gridCol>
              </a:tblGrid>
              <a:tr h="609975">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dirty="0">
                          <a:solidFill>
                            <a:schemeClr val="bg1"/>
                          </a:solidFill>
                          <a:latin typeface="Montserrat" pitchFamily="50" charset="0"/>
                        </a:rPr>
                        <a:t>Ampliação da Malha Cicloviária</a:t>
                      </a:r>
                    </a:p>
                  </a:txBody>
                  <a:tcPr anchor="ctr">
                    <a:solidFill>
                      <a:srgbClr val="0070C0"/>
                    </a:solidFill>
                  </a:tcPr>
                </a:tc>
                <a:tc>
                  <a:txBody>
                    <a:bodyPr/>
                    <a:lstStyle/>
                    <a:p>
                      <a:pPr algn="ctr"/>
                      <a:r>
                        <a:rPr lang="pt-BR" sz="1200" dirty="0">
                          <a:latin typeface="Montserrat" pitchFamily="50" charset="0"/>
                        </a:rPr>
                        <a:t>Região Administrativa</a:t>
                      </a:r>
                    </a:p>
                  </a:txBody>
                  <a:tcPr anchor="ctr">
                    <a:solidFill>
                      <a:srgbClr val="0070C0"/>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dirty="0">
                          <a:latin typeface="Montserrat" pitchFamily="50" charset="0"/>
                        </a:rPr>
                        <a:t>Extensão (Km)</a:t>
                      </a:r>
                    </a:p>
                  </a:txBody>
                  <a:tcPr anchor="ctr">
                    <a:solidFill>
                      <a:srgbClr val="0070C0"/>
                    </a:solidFill>
                  </a:tcPr>
                </a:tc>
                <a:extLst>
                  <a:ext uri="{0D108BD9-81ED-4DB2-BD59-A6C34878D82A}">
                    <a16:rowId xmlns:a16="http://schemas.microsoft.com/office/drawing/2014/main" val="2400273523"/>
                  </a:ext>
                </a:extLst>
              </a:tr>
              <a:tr h="461975">
                <a:tc rowSpan="6">
                  <a:txBody>
                    <a:bodyPr/>
                    <a:lstStyle/>
                    <a:p>
                      <a:pPr lvl="0" algn="ctr" defTabSz="863525">
                        <a:defRPr/>
                      </a:pPr>
                      <a:r>
                        <a:rPr lang="pt-BR" sz="1200" b="1" u="sng" dirty="0">
                          <a:solidFill>
                            <a:prstClr val="white"/>
                          </a:solidFill>
                          <a:latin typeface="Montserrat" pitchFamily="50" charset="0"/>
                        </a:rPr>
                        <a:t>Prioridade 1  </a:t>
                      </a:r>
                    </a:p>
                    <a:p>
                      <a:pPr lvl="0" algn="ctr" defTabSz="863525">
                        <a:defRPr/>
                      </a:pPr>
                      <a:endParaRPr lang="pt-BR" sz="1000" dirty="0">
                        <a:solidFill>
                          <a:prstClr val="white"/>
                        </a:solidFill>
                        <a:latin typeface="Montserrat" pitchFamily="50" charset="0"/>
                      </a:endParaRP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Montserrat" pitchFamily="50" charset="0"/>
                      </a:endParaRPr>
                    </a:p>
                    <a:p>
                      <a:pPr algn="ctr" fontAlgn="base"/>
                      <a:r>
                        <a:rPr lang="pt-BR" sz="1000" dirty="0">
                          <a:solidFill>
                            <a:schemeClr val="bg1"/>
                          </a:solidFill>
                          <a:latin typeface="Montserrat" pitchFamily="50" charset="0"/>
                        </a:rPr>
                        <a:t>Finalizar projetos licitados / em obra (DER)</a:t>
                      </a:r>
                    </a:p>
                  </a:txBody>
                  <a:tcPr anchor="ctr">
                    <a:solidFill>
                      <a:srgbClr val="0070C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BRAZLÂNDIA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0,499</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276139494"/>
                  </a:ext>
                </a:extLst>
              </a:tr>
              <a:tr h="461975">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LAGO NORTE</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4,271</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960359487"/>
                  </a:ext>
                </a:extLst>
              </a:tr>
              <a:tr h="461975">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PARANOÁ</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1,68</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053565550"/>
                  </a:ext>
                </a:extLst>
              </a:tr>
              <a:tr h="461975">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PLANALTINA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0,5</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325363996"/>
                  </a:ext>
                </a:extLst>
              </a:tr>
              <a:tr h="461975">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PLANO PILOTO</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4,536</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51477263"/>
                  </a:ext>
                </a:extLst>
              </a:tr>
              <a:tr h="461975">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SANTA MARIA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0,403</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2627115073"/>
                  </a:ext>
                </a:extLst>
              </a:tr>
              <a:tr h="609975">
                <a:tc gridSpan="2">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TOTAL</a:t>
                      </a:r>
                    </a:p>
                  </a:txBody>
                  <a:tcPr anchor="ctr">
                    <a:solidFill>
                      <a:srgbClr val="0070C0"/>
                    </a:solidFill>
                  </a:tcPr>
                </a:tc>
                <a:tc hMerge="1">
                  <a:txBody>
                    <a:bodyPr/>
                    <a:lstStyle/>
                    <a:p>
                      <a:pPr algn="ctr" fontAlgn="ctr"/>
                      <a:endParaRPr lang="pt-BR" sz="1000" b="0" i="0" u="none" strike="noStrike" dirty="0">
                        <a:solidFill>
                          <a:schemeClr val="tx1">
                            <a:lumMod val="65000"/>
                            <a:lumOff val="35000"/>
                          </a:schemeClr>
                        </a:solidFill>
                        <a:effectLst/>
                        <a:latin typeface="Helvetica Neue" panose="02000503000000020004" pitchFamily="2" charset="0"/>
                      </a:endParaRPr>
                    </a:p>
                  </a:txBody>
                  <a:tcPr marL="0" marR="0" marT="0" marB="0" anchor="ctr">
                    <a:solidFill>
                      <a:srgbClr val="D07700"/>
                    </a:solidFill>
                  </a:tcPr>
                </a:tc>
                <a:tc>
                  <a:txBody>
                    <a:bodyPr/>
                    <a:lstStyle/>
                    <a:p>
                      <a:pPr algn="ctr"/>
                      <a:r>
                        <a:rPr lang="pt-BR" sz="1200" b="1" dirty="0">
                          <a:solidFill>
                            <a:schemeClr val="bg1"/>
                          </a:solidFill>
                          <a:latin typeface="Montserrat" pitchFamily="50" charset="0"/>
                        </a:rPr>
                        <a:t>11,889</a:t>
                      </a:r>
                    </a:p>
                  </a:txBody>
                  <a:tcPr anchor="ctr">
                    <a:solidFill>
                      <a:srgbClr val="0070C0"/>
                    </a:solidFill>
                  </a:tcPr>
                </a:tc>
                <a:extLst>
                  <a:ext uri="{0D108BD9-81ED-4DB2-BD59-A6C34878D82A}">
                    <a16:rowId xmlns:a16="http://schemas.microsoft.com/office/drawing/2014/main" val="2711004010"/>
                  </a:ext>
                </a:extLst>
              </a:tr>
            </a:tbl>
          </a:graphicData>
        </a:graphic>
      </p:graphicFrame>
      <p:sp>
        <p:nvSpPr>
          <p:cNvPr id="28" name="Retângulo 27"/>
          <p:cNvSpPr/>
          <p:nvPr/>
        </p:nvSpPr>
        <p:spPr>
          <a:xfrm rot="20196572">
            <a:off x="701058" y="2484389"/>
            <a:ext cx="1687183" cy="366424"/>
          </a:xfrm>
          <a:prstGeom prst="rect">
            <a:avLst/>
          </a:prstGeom>
          <a:ln w="28575">
            <a:solidFill>
              <a:schemeClr val="bg1"/>
            </a:solidFill>
            <a:prstDash val="sysDot"/>
          </a:ln>
        </p:spPr>
        <p:txBody>
          <a:bodyPr wrap="square" lIns="90000" tIns="90000" rIns="90000" bIns="90000">
            <a:spAutoFit/>
          </a:bodyPr>
          <a:lstStyle/>
          <a:p>
            <a:pPr algn="ctr" fontAlgn="base"/>
            <a:r>
              <a:rPr lang="pt-BR" sz="1200" b="1" dirty="0">
                <a:solidFill>
                  <a:schemeClr val="bg1"/>
                </a:solidFill>
                <a:latin typeface="Montserrat" pitchFamily="50" charset="0"/>
              </a:rPr>
              <a:t>CURTO PRAZO</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909" y="1349375"/>
            <a:ext cx="6791418" cy="4786855"/>
          </a:xfrm>
          <a:prstGeom prst="rect">
            <a:avLst/>
          </a:prstGeom>
        </p:spPr>
      </p:pic>
    </p:spTree>
    <p:extLst>
      <p:ext uri="{BB962C8B-B14F-4D97-AF65-F5344CB8AC3E}">
        <p14:creationId xmlns:p14="http://schemas.microsoft.com/office/powerpoint/2010/main" val="39332904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38163" y="4720453"/>
            <a:ext cx="8642350" cy="1460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28" name="Tabela 27"/>
          <p:cNvGraphicFramePr>
            <a:graphicFrameLocks noGrp="1"/>
          </p:cNvGraphicFramePr>
          <p:nvPr>
            <p:extLst>
              <p:ext uri="{D42A27DB-BD31-4B8C-83A1-F6EECF244321}">
                <p14:modId xmlns:p14="http://schemas.microsoft.com/office/powerpoint/2010/main" val="3595060556"/>
              </p:ext>
            </p:extLst>
          </p:nvPr>
        </p:nvGraphicFramePr>
        <p:xfrm>
          <a:off x="538162" y="1349375"/>
          <a:ext cx="8642351" cy="3162960"/>
        </p:xfrm>
        <a:graphic>
          <a:graphicData uri="http://schemas.openxmlformats.org/drawingml/2006/table">
            <a:tbl>
              <a:tblPr firstRow="1" bandRow="1">
                <a:tableStyleId>{5C22544A-7EE6-4342-B048-85BDC9FD1C3A}</a:tableStyleId>
              </a:tblPr>
              <a:tblGrid>
                <a:gridCol w="3633747">
                  <a:extLst>
                    <a:ext uri="{9D8B030D-6E8A-4147-A177-3AD203B41FA5}">
                      <a16:colId xmlns:a16="http://schemas.microsoft.com/office/drawing/2014/main" val="2336931432"/>
                    </a:ext>
                  </a:extLst>
                </a:gridCol>
                <a:gridCol w="3218661">
                  <a:extLst>
                    <a:ext uri="{9D8B030D-6E8A-4147-A177-3AD203B41FA5}">
                      <a16:colId xmlns:a16="http://schemas.microsoft.com/office/drawing/2014/main" val="350668301"/>
                    </a:ext>
                  </a:extLst>
                </a:gridCol>
                <a:gridCol w="1789943">
                  <a:extLst>
                    <a:ext uri="{9D8B030D-6E8A-4147-A177-3AD203B41FA5}">
                      <a16:colId xmlns:a16="http://schemas.microsoft.com/office/drawing/2014/main" val="1160446007"/>
                    </a:ext>
                  </a:extLst>
                </a:gridCol>
              </a:tblGrid>
              <a:tr h="233731">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solidFill>
                          <a:schemeClr val="bg1"/>
                        </a:solidFill>
                        <a:latin typeface="Montserrat" pitchFamily="50" charset="0"/>
                      </a:endParaRPr>
                    </a:p>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solidFill>
                            <a:schemeClr val="bg1"/>
                          </a:solidFill>
                          <a:latin typeface="Montserrat" pitchFamily="50" charset="0"/>
                        </a:rPr>
                        <a:t>Ampliação da Malha </a:t>
                      </a:r>
                      <a:r>
                        <a:rPr lang="pt-BR" sz="1000" dirty="0" err="1">
                          <a:solidFill>
                            <a:schemeClr val="bg1"/>
                          </a:solidFill>
                          <a:latin typeface="Montserrat" pitchFamily="50" charset="0"/>
                        </a:rPr>
                        <a:t>Cicloviária</a:t>
                      </a:r>
                      <a:endParaRPr lang="pt-BR" sz="1000" dirty="0">
                        <a:solidFill>
                          <a:schemeClr val="bg1"/>
                        </a:solidFill>
                        <a:latin typeface="Montserrat" pitchFamily="50" charset="0"/>
                      </a:endParaRP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solidFill>
                          <a:schemeClr val="bg1"/>
                        </a:solidFill>
                        <a:latin typeface="Montserrat" pitchFamily="50" charset="0"/>
                      </a:endParaRPr>
                    </a:p>
                  </a:txBody>
                  <a:tcPr anchor="ctr">
                    <a:solidFill>
                      <a:srgbClr val="0070C0"/>
                    </a:solidFill>
                  </a:tcPr>
                </a:tc>
                <a:tc>
                  <a:txBody>
                    <a:bodyPr/>
                    <a:lstStyle/>
                    <a:p>
                      <a:pPr algn="ctr"/>
                      <a:r>
                        <a:rPr lang="pt-BR" sz="1000" dirty="0">
                          <a:latin typeface="Montserrat" pitchFamily="50" charset="0"/>
                        </a:rPr>
                        <a:t>Região Administrativa</a:t>
                      </a:r>
                    </a:p>
                    <a:p>
                      <a:pPr algn="ctr"/>
                      <a:endParaRPr lang="pt-BR" sz="1000" dirty="0">
                        <a:latin typeface="Montserrat" pitchFamily="50" charset="0"/>
                      </a:endParaRPr>
                    </a:p>
                  </a:txBody>
                  <a:tcPr anchor="ctr">
                    <a:solidFill>
                      <a:srgbClr val="0070C0"/>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latin typeface="Montserrat" pitchFamily="50" charset="0"/>
                        </a:rPr>
                        <a:t>Extensão (Km)</a:t>
                      </a: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latin typeface="Montserrat" pitchFamily="50" charset="0"/>
                      </a:endParaRPr>
                    </a:p>
                  </a:txBody>
                  <a:tcPr anchor="ctr">
                    <a:solidFill>
                      <a:srgbClr val="0070C0"/>
                    </a:solidFill>
                  </a:tcPr>
                </a:tc>
                <a:extLst>
                  <a:ext uri="{0D108BD9-81ED-4DB2-BD59-A6C34878D82A}">
                    <a16:rowId xmlns:a16="http://schemas.microsoft.com/office/drawing/2014/main" val="2400273523"/>
                  </a:ext>
                </a:extLst>
              </a:tr>
              <a:tr h="180000">
                <a:tc rowSpan="13">
                  <a:txBody>
                    <a:bodyPr/>
                    <a:lstStyle/>
                    <a:p>
                      <a:pPr lvl="0" algn="ctr" defTabSz="863525">
                        <a:defRPr/>
                      </a:pPr>
                      <a:endParaRPr lang="pt-BR" sz="1200" b="1" u="sng" dirty="0">
                        <a:solidFill>
                          <a:prstClr val="white"/>
                        </a:solidFill>
                        <a:latin typeface="Montserrat" pitchFamily="50" charset="0"/>
                      </a:endParaRPr>
                    </a:p>
                    <a:p>
                      <a:pPr lvl="0" algn="ctr" defTabSz="863525">
                        <a:defRPr/>
                      </a:pPr>
                      <a:endParaRPr lang="pt-BR" sz="1200" b="1" u="none" dirty="0">
                        <a:solidFill>
                          <a:prstClr val="white"/>
                        </a:solidFill>
                        <a:latin typeface="Montserrat" pitchFamily="50" charset="0"/>
                      </a:endParaRPr>
                    </a:p>
                    <a:p>
                      <a:pPr lvl="0" algn="ctr" defTabSz="863525">
                        <a:defRPr/>
                      </a:pPr>
                      <a:r>
                        <a:rPr lang="pt-BR" sz="1200" b="1" u="none" dirty="0">
                          <a:solidFill>
                            <a:prstClr val="white"/>
                          </a:solidFill>
                          <a:latin typeface="Montserrat" pitchFamily="50" charset="0"/>
                        </a:rPr>
                        <a:t>Prioridade 2 </a:t>
                      </a:r>
                      <a:r>
                        <a:rPr lang="pt-BR" sz="1200" b="1" u="sng" dirty="0">
                          <a:solidFill>
                            <a:prstClr val="white"/>
                          </a:solidFill>
                          <a:latin typeface="Montserrat" pitchFamily="50" charset="0"/>
                        </a:rPr>
                        <a:t> </a:t>
                      </a:r>
                    </a:p>
                    <a:p>
                      <a:pPr lvl="0" algn="ctr" defTabSz="863525">
                        <a:defRPr/>
                      </a:pPr>
                      <a:endParaRPr lang="pt-BR" sz="1000" dirty="0">
                        <a:solidFill>
                          <a:prstClr val="white"/>
                        </a:solidFill>
                        <a:latin typeface="Montserrat" pitchFamily="50" charset="0"/>
                      </a:endParaRP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Montserrat" pitchFamily="50" charset="0"/>
                      </a:endParaRPr>
                    </a:p>
                    <a:p>
                      <a:pPr algn="ctr" fontAlgn="base"/>
                      <a:r>
                        <a:rPr lang="pt-BR" sz="1000" dirty="0">
                          <a:solidFill>
                            <a:schemeClr val="bg1"/>
                          </a:solidFill>
                          <a:latin typeface="Montserrat" pitchFamily="50" charset="0"/>
                        </a:rPr>
                        <a:t>Implantar projetos executivos existentes*</a:t>
                      </a:r>
                    </a:p>
                  </a:txBody>
                  <a:tcPr anchor="ctr">
                    <a:solidFill>
                      <a:srgbClr val="0070C0"/>
                    </a:solidFill>
                  </a:tcPr>
                </a:tc>
                <a:tc>
                  <a:txBody>
                    <a:bodyPr/>
                    <a:lstStyle/>
                    <a:p>
                      <a:pPr algn="ctr" fontAlgn="ctr"/>
                      <a:r>
                        <a:rPr lang="pt-BR" sz="800" b="0" i="0" u="none" strike="noStrike" dirty="0">
                          <a:solidFill>
                            <a:schemeClr val="tx1">
                              <a:lumMod val="65000"/>
                              <a:lumOff val="35000"/>
                            </a:schemeClr>
                          </a:solidFill>
                          <a:effectLst/>
                          <a:latin typeface="Montserrat" pitchFamily="50" charset="0"/>
                        </a:rPr>
                        <a:t>ÁGUAS CLARAS</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14,948</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276139494"/>
                  </a:ext>
                </a:extLst>
              </a:tr>
              <a:tr h="180000">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ctr"/>
                      <a:r>
                        <a:rPr lang="pt-BR" sz="800" b="0" i="0" u="none" strike="noStrike" dirty="0">
                          <a:solidFill>
                            <a:schemeClr val="tx1">
                              <a:lumMod val="65000"/>
                              <a:lumOff val="35000"/>
                            </a:schemeClr>
                          </a:solidFill>
                          <a:effectLst/>
                          <a:latin typeface="Montserrat" pitchFamily="50" charset="0"/>
                        </a:rPr>
                        <a:t>BRAZLÂNDIA</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0,357</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3239104196"/>
                  </a:ext>
                </a:extLst>
              </a:tr>
              <a:tr h="180000">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ctr"/>
                      <a:r>
                        <a:rPr lang="pt-BR" sz="800" b="0" i="0" u="none" strike="noStrike" dirty="0">
                          <a:solidFill>
                            <a:schemeClr val="tx1">
                              <a:lumMod val="65000"/>
                              <a:lumOff val="35000"/>
                            </a:schemeClr>
                          </a:solidFill>
                          <a:effectLst/>
                          <a:latin typeface="Montserrat" pitchFamily="50" charset="0"/>
                        </a:rPr>
                        <a:t>CEILÂNDIA</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25,665</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960359487"/>
                  </a:ext>
                </a:extLst>
              </a:tr>
              <a:tr h="180000">
                <a:tc vMerge="1">
                  <a:txBody>
                    <a:bodyPr/>
                    <a:lstStyle/>
                    <a:p>
                      <a:endParaRPr lang="pt-BR"/>
                    </a:p>
                  </a:txBody>
                  <a:tcPr/>
                </a:tc>
                <a:tc>
                  <a:txBody>
                    <a:bodyPr/>
                    <a:lstStyle/>
                    <a:p>
                      <a:pPr algn="ctr" fontAlgn="ctr"/>
                      <a:r>
                        <a:rPr lang="pt-BR" sz="800" b="0" i="0" u="none" strike="noStrike" dirty="0">
                          <a:solidFill>
                            <a:schemeClr val="tx1">
                              <a:lumMod val="65000"/>
                              <a:lumOff val="35000"/>
                            </a:schemeClr>
                          </a:solidFill>
                          <a:effectLst/>
                          <a:latin typeface="Montserrat" pitchFamily="50" charset="0"/>
                        </a:rPr>
                        <a:t>GAMA</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1,441</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538241933"/>
                  </a:ext>
                </a:extLst>
              </a:tr>
              <a:tr h="180000">
                <a:tc vMerge="1">
                  <a:txBody>
                    <a:bodyPr/>
                    <a:lstStyle/>
                    <a:p>
                      <a:endParaRPr lang="pt-BR"/>
                    </a:p>
                  </a:txBody>
                  <a:tcPr/>
                </a:tc>
                <a:tc>
                  <a:txBody>
                    <a:bodyPr/>
                    <a:lstStyle/>
                    <a:p>
                      <a:pPr algn="ctr" fontAlgn="ctr"/>
                      <a:r>
                        <a:rPr lang="pt-BR" sz="800" b="0" i="0" u="none" strike="noStrike" dirty="0">
                          <a:solidFill>
                            <a:schemeClr val="tx1">
                              <a:lumMod val="65000"/>
                              <a:lumOff val="35000"/>
                            </a:schemeClr>
                          </a:solidFill>
                          <a:effectLst/>
                          <a:latin typeface="Montserrat" pitchFamily="50" charset="0"/>
                        </a:rPr>
                        <a:t>GUARÁ</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3,227</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2992396436"/>
                  </a:ext>
                </a:extLst>
              </a:tr>
              <a:tr h="180000">
                <a:tc vMerge="1">
                  <a:txBody>
                    <a:bodyPr/>
                    <a:lstStyle/>
                    <a:p>
                      <a:endParaRPr lang="pt-BR"/>
                    </a:p>
                  </a:txBody>
                  <a:tcPr/>
                </a:tc>
                <a:tc>
                  <a:txBody>
                    <a:bodyPr/>
                    <a:lstStyle/>
                    <a:p>
                      <a:pPr algn="ctr" fontAlgn="ctr"/>
                      <a:r>
                        <a:rPr lang="pt-BR" sz="800" b="0" i="0" u="none" strike="noStrike" dirty="0">
                          <a:solidFill>
                            <a:schemeClr val="tx1">
                              <a:lumMod val="65000"/>
                              <a:lumOff val="35000"/>
                            </a:schemeClr>
                          </a:solidFill>
                          <a:effectLst/>
                          <a:latin typeface="Montserrat" pitchFamily="50" charset="0"/>
                        </a:rPr>
                        <a:t>PARANOÁ</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0,141</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265178403"/>
                  </a:ext>
                </a:extLst>
              </a:tr>
              <a:tr h="180000">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algn="ctr" fontAlgn="ctr"/>
                      <a:r>
                        <a:rPr lang="pt-BR" sz="800" b="0" i="0" u="none" strike="noStrike" dirty="0">
                          <a:solidFill>
                            <a:schemeClr val="tx1">
                              <a:lumMod val="65000"/>
                              <a:lumOff val="35000"/>
                            </a:schemeClr>
                          </a:solidFill>
                          <a:effectLst/>
                          <a:latin typeface="Montserrat" pitchFamily="50" charset="0"/>
                        </a:rPr>
                        <a:t>PLANALTINA</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1,88</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141902888"/>
                  </a:ext>
                </a:extLst>
              </a:tr>
              <a:tr h="180000">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algn="ctr" fontAlgn="ctr"/>
                      <a:r>
                        <a:rPr lang="pt-BR" sz="800" b="0" i="0" u="none" strike="noStrike" dirty="0">
                          <a:solidFill>
                            <a:schemeClr val="tx1">
                              <a:lumMod val="65000"/>
                              <a:lumOff val="35000"/>
                            </a:schemeClr>
                          </a:solidFill>
                          <a:effectLst/>
                          <a:latin typeface="Montserrat" pitchFamily="50" charset="0"/>
                        </a:rPr>
                        <a:t>PLANO PILOTO</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32,648</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236930454"/>
                  </a:ext>
                </a:extLst>
              </a:tr>
              <a:tr h="180000">
                <a:tc vMerge="1">
                  <a:txBody>
                    <a:bodyPr/>
                    <a:lstStyle/>
                    <a:p>
                      <a:endParaRPr lang="pt-BR"/>
                    </a:p>
                  </a:txBody>
                  <a:tcPr/>
                </a:tc>
                <a:tc>
                  <a:txBody>
                    <a:bodyPr/>
                    <a:lstStyle/>
                    <a:p>
                      <a:pPr algn="ctr" fontAlgn="ctr"/>
                      <a:r>
                        <a:rPr lang="pt-BR" sz="800" b="0" i="0" u="none" strike="noStrike" dirty="0">
                          <a:solidFill>
                            <a:schemeClr val="tx1">
                              <a:lumMod val="65000"/>
                              <a:lumOff val="35000"/>
                            </a:schemeClr>
                          </a:solidFill>
                          <a:effectLst/>
                          <a:latin typeface="Montserrat" pitchFamily="50" charset="0"/>
                        </a:rPr>
                        <a:t>RECANTO DAS EMAS</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8,345</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053565550"/>
                  </a:ext>
                </a:extLst>
              </a:tr>
              <a:tr h="180000">
                <a:tc vMerge="1">
                  <a:txBody>
                    <a:bodyPr/>
                    <a:lstStyle/>
                    <a:p>
                      <a:endParaRPr lang="pt-BR"/>
                    </a:p>
                  </a:txBody>
                  <a:tcPr/>
                </a:tc>
                <a:tc>
                  <a:txBody>
                    <a:bodyPr/>
                    <a:lstStyle/>
                    <a:p>
                      <a:pPr algn="ctr" fontAlgn="ctr"/>
                      <a:r>
                        <a:rPr lang="pt-BR" sz="800" b="0" i="0" u="none" strike="noStrike" dirty="0">
                          <a:solidFill>
                            <a:schemeClr val="tx1">
                              <a:lumMod val="65000"/>
                              <a:lumOff val="35000"/>
                            </a:schemeClr>
                          </a:solidFill>
                          <a:effectLst/>
                          <a:latin typeface="Montserrat" pitchFamily="50" charset="0"/>
                        </a:rPr>
                        <a:t>SAMAMBAIA</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1,705</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385311165"/>
                  </a:ext>
                </a:extLst>
              </a:tr>
              <a:tr h="180000">
                <a:tc vMerge="1">
                  <a:txBody>
                    <a:bodyPr/>
                    <a:lstStyle/>
                    <a:p>
                      <a:endParaRPr lang="pt-BR"/>
                    </a:p>
                  </a:txBody>
                  <a:tcPr/>
                </a:tc>
                <a:tc>
                  <a:txBody>
                    <a:bodyPr/>
                    <a:lstStyle/>
                    <a:p>
                      <a:pPr algn="ctr" fontAlgn="ctr"/>
                      <a:r>
                        <a:rPr lang="pt-BR" sz="800" b="0" i="0" u="none" strike="noStrike" dirty="0">
                          <a:solidFill>
                            <a:schemeClr val="tx1">
                              <a:lumMod val="65000"/>
                              <a:lumOff val="35000"/>
                            </a:schemeClr>
                          </a:solidFill>
                          <a:effectLst/>
                          <a:latin typeface="Montserrat" pitchFamily="50" charset="0"/>
                        </a:rPr>
                        <a:t>SANTA MARIA</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1,56</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075290451"/>
                  </a:ext>
                </a:extLst>
              </a:tr>
              <a:tr h="180000">
                <a:tc vMerge="1">
                  <a:txBody>
                    <a:bodyPr/>
                    <a:lstStyle/>
                    <a:p>
                      <a:endParaRPr lang="pt-BR"/>
                    </a:p>
                  </a:txBody>
                  <a:tcPr/>
                </a:tc>
                <a:tc>
                  <a:txBody>
                    <a:bodyPr/>
                    <a:lstStyle/>
                    <a:p>
                      <a:pPr algn="ctr" fontAlgn="ctr"/>
                      <a:r>
                        <a:rPr lang="pt-BR" sz="800" b="0" i="0" u="none" strike="noStrike" dirty="0">
                          <a:solidFill>
                            <a:schemeClr val="tx1">
                              <a:lumMod val="65000"/>
                              <a:lumOff val="35000"/>
                            </a:schemeClr>
                          </a:solidFill>
                          <a:effectLst/>
                          <a:latin typeface="Montserrat" pitchFamily="50" charset="0"/>
                        </a:rPr>
                        <a:t>SOBRADINHO</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1,023</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078119194"/>
                  </a:ext>
                </a:extLst>
              </a:tr>
              <a:tr h="180000">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ctr"/>
                      <a:r>
                        <a:rPr lang="pt-BR" sz="800" b="0" i="0" u="none" strike="noStrike" dirty="0">
                          <a:solidFill>
                            <a:schemeClr val="tx1">
                              <a:lumMod val="65000"/>
                              <a:lumOff val="35000"/>
                            </a:schemeClr>
                          </a:solidFill>
                          <a:effectLst/>
                          <a:latin typeface="Montserrat" pitchFamily="50" charset="0"/>
                        </a:rPr>
                        <a:t>TAGUATINGA</a:t>
                      </a:r>
                    </a:p>
                  </a:txBody>
                  <a:tcPr marL="0" marR="0" marT="0" marB="0" anchor="ctr">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7,533</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576977247"/>
                  </a:ext>
                </a:extLst>
              </a:tr>
              <a:tr h="180000">
                <a:tc gridSpan="2">
                  <a:txBody>
                    <a:bodyPr/>
                    <a:lstStyle/>
                    <a:p>
                      <a:pPr algn="ctr" fontAlgn="base"/>
                      <a:r>
                        <a:rPr lang="pt-BR" sz="1200" b="1" dirty="0">
                          <a:solidFill>
                            <a:schemeClr val="bg1"/>
                          </a:solidFill>
                          <a:latin typeface="Montserrat" pitchFamily="50" charset="0"/>
                        </a:rPr>
                        <a:t>TOTAL</a:t>
                      </a:r>
                    </a:p>
                  </a:txBody>
                  <a:tcPr anchor="ctr">
                    <a:solidFill>
                      <a:srgbClr val="0070C0"/>
                    </a:solidFill>
                  </a:tcPr>
                </a:tc>
                <a:tc hMerge="1">
                  <a:txBody>
                    <a:bodyPr/>
                    <a:lstStyle/>
                    <a:p>
                      <a:pPr algn="ctr" fontAlgn="ctr"/>
                      <a:endParaRPr lang="pt-BR" sz="800" b="0" i="0" u="none" strike="noStrike" dirty="0">
                        <a:solidFill>
                          <a:schemeClr val="tx1">
                            <a:lumMod val="65000"/>
                            <a:lumOff val="35000"/>
                          </a:schemeClr>
                        </a:solidFill>
                        <a:effectLst/>
                        <a:latin typeface="Helvetica Neue" panose="02000503000000020004" pitchFamily="2" charset="0"/>
                      </a:endParaRPr>
                    </a:p>
                  </a:txBody>
                  <a:tcPr marL="0" marR="0" marT="0" marB="0" anchor="ctr">
                    <a:solidFill>
                      <a:srgbClr val="D07700">
                        <a:alpha val="50000"/>
                      </a:srgbClr>
                    </a:solidFill>
                  </a:tcPr>
                </a:tc>
                <a:tc>
                  <a:txBody>
                    <a:bodyPr/>
                    <a:lstStyle/>
                    <a:p>
                      <a:pPr algn="ctr" fontAlgn="b"/>
                      <a:r>
                        <a:rPr lang="pt-BR" sz="1200" b="1" i="0" u="none" strike="noStrike" dirty="0">
                          <a:solidFill>
                            <a:schemeClr val="bg1"/>
                          </a:solidFill>
                          <a:effectLst/>
                          <a:latin typeface="Montserrat" pitchFamily="50" charset="0"/>
                        </a:rPr>
                        <a:t>100,473</a:t>
                      </a:r>
                    </a:p>
                  </a:txBody>
                  <a:tcPr marL="9525" marR="9525" marT="9525" marB="0" anchor="ctr">
                    <a:solidFill>
                      <a:srgbClr val="0070C0"/>
                    </a:solidFill>
                  </a:tcPr>
                </a:tc>
                <a:extLst>
                  <a:ext uri="{0D108BD9-81ED-4DB2-BD59-A6C34878D82A}">
                    <a16:rowId xmlns:a16="http://schemas.microsoft.com/office/drawing/2014/main" val="191130510"/>
                  </a:ext>
                </a:extLst>
              </a:tr>
            </a:tbl>
          </a:graphicData>
        </a:graphic>
      </p:graphicFrame>
      <p:sp>
        <p:nvSpPr>
          <p:cNvPr id="29" name="Retângulo 28"/>
          <p:cNvSpPr/>
          <p:nvPr/>
        </p:nvSpPr>
        <p:spPr>
          <a:xfrm rot="20196572">
            <a:off x="698304" y="2424667"/>
            <a:ext cx="1754208" cy="366424"/>
          </a:xfrm>
          <a:prstGeom prst="rect">
            <a:avLst/>
          </a:prstGeom>
          <a:ln w="28575">
            <a:solidFill>
              <a:schemeClr val="bg1"/>
            </a:solidFill>
            <a:prstDash val="sysDot"/>
          </a:ln>
        </p:spPr>
        <p:txBody>
          <a:bodyPr wrap="square" lIns="90000" tIns="90000" rIns="90000" bIns="90000">
            <a:spAutoFit/>
          </a:bodyPr>
          <a:lstStyle/>
          <a:p>
            <a:pPr algn="ctr" fontAlgn="base"/>
            <a:r>
              <a:rPr lang="pt-BR" sz="1200" b="1" dirty="0">
                <a:solidFill>
                  <a:schemeClr val="bg1"/>
                </a:solidFill>
                <a:latin typeface="Montserrat" pitchFamily="50" charset="0"/>
              </a:rPr>
              <a:t>CURTO PRAZO</a:t>
            </a:r>
          </a:p>
        </p:txBody>
      </p:sp>
      <p:sp>
        <p:nvSpPr>
          <p:cNvPr id="37" name="CaixaDeTexto 36"/>
          <p:cNvSpPr txBox="1"/>
          <p:nvPr/>
        </p:nvSpPr>
        <p:spPr>
          <a:xfrm>
            <a:off x="538163" y="4720453"/>
            <a:ext cx="8642350" cy="584775"/>
          </a:xfrm>
          <a:prstGeom prst="rect">
            <a:avLst/>
          </a:prstGeom>
          <a:noFill/>
        </p:spPr>
        <p:txBody>
          <a:bodyPr wrap="square" rtlCol="0">
            <a:spAutoFit/>
          </a:bodyPr>
          <a:lstStyle/>
          <a:p>
            <a:r>
              <a:rPr lang="pt-BR" sz="800" dirty="0">
                <a:latin typeface="Montserrat" pitchFamily="50" charset="0"/>
              </a:rPr>
              <a:t>*LOA 2020: </a:t>
            </a:r>
          </a:p>
          <a:p>
            <a:endParaRPr lang="pt-BR" sz="800" dirty="0">
              <a:latin typeface="Montserrat" pitchFamily="50" charset="0"/>
            </a:endParaRPr>
          </a:p>
          <a:p>
            <a:r>
              <a:rPr lang="pt-BR" sz="800" dirty="0">
                <a:latin typeface="Montserrat" pitchFamily="50" charset="0"/>
              </a:rPr>
              <a:t>SEMOB: Implantação de infraestrutura de ciclovias no Distrito Federal – 6216 3090 0001</a:t>
            </a:r>
          </a:p>
          <a:p>
            <a:r>
              <a:rPr lang="pt-BR" sz="800" dirty="0">
                <a:latin typeface="Montserrat" pitchFamily="50" charset="0"/>
              </a:rPr>
              <a:t>DER: Implantação de infraestrutura de ciclovias em diversas rodovias  do Distrito Federal – 6216 3090 0008</a:t>
            </a:r>
          </a:p>
        </p:txBody>
      </p:sp>
    </p:spTree>
    <p:extLst>
      <p:ext uri="{BB962C8B-B14F-4D97-AF65-F5344CB8AC3E}">
        <p14:creationId xmlns:p14="http://schemas.microsoft.com/office/powerpoint/2010/main" val="21945453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909" y="1349375"/>
            <a:ext cx="6681879" cy="4709645"/>
          </a:xfrm>
          <a:prstGeom prst="rect">
            <a:avLst/>
          </a:prstGeom>
        </p:spPr>
      </p:pic>
    </p:spTree>
    <p:extLst>
      <p:ext uri="{BB962C8B-B14F-4D97-AF65-F5344CB8AC3E}">
        <p14:creationId xmlns:p14="http://schemas.microsoft.com/office/powerpoint/2010/main" val="13675325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tângulo 42"/>
          <p:cNvSpPr/>
          <p:nvPr/>
        </p:nvSpPr>
        <p:spPr>
          <a:xfrm>
            <a:off x="6120311" y="935971"/>
            <a:ext cx="840119" cy="5427161"/>
          </a:xfrm>
          <a:prstGeom prst="rect">
            <a:avLst/>
          </a:prstGeom>
        </p:spPr>
        <p:txBody>
          <a:bodyPr wrap="square" lIns="86392" tIns="43197" rIns="86392" bIns="43197">
            <a:spAutoFit/>
          </a:bodyPr>
          <a:lstStyle/>
          <a:p>
            <a:pPr marL="268134" indent="-268134" algn="ctr">
              <a:buClr>
                <a:schemeClr val="bg1"/>
              </a:buClr>
              <a:buSzPct val="120000"/>
            </a:pPr>
            <a:r>
              <a:rPr lang="pt-BR" sz="1000" dirty="0">
                <a:solidFill>
                  <a:schemeClr val="bg1"/>
                </a:solidFill>
                <a:latin typeface="Century Gothic" panose="020B0502020202020204" pitchFamily="34" charset="0"/>
              </a:rPr>
              <a:t>28 km</a:t>
            </a:r>
          </a:p>
          <a:p>
            <a:pPr marL="268134" indent="-268134" algn="ctr">
              <a:buClr>
                <a:schemeClr val="bg1"/>
              </a:buClr>
              <a:buSzPct val="120000"/>
            </a:pPr>
            <a:r>
              <a:rPr lang="pt-BR" sz="1000" dirty="0">
                <a:solidFill>
                  <a:schemeClr val="bg1"/>
                </a:solidFill>
                <a:latin typeface="Century Gothic" panose="020B0502020202020204" pitchFamily="34" charset="0"/>
              </a:rPr>
              <a:t>10,7 km</a:t>
            </a:r>
          </a:p>
          <a:p>
            <a:pPr marL="268134" indent="-268134" algn="ctr">
              <a:buClr>
                <a:schemeClr val="bg1"/>
              </a:buClr>
              <a:buSzPct val="120000"/>
            </a:pPr>
            <a:r>
              <a:rPr lang="pt-BR" sz="1000" dirty="0">
                <a:solidFill>
                  <a:schemeClr val="bg1"/>
                </a:solidFill>
                <a:latin typeface="Century Gothic" panose="020B0502020202020204" pitchFamily="34" charset="0"/>
              </a:rPr>
              <a:t>7,1 km</a:t>
            </a:r>
          </a:p>
          <a:p>
            <a:pPr marL="268134" indent="-268134" algn="ctr">
              <a:buClr>
                <a:schemeClr val="bg1"/>
              </a:buClr>
              <a:buSzPct val="120000"/>
            </a:pPr>
            <a:r>
              <a:rPr lang="pt-BR" sz="1000" dirty="0">
                <a:solidFill>
                  <a:schemeClr val="bg1"/>
                </a:solidFill>
                <a:latin typeface="Century Gothic" panose="020B0502020202020204" pitchFamily="34" charset="0"/>
              </a:rPr>
              <a:t>1,5 km</a:t>
            </a:r>
          </a:p>
          <a:p>
            <a:pPr marL="268134" indent="-268134" algn="ctr">
              <a:buClr>
                <a:schemeClr val="bg1"/>
              </a:buClr>
              <a:buSzPct val="120000"/>
            </a:pPr>
            <a:r>
              <a:rPr lang="pt-BR" sz="1000" dirty="0">
                <a:solidFill>
                  <a:schemeClr val="bg1"/>
                </a:solidFill>
                <a:latin typeface="Century Gothic" panose="020B0502020202020204" pitchFamily="34" charset="0"/>
              </a:rPr>
              <a:t>24,6 km</a:t>
            </a:r>
          </a:p>
          <a:p>
            <a:pPr marL="268134" indent="-268134" algn="ctr">
              <a:buClr>
                <a:schemeClr val="bg1"/>
              </a:buClr>
              <a:buSzPct val="120000"/>
            </a:pPr>
            <a:r>
              <a:rPr lang="pt-BR" sz="1000" dirty="0">
                <a:solidFill>
                  <a:schemeClr val="bg1"/>
                </a:solidFill>
                <a:latin typeface="Century Gothic" panose="020B0502020202020204" pitchFamily="34" charset="0"/>
              </a:rPr>
              <a:t>13,7 km</a:t>
            </a:r>
          </a:p>
          <a:p>
            <a:pPr marL="268134" indent="-268134" algn="ctr">
              <a:buClr>
                <a:schemeClr val="bg1"/>
              </a:buClr>
              <a:buSzPct val="120000"/>
            </a:pPr>
            <a:r>
              <a:rPr lang="pt-BR" sz="1000" dirty="0">
                <a:solidFill>
                  <a:schemeClr val="bg1"/>
                </a:solidFill>
                <a:latin typeface="Century Gothic" panose="020B0502020202020204" pitchFamily="34" charset="0"/>
              </a:rPr>
              <a:t>6,2 km</a:t>
            </a:r>
          </a:p>
          <a:p>
            <a:pPr marL="268134" indent="-268134" algn="ctr">
              <a:buClr>
                <a:schemeClr val="bg1"/>
              </a:buClr>
              <a:buSzPct val="120000"/>
            </a:pPr>
            <a:r>
              <a:rPr lang="pt-BR" sz="1000" dirty="0">
                <a:solidFill>
                  <a:schemeClr val="bg1"/>
                </a:solidFill>
                <a:latin typeface="Century Gothic" panose="020B0502020202020204" pitchFamily="34" charset="0"/>
              </a:rPr>
              <a:t>8,6 km</a:t>
            </a:r>
          </a:p>
          <a:p>
            <a:pPr marL="268134" indent="-268134" algn="ctr">
              <a:buClr>
                <a:schemeClr val="bg1"/>
              </a:buClr>
              <a:buSzPct val="120000"/>
            </a:pPr>
            <a:r>
              <a:rPr lang="pt-BR" sz="1000" dirty="0">
                <a:solidFill>
                  <a:schemeClr val="bg1"/>
                </a:solidFill>
                <a:latin typeface="Century Gothic" panose="020B0502020202020204" pitchFamily="34" charset="0"/>
              </a:rPr>
              <a:t>71 km</a:t>
            </a:r>
          </a:p>
          <a:p>
            <a:pPr marL="268134" indent="-268134" algn="ctr">
              <a:buClr>
                <a:schemeClr val="bg1"/>
              </a:buClr>
              <a:buSzPct val="120000"/>
            </a:pPr>
            <a:r>
              <a:rPr lang="pt-BR" sz="1000" dirty="0">
                <a:solidFill>
                  <a:schemeClr val="bg1"/>
                </a:solidFill>
                <a:latin typeface="Century Gothic" panose="020B0502020202020204" pitchFamily="34" charset="0"/>
              </a:rPr>
              <a:t>15,2 km</a:t>
            </a:r>
          </a:p>
          <a:p>
            <a:pPr marL="268134" indent="-268134" algn="ctr">
              <a:buClr>
                <a:schemeClr val="bg1"/>
              </a:buClr>
              <a:buSzPct val="120000"/>
            </a:pPr>
            <a:r>
              <a:rPr lang="pt-BR" sz="1000" dirty="0">
                <a:solidFill>
                  <a:schemeClr val="bg1"/>
                </a:solidFill>
                <a:latin typeface="Century Gothic" panose="020B0502020202020204" pitchFamily="34" charset="0"/>
              </a:rPr>
              <a:t>10,5 km</a:t>
            </a:r>
          </a:p>
          <a:p>
            <a:pPr marL="268134" indent="-268134" algn="ctr">
              <a:buClr>
                <a:schemeClr val="bg1"/>
              </a:buClr>
              <a:buSzPct val="120000"/>
            </a:pPr>
            <a:r>
              <a:rPr lang="pt-BR" sz="1000" dirty="0">
                <a:solidFill>
                  <a:schemeClr val="bg1"/>
                </a:solidFill>
                <a:latin typeface="Century Gothic" panose="020B0502020202020204" pitchFamily="34" charset="0"/>
              </a:rPr>
              <a:t>7,2 km</a:t>
            </a:r>
          </a:p>
          <a:p>
            <a:pPr marL="268134" indent="-268134" algn="ctr">
              <a:buClr>
                <a:schemeClr val="bg1"/>
              </a:buClr>
              <a:buSzPct val="120000"/>
            </a:pPr>
            <a:r>
              <a:rPr lang="pt-BR" sz="1000" dirty="0">
                <a:solidFill>
                  <a:schemeClr val="bg1"/>
                </a:solidFill>
                <a:latin typeface="Century Gothic" panose="020B0502020202020204" pitchFamily="34" charset="0"/>
              </a:rPr>
              <a:t>6 km</a:t>
            </a:r>
          </a:p>
          <a:p>
            <a:pPr marL="268134" indent="-268134" algn="ctr">
              <a:buClr>
                <a:schemeClr val="bg1"/>
              </a:buClr>
              <a:buSzPct val="120000"/>
            </a:pPr>
            <a:r>
              <a:rPr lang="pt-BR" sz="1000" dirty="0">
                <a:solidFill>
                  <a:schemeClr val="bg1"/>
                </a:solidFill>
                <a:latin typeface="Century Gothic" panose="020B0502020202020204" pitchFamily="34" charset="0"/>
              </a:rPr>
              <a:t>16, 6 km</a:t>
            </a:r>
          </a:p>
          <a:p>
            <a:pPr marL="268134" indent="-268134" algn="ctr">
              <a:buClr>
                <a:schemeClr val="bg1"/>
              </a:buClr>
              <a:buSzPct val="120000"/>
            </a:pPr>
            <a:r>
              <a:rPr lang="pt-BR" sz="1000" dirty="0">
                <a:solidFill>
                  <a:schemeClr val="bg1"/>
                </a:solidFill>
                <a:latin typeface="Century Gothic" panose="020B0502020202020204" pitchFamily="34" charset="0"/>
              </a:rPr>
              <a:t>1,9 km</a:t>
            </a:r>
          </a:p>
          <a:p>
            <a:pPr marL="268134" indent="-268134" algn="ctr">
              <a:buClr>
                <a:schemeClr val="bg1"/>
              </a:buClr>
              <a:buSzPct val="120000"/>
            </a:pPr>
            <a:r>
              <a:rPr lang="pt-BR" sz="1000" dirty="0">
                <a:solidFill>
                  <a:schemeClr val="bg1"/>
                </a:solidFill>
                <a:latin typeface="Century Gothic" panose="020B0502020202020204" pitchFamily="34" charset="0"/>
              </a:rPr>
              <a:t>23,3 km</a:t>
            </a:r>
          </a:p>
          <a:p>
            <a:pPr marL="268134" indent="-268134" algn="ctr">
              <a:buClr>
                <a:schemeClr val="bg1"/>
              </a:buClr>
              <a:buSzPct val="120000"/>
            </a:pPr>
            <a:r>
              <a:rPr lang="pt-BR" sz="1000" dirty="0">
                <a:solidFill>
                  <a:schemeClr val="bg1"/>
                </a:solidFill>
                <a:latin typeface="Century Gothic" panose="020B0502020202020204" pitchFamily="34" charset="0"/>
              </a:rPr>
              <a:t>3 km</a:t>
            </a:r>
          </a:p>
          <a:p>
            <a:pPr marL="268134" indent="-268134" algn="ctr">
              <a:buClr>
                <a:schemeClr val="bg1"/>
              </a:buClr>
              <a:buSzPct val="120000"/>
            </a:pPr>
            <a:endParaRPr lang="pt-BR" sz="1000" dirty="0">
              <a:solidFill>
                <a:schemeClr val="bg1"/>
              </a:solidFill>
              <a:latin typeface="Century Gothic" panose="020B0502020202020204" pitchFamily="34" charset="0"/>
            </a:endParaRPr>
          </a:p>
          <a:p>
            <a:pPr marL="268134" indent="-268134" algn="ctr">
              <a:buClr>
                <a:schemeClr val="bg1"/>
              </a:buClr>
              <a:buSzPct val="120000"/>
            </a:pPr>
            <a:r>
              <a:rPr lang="pt-BR" sz="1000" dirty="0">
                <a:solidFill>
                  <a:schemeClr val="bg1"/>
                </a:solidFill>
                <a:latin typeface="Century Gothic" panose="020B0502020202020204" pitchFamily="34" charset="0"/>
              </a:rPr>
              <a:t>6,9 km</a:t>
            </a:r>
          </a:p>
          <a:p>
            <a:pPr marL="268134" indent="-268134" algn="ctr">
              <a:buClr>
                <a:schemeClr val="bg1"/>
              </a:buClr>
              <a:buSzPct val="120000"/>
            </a:pPr>
            <a:r>
              <a:rPr lang="pt-BR" sz="1000" dirty="0">
                <a:solidFill>
                  <a:schemeClr val="bg1"/>
                </a:solidFill>
                <a:latin typeface="Century Gothic" panose="020B0502020202020204" pitchFamily="34" charset="0"/>
              </a:rPr>
              <a:t>4,2 km</a:t>
            </a:r>
          </a:p>
          <a:p>
            <a:pPr marL="268134" indent="-268134" algn="ctr">
              <a:buClr>
                <a:schemeClr val="bg1"/>
              </a:buClr>
              <a:buSzPct val="120000"/>
            </a:pPr>
            <a:r>
              <a:rPr lang="pt-BR" sz="1000" dirty="0">
                <a:solidFill>
                  <a:schemeClr val="bg1"/>
                </a:solidFill>
                <a:latin typeface="Century Gothic" panose="020B0502020202020204" pitchFamily="34" charset="0"/>
              </a:rPr>
              <a:t>63,8 km</a:t>
            </a:r>
          </a:p>
          <a:p>
            <a:pPr marL="268134" indent="-268134" algn="ctr">
              <a:buClr>
                <a:schemeClr val="bg1"/>
              </a:buClr>
              <a:buSzPct val="120000"/>
            </a:pPr>
            <a:r>
              <a:rPr lang="pt-BR" sz="1000" dirty="0">
                <a:solidFill>
                  <a:schemeClr val="bg1"/>
                </a:solidFill>
                <a:latin typeface="Century Gothic" panose="020B0502020202020204" pitchFamily="34" charset="0"/>
              </a:rPr>
              <a:t>5,9 km</a:t>
            </a:r>
          </a:p>
          <a:p>
            <a:pPr marL="268134" indent="-268134" algn="ctr">
              <a:buClr>
                <a:schemeClr val="bg1"/>
              </a:buClr>
              <a:buSzPct val="120000"/>
            </a:pPr>
            <a:r>
              <a:rPr lang="pt-BR" sz="1000" dirty="0">
                <a:solidFill>
                  <a:schemeClr val="bg1"/>
                </a:solidFill>
                <a:latin typeface="Century Gothic" panose="020B0502020202020204" pitchFamily="34" charset="0"/>
              </a:rPr>
              <a:t>2 km</a:t>
            </a:r>
          </a:p>
          <a:p>
            <a:pPr marL="268134" indent="-268134" algn="ctr">
              <a:buClr>
                <a:schemeClr val="bg1"/>
              </a:buClr>
              <a:buSzPct val="120000"/>
            </a:pPr>
            <a:r>
              <a:rPr lang="pt-BR" sz="1000" dirty="0">
                <a:solidFill>
                  <a:schemeClr val="bg1"/>
                </a:solidFill>
                <a:latin typeface="Century Gothic" panose="020B0502020202020204" pitchFamily="34" charset="0"/>
              </a:rPr>
              <a:t>3 km</a:t>
            </a:r>
          </a:p>
          <a:p>
            <a:pPr marL="268134" indent="-268134" algn="ctr">
              <a:buClr>
                <a:schemeClr val="bg1"/>
              </a:buClr>
              <a:buSzPct val="120000"/>
            </a:pPr>
            <a:r>
              <a:rPr lang="pt-BR" sz="1000" dirty="0">
                <a:solidFill>
                  <a:schemeClr val="bg1"/>
                </a:solidFill>
                <a:latin typeface="Century Gothic" panose="020B0502020202020204" pitchFamily="34" charset="0"/>
              </a:rPr>
              <a:t>2,2 km</a:t>
            </a:r>
          </a:p>
          <a:p>
            <a:pPr marL="268134" indent="-268134" algn="ctr">
              <a:buClr>
                <a:schemeClr val="bg1"/>
              </a:buClr>
              <a:buSzPct val="120000"/>
            </a:pPr>
            <a:r>
              <a:rPr lang="pt-BR" sz="1000" dirty="0">
                <a:solidFill>
                  <a:schemeClr val="bg1"/>
                </a:solidFill>
                <a:latin typeface="Century Gothic" panose="020B0502020202020204" pitchFamily="34" charset="0"/>
              </a:rPr>
              <a:t>1,6 km</a:t>
            </a:r>
          </a:p>
          <a:p>
            <a:pPr marL="268134" indent="-268134" algn="ctr">
              <a:buClr>
                <a:schemeClr val="bg1"/>
              </a:buClr>
              <a:buSzPct val="120000"/>
            </a:pPr>
            <a:r>
              <a:rPr lang="pt-BR" sz="1000" dirty="0">
                <a:solidFill>
                  <a:schemeClr val="bg1"/>
                </a:solidFill>
                <a:latin typeface="Century Gothic" panose="020B0502020202020204" pitchFamily="34" charset="0"/>
              </a:rPr>
              <a:t>0,6 km</a:t>
            </a:r>
          </a:p>
          <a:p>
            <a:pPr marL="268134" indent="-268134" algn="ctr">
              <a:buClr>
                <a:schemeClr val="bg1"/>
              </a:buClr>
              <a:buSzPct val="120000"/>
            </a:pPr>
            <a:r>
              <a:rPr lang="pt-BR" sz="1000" dirty="0">
                <a:solidFill>
                  <a:schemeClr val="bg1"/>
                </a:solidFill>
                <a:latin typeface="Century Gothic" panose="020B0502020202020204" pitchFamily="34" charset="0"/>
              </a:rPr>
              <a:t>18,1 km</a:t>
            </a:r>
          </a:p>
          <a:p>
            <a:pPr marL="268134" indent="-268134" algn="ctr">
              <a:buClr>
                <a:schemeClr val="bg1"/>
              </a:buClr>
              <a:buSzPct val="120000"/>
            </a:pPr>
            <a:r>
              <a:rPr lang="pt-BR" sz="1000" dirty="0">
                <a:solidFill>
                  <a:schemeClr val="bg1"/>
                </a:solidFill>
                <a:latin typeface="Century Gothic" panose="020B0502020202020204" pitchFamily="34" charset="0"/>
              </a:rPr>
              <a:t>4,4 km</a:t>
            </a:r>
          </a:p>
          <a:p>
            <a:pPr marL="268134" indent="-268134" algn="ctr">
              <a:buClr>
                <a:schemeClr val="bg1"/>
              </a:buClr>
              <a:buSzPct val="120000"/>
            </a:pPr>
            <a:r>
              <a:rPr lang="pt-BR" sz="1000" dirty="0">
                <a:solidFill>
                  <a:schemeClr val="bg1"/>
                </a:solidFill>
                <a:latin typeface="Century Gothic" panose="020B0502020202020204" pitchFamily="34" charset="0"/>
              </a:rPr>
              <a:t>9,9 km</a:t>
            </a:r>
          </a:p>
          <a:p>
            <a:pPr marL="268134" indent="-268134" algn="ctr">
              <a:buClr>
                <a:schemeClr val="bg1"/>
              </a:buClr>
              <a:buSzPct val="120000"/>
            </a:pPr>
            <a:r>
              <a:rPr lang="pt-BR" sz="1000" dirty="0">
                <a:solidFill>
                  <a:schemeClr val="bg1"/>
                </a:solidFill>
                <a:latin typeface="Century Gothic" panose="020B0502020202020204" pitchFamily="34" charset="0"/>
              </a:rPr>
              <a:t>78, 3 km</a:t>
            </a:r>
          </a:p>
          <a:p>
            <a:pPr marL="268134" indent="-268134" algn="ctr">
              <a:buClr>
                <a:schemeClr val="bg1"/>
              </a:buClr>
              <a:buSzPct val="120000"/>
            </a:pPr>
            <a:endParaRPr lang="pt-BR" sz="1000" dirty="0">
              <a:solidFill>
                <a:schemeClr val="bg1"/>
              </a:solidFill>
              <a:latin typeface="Century Gothic" panose="020B0502020202020204" pitchFamily="34" charset="0"/>
            </a:endParaRPr>
          </a:p>
          <a:p>
            <a:pPr marL="268134" indent="-268134" algn="ctr">
              <a:buClr>
                <a:schemeClr val="bg1"/>
              </a:buClr>
              <a:buSzPct val="120000"/>
            </a:pPr>
            <a:endParaRPr lang="pt-BR" sz="1000" dirty="0">
              <a:solidFill>
                <a:schemeClr val="bg1"/>
              </a:solidFill>
              <a:latin typeface="Century Gothic" panose="020B0502020202020204" pitchFamily="34" charset="0"/>
            </a:endParaRPr>
          </a:p>
          <a:p>
            <a:pPr marL="268134" indent="-268134" algn="ctr">
              <a:buClr>
                <a:schemeClr val="bg1"/>
              </a:buClr>
              <a:buSzPct val="120000"/>
            </a:pPr>
            <a:endParaRPr lang="pt-BR" sz="1000" dirty="0">
              <a:solidFill>
                <a:schemeClr val="bg1"/>
              </a:solidFill>
              <a:latin typeface="Century Gothic" panose="020B0502020202020204" pitchFamily="34" charset="0"/>
            </a:endParaRPr>
          </a:p>
          <a:p>
            <a:pPr marL="268134" indent="-268134" algn="ctr">
              <a:buClr>
                <a:schemeClr val="bg1"/>
              </a:buClr>
              <a:buSzPct val="120000"/>
            </a:pPr>
            <a:endParaRPr lang="pt-BR" sz="1000" dirty="0">
              <a:solidFill>
                <a:schemeClr val="bg1"/>
              </a:solidFill>
              <a:latin typeface="Century Gothic" panose="020B0502020202020204" pitchFamily="34" charset="0"/>
            </a:endParaRPr>
          </a:p>
        </p:txBody>
      </p:sp>
      <p:graphicFrame>
        <p:nvGraphicFramePr>
          <p:cNvPr id="28" name="Tabela 27"/>
          <p:cNvGraphicFramePr>
            <a:graphicFrameLocks noGrp="1"/>
          </p:cNvGraphicFramePr>
          <p:nvPr>
            <p:extLst>
              <p:ext uri="{D42A27DB-BD31-4B8C-83A1-F6EECF244321}">
                <p14:modId xmlns:p14="http://schemas.microsoft.com/office/powerpoint/2010/main" val="2395207180"/>
              </p:ext>
            </p:extLst>
          </p:nvPr>
        </p:nvGraphicFramePr>
        <p:xfrm>
          <a:off x="538163" y="1349375"/>
          <a:ext cx="6561379" cy="3968640"/>
        </p:xfrm>
        <a:graphic>
          <a:graphicData uri="http://schemas.openxmlformats.org/drawingml/2006/table">
            <a:tbl>
              <a:tblPr firstRow="1" bandRow="1">
                <a:tableStyleId>{5C22544A-7EE6-4342-B048-85BDC9FD1C3A}</a:tableStyleId>
              </a:tblPr>
              <a:tblGrid>
                <a:gridCol w="2758785">
                  <a:extLst>
                    <a:ext uri="{9D8B030D-6E8A-4147-A177-3AD203B41FA5}">
                      <a16:colId xmlns:a16="http://schemas.microsoft.com/office/drawing/2014/main" val="2336931432"/>
                    </a:ext>
                  </a:extLst>
                </a:gridCol>
                <a:gridCol w="2443647">
                  <a:extLst>
                    <a:ext uri="{9D8B030D-6E8A-4147-A177-3AD203B41FA5}">
                      <a16:colId xmlns:a16="http://schemas.microsoft.com/office/drawing/2014/main" val="350668301"/>
                    </a:ext>
                  </a:extLst>
                </a:gridCol>
                <a:gridCol w="1358947">
                  <a:extLst>
                    <a:ext uri="{9D8B030D-6E8A-4147-A177-3AD203B41FA5}">
                      <a16:colId xmlns:a16="http://schemas.microsoft.com/office/drawing/2014/main" val="1160446007"/>
                    </a:ext>
                  </a:extLst>
                </a:gridCol>
              </a:tblGrid>
              <a:tr h="233731">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dirty="0">
                          <a:solidFill>
                            <a:schemeClr val="bg1"/>
                          </a:solidFill>
                          <a:latin typeface="Montserrat" pitchFamily="50" charset="0"/>
                        </a:rPr>
                        <a:t>Ampliação da Malha Cicloviária</a:t>
                      </a:r>
                    </a:p>
                  </a:txBody>
                  <a:tcPr anchor="ctr">
                    <a:solidFill>
                      <a:srgbClr val="0070C0"/>
                    </a:solidFill>
                  </a:tcPr>
                </a:tc>
                <a:tc>
                  <a:txBody>
                    <a:bodyPr/>
                    <a:lstStyle/>
                    <a:p>
                      <a:pPr algn="ctr"/>
                      <a:r>
                        <a:rPr lang="pt-BR" sz="1200" dirty="0">
                          <a:latin typeface="Montserrat" pitchFamily="50" charset="0"/>
                        </a:rPr>
                        <a:t>Região Administrativa</a:t>
                      </a:r>
                    </a:p>
                  </a:txBody>
                  <a:tcPr anchor="ctr">
                    <a:solidFill>
                      <a:srgbClr val="0070C0"/>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dirty="0">
                          <a:latin typeface="Montserrat" pitchFamily="50" charset="0"/>
                        </a:rPr>
                        <a:t>Extensão (Km)</a:t>
                      </a:r>
                    </a:p>
                  </a:txBody>
                  <a:tcPr anchor="ctr">
                    <a:solidFill>
                      <a:srgbClr val="0070C0"/>
                    </a:solidFill>
                  </a:tcPr>
                </a:tc>
                <a:extLst>
                  <a:ext uri="{0D108BD9-81ED-4DB2-BD59-A6C34878D82A}">
                    <a16:rowId xmlns:a16="http://schemas.microsoft.com/office/drawing/2014/main" val="2400273523"/>
                  </a:ext>
                </a:extLst>
              </a:tr>
              <a:tr h="180000">
                <a:tc rowSpan="19">
                  <a:txBody>
                    <a:bodyPr/>
                    <a:lstStyle/>
                    <a:p>
                      <a:pPr lvl="0" algn="ctr" defTabSz="863525">
                        <a:defRPr/>
                      </a:pPr>
                      <a:r>
                        <a:rPr lang="pt-BR" sz="1200" b="1" u="none" dirty="0">
                          <a:solidFill>
                            <a:prstClr val="white"/>
                          </a:solidFill>
                          <a:latin typeface="Montserrat" pitchFamily="50" charset="0"/>
                        </a:rPr>
                        <a:t>Prioridade 3  </a:t>
                      </a:r>
                    </a:p>
                    <a:p>
                      <a:pPr lvl="0" algn="ctr" defTabSz="863525">
                        <a:defRPr/>
                      </a:pPr>
                      <a:endParaRPr lang="pt-BR" sz="1000" dirty="0">
                        <a:solidFill>
                          <a:prstClr val="white"/>
                        </a:solidFill>
                        <a:latin typeface="Montserrat" pitchFamily="50" charset="0"/>
                      </a:endParaRP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Montserrat" pitchFamily="50" charset="0"/>
                      </a:endParaRPr>
                    </a:p>
                    <a:p>
                      <a:pPr algn="ctr" fontAlgn="base"/>
                      <a:r>
                        <a:rPr lang="pt-BR" sz="1000" dirty="0">
                          <a:solidFill>
                            <a:schemeClr val="bg1"/>
                          </a:solidFill>
                          <a:latin typeface="Montserrat" pitchFamily="50" charset="0"/>
                        </a:rPr>
                        <a:t>Projetar e executar conexões da malha existente (SEMOB/SEDUH/DER)</a:t>
                      </a:r>
                    </a:p>
                  </a:txBody>
                  <a:tcPr anchor="ctr">
                    <a:solidFill>
                      <a:srgbClr val="0070C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BRAZLÂNDIA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10,002</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276139494"/>
                  </a:ext>
                </a:extLst>
              </a:tr>
              <a:tr h="180000">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CRUZEIRO</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2,855</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3239104196"/>
                  </a:ext>
                </a:extLst>
              </a:tr>
              <a:tr h="180000">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GAMA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1,662</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960359487"/>
                  </a:ext>
                </a:extLst>
              </a:tr>
              <a:tr h="180000">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JARDIM BOTÂNICO</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0,732</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538241933"/>
                  </a:ext>
                </a:extLst>
              </a:tr>
              <a:tr h="180000">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LAGO NORTE</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2,256</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2992396436"/>
                  </a:ext>
                </a:extLst>
              </a:tr>
              <a:tr h="180000">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LAGO SUL</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7,246</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797925867"/>
                  </a:ext>
                </a:extLst>
              </a:tr>
              <a:tr h="180000">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NÚCLEO BANDEIRANTE</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0,531</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265178403"/>
                  </a:ext>
                </a:extLst>
              </a:tr>
              <a:tr h="180000">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PARANOÁ</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0,544</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141902888"/>
                  </a:ext>
                </a:extLst>
              </a:tr>
              <a:tr h="180000">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PARK WAY</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0,09</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236930454"/>
                  </a:ext>
                </a:extLst>
              </a:tr>
              <a:tr h="180000">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PLANALTINA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3,187</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053565550"/>
                  </a:ext>
                </a:extLst>
              </a:tr>
              <a:tr h="180000">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PLANO PILOTO</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34,12</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385311165"/>
                  </a:ext>
                </a:extLst>
              </a:tr>
              <a:tr h="180000">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SAMAMBAIA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0,03</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075290451"/>
                  </a:ext>
                </a:extLst>
              </a:tr>
              <a:tr h="180000">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SANTA MARIA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2,387</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078119194"/>
                  </a:ext>
                </a:extLst>
              </a:tr>
              <a:tr h="180000">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SÃO SEBASTIÃO</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13,933</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576977247"/>
                  </a:ext>
                </a:extLst>
              </a:tr>
              <a:tr h="180000">
                <a:tc vMerge="1">
                  <a:txBody>
                    <a:bodyPr/>
                    <a:lstStyle/>
                    <a:p>
                      <a:pPr algn="ctr" fontAlgn="base"/>
                      <a:endParaRPr lang="pt-BR" sz="1000" dirty="0">
                        <a:solidFill>
                          <a:schemeClr val="bg1"/>
                        </a:solidFill>
                        <a:latin typeface="Helvetica Neue" panose="02000503000000020004" pitchFamily="2" charset="0"/>
                      </a:endParaRPr>
                    </a:p>
                  </a:txBody>
                  <a:tcPr anchor="ctr">
                    <a:solidFill>
                      <a:srgbClr val="D0770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SIA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3,208</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30395800"/>
                  </a:ext>
                </a:extLst>
              </a:tr>
              <a:tr h="180000">
                <a:tc vMerge="1">
                  <a:txBody>
                    <a:bodyPr/>
                    <a:lstStyle/>
                    <a:p>
                      <a:pPr algn="ctr" fontAlgn="base"/>
                      <a:endParaRPr lang="pt-BR" sz="1000" dirty="0">
                        <a:solidFill>
                          <a:schemeClr val="bg1"/>
                        </a:solidFill>
                        <a:latin typeface="Helvetica Neue" panose="02000503000000020004" pitchFamily="2" charset="0"/>
                      </a:endParaRPr>
                    </a:p>
                  </a:txBody>
                  <a:tcPr anchor="ctr">
                    <a:solidFill>
                      <a:srgbClr val="D0770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SOBRADINHO</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5,413</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566314735"/>
                  </a:ext>
                </a:extLst>
              </a:tr>
              <a:tr h="180000">
                <a:tc vMerge="1">
                  <a:txBody>
                    <a:bodyPr/>
                    <a:lstStyle/>
                    <a:p>
                      <a:pPr algn="ctr" fontAlgn="base"/>
                      <a:endParaRPr lang="pt-BR" sz="1000" dirty="0">
                        <a:solidFill>
                          <a:schemeClr val="bg1"/>
                        </a:solidFill>
                        <a:latin typeface="Helvetica Neue" panose="02000503000000020004" pitchFamily="2" charset="0"/>
                      </a:endParaRPr>
                    </a:p>
                  </a:txBody>
                  <a:tcPr anchor="ctr">
                    <a:solidFill>
                      <a:srgbClr val="D0770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SOBRADINHO II</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5,182</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032109375"/>
                  </a:ext>
                </a:extLst>
              </a:tr>
              <a:tr h="180000">
                <a:tc vMerge="1">
                  <a:txBody>
                    <a:bodyPr/>
                    <a:lstStyle/>
                    <a:p>
                      <a:pPr algn="ctr" fontAlgn="base"/>
                      <a:endParaRPr lang="pt-BR" sz="1000" dirty="0">
                        <a:solidFill>
                          <a:schemeClr val="bg1"/>
                        </a:solidFill>
                        <a:latin typeface="Helvetica Neue" panose="02000503000000020004" pitchFamily="2" charset="0"/>
                      </a:endParaRPr>
                    </a:p>
                  </a:txBody>
                  <a:tcPr anchor="ctr">
                    <a:solidFill>
                      <a:srgbClr val="D0770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SUDOESTE/OCTOGONAL</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0,46</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224593702"/>
                  </a:ext>
                </a:extLst>
              </a:tr>
              <a:tr h="180000">
                <a:tc vMerge="1">
                  <a:txBody>
                    <a:bodyPr/>
                    <a:lstStyle/>
                    <a:p>
                      <a:pPr algn="ctr" fontAlgn="base"/>
                      <a:endParaRPr lang="pt-BR" sz="1000" dirty="0">
                        <a:solidFill>
                          <a:schemeClr val="bg1"/>
                        </a:solidFill>
                        <a:latin typeface="Helvetica Neue" panose="02000503000000020004" pitchFamily="2" charset="0"/>
                      </a:endParaRPr>
                    </a:p>
                  </a:txBody>
                  <a:tcPr anchor="ctr">
                    <a:solidFill>
                      <a:srgbClr val="D0770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TAGUATINGA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11,156</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2867560727"/>
                  </a:ext>
                </a:extLst>
              </a:tr>
              <a:tr h="242311">
                <a:tc gridSpan="2">
                  <a:txBody>
                    <a:bodyPr/>
                    <a:lstStyle/>
                    <a:p>
                      <a:pPr algn="ctr" fontAlgn="base"/>
                      <a:r>
                        <a:rPr lang="pt-BR" sz="1200" b="1" u="none" strike="noStrike" kern="1200" dirty="0">
                          <a:solidFill>
                            <a:schemeClr val="bg1"/>
                          </a:solidFill>
                          <a:effectLst/>
                          <a:latin typeface="Montserrat" pitchFamily="50" charset="0"/>
                          <a:ea typeface="+mn-ea"/>
                          <a:cs typeface="+mn-cs"/>
                        </a:rPr>
                        <a:t>TOTAL</a:t>
                      </a:r>
                    </a:p>
                  </a:txBody>
                  <a:tcPr anchor="ctr">
                    <a:solidFill>
                      <a:srgbClr val="0070C0"/>
                    </a:solidFill>
                  </a:tcPr>
                </a:tc>
                <a:tc hMerge="1">
                  <a:txBody>
                    <a:bodyPr/>
                    <a:lstStyle/>
                    <a:p>
                      <a:pPr algn="ctr" fontAlgn="ctr"/>
                      <a:endParaRPr lang="pt-BR" sz="800" b="0" i="0" u="none" strike="noStrike" dirty="0">
                        <a:solidFill>
                          <a:schemeClr val="tx1">
                            <a:lumMod val="65000"/>
                            <a:lumOff val="35000"/>
                          </a:schemeClr>
                        </a:solidFill>
                        <a:effectLst/>
                        <a:latin typeface="Helvetica Neue" panose="02000503000000020004" pitchFamily="2" charset="0"/>
                      </a:endParaRPr>
                    </a:p>
                  </a:txBody>
                  <a:tcPr marL="0" marR="0" marT="0" marB="0" anchor="ctr">
                    <a:solidFill>
                      <a:srgbClr val="D07700">
                        <a:alpha val="50000"/>
                      </a:srgb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b="1" u="none" strike="noStrike" dirty="0">
                          <a:solidFill>
                            <a:schemeClr val="bg1"/>
                          </a:solidFill>
                          <a:effectLst/>
                          <a:latin typeface="Montserrat" pitchFamily="50" charset="0"/>
                        </a:rPr>
                        <a:t>104,994</a:t>
                      </a:r>
                      <a:endParaRPr lang="pt-BR" sz="1200" b="1" i="0" u="none" strike="noStrike" dirty="0">
                        <a:solidFill>
                          <a:schemeClr val="bg1"/>
                        </a:solidFill>
                        <a:effectLst/>
                        <a:latin typeface="Montserrat" pitchFamily="50" charset="0"/>
                      </a:endParaRPr>
                    </a:p>
                  </a:txBody>
                  <a:tcPr anchor="ctr">
                    <a:solidFill>
                      <a:srgbClr val="0070C0"/>
                    </a:solidFill>
                  </a:tcPr>
                </a:tc>
                <a:extLst>
                  <a:ext uri="{0D108BD9-81ED-4DB2-BD59-A6C34878D82A}">
                    <a16:rowId xmlns:a16="http://schemas.microsoft.com/office/drawing/2014/main" val="191130510"/>
                  </a:ext>
                </a:extLst>
              </a:tr>
            </a:tbl>
          </a:graphicData>
        </a:graphic>
      </p:graphicFrame>
      <p:sp>
        <p:nvSpPr>
          <p:cNvPr id="29" name="Retângulo 28"/>
          <p:cNvSpPr/>
          <p:nvPr/>
        </p:nvSpPr>
        <p:spPr>
          <a:xfrm rot="20444221">
            <a:off x="711033" y="2188308"/>
            <a:ext cx="1681100" cy="366424"/>
          </a:xfrm>
          <a:prstGeom prst="rect">
            <a:avLst/>
          </a:prstGeom>
          <a:ln w="28575">
            <a:solidFill>
              <a:schemeClr val="bg1"/>
            </a:solidFill>
            <a:prstDash val="sysDot"/>
          </a:ln>
        </p:spPr>
        <p:txBody>
          <a:bodyPr wrap="square" lIns="90000" tIns="90000" rIns="90000" bIns="90000">
            <a:spAutoFit/>
          </a:bodyPr>
          <a:lstStyle/>
          <a:p>
            <a:pPr algn="ctr" fontAlgn="base"/>
            <a:r>
              <a:rPr lang="pt-BR" sz="1200" b="1" dirty="0">
                <a:solidFill>
                  <a:schemeClr val="bg1"/>
                </a:solidFill>
                <a:latin typeface="Montserrat" pitchFamily="50" charset="0"/>
              </a:rPr>
              <a:t>MÉDIO PRAZO</a:t>
            </a:r>
          </a:p>
        </p:txBody>
      </p:sp>
      <p:sp>
        <p:nvSpPr>
          <p:cNvPr id="37" name="Retângulo 36"/>
          <p:cNvSpPr/>
          <p:nvPr/>
        </p:nvSpPr>
        <p:spPr>
          <a:xfrm>
            <a:off x="7300895" y="2976190"/>
            <a:ext cx="1879618" cy="1535975"/>
          </a:xfrm>
          <a:prstGeom prst="rect">
            <a:avLst/>
          </a:prstGeom>
          <a:ln w="28575">
            <a:solidFill>
              <a:srgbClr val="0070C0"/>
            </a:solidFill>
            <a:prstDash val="sysDot"/>
          </a:ln>
        </p:spPr>
        <p:txBody>
          <a:bodyPr wrap="square" lIns="90000" tIns="90000" rIns="90000" bIns="90000">
            <a:spAutoFit/>
          </a:bodyPr>
          <a:lstStyle/>
          <a:p>
            <a:pPr fontAlgn="base"/>
            <a:r>
              <a:rPr lang="pt-BR" sz="1100" b="1" dirty="0">
                <a:solidFill>
                  <a:schemeClr val="tx1">
                    <a:lumMod val="65000"/>
                    <a:lumOff val="35000"/>
                  </a:schemeClr>
                </a:solidFill>
                <a:latin typeface="Montserrat" pitchFamily="50" charset="0"/>
              </a:rPr>
              <a:t>Plano Estratégico 2019/2060</a:t>
            </a:r>
          </a:p>
          <a:p>
            <a:pPr fontAlgn="base"/>
            <a:r>
              <a:rPr lang="pt-BR" sz="1100" b="1" dirty="0">
                <a:solidFill>
                  <a:schemeClr val="tx1">
                    <a:lumMod val="65000"/>
                    <a:lumOff val="35000"/>
                  </a:schemeClr>
                </a:solidFill>
                <a:latin typeface="Montserrat" pitchFamily="50" charset="0"/>
              </a:rPr>
              <a:t>Eixo Temático: </a:t>
            </a:r>
            <a:r>
              <a:rPr lang="pt-BR" sz="1100" dirty="0">
                <a:solidFill>
                  <a:schemeClr val="tx1">
                    <a:lumMod val="65000"/>
                    <a:lumOff val="35000"/>
                  </a:schemeClr>
                </a:solidFill>
                <a:latin typeface="Montserrat" pitchFamily="50" charset="0"/>
              </a:rPr>
              <a:t>Desenvolvimento Territorial</a:t>
            </a:r>
          </a:p>
          <a:p>
            <a:pPr fontAlgn="base"/>
            <a:r>
              <a:rPr lang="pt-BR" sz="1100" b="1" dirty="0">
                <a:solidFill>
                  <a:schemeClr val="tx1">
                    <a:lumMod val="65000"/>
                    <a:lumOff val="35000"/>
                  </a:schemeClr>
                </a:solidFill>
                <a:latin typeface="Montserrat" pitchFamily="50" charset="0"/>
              </a:rPr>
              <a:t>Batalha 4: </a:t>
            </a:r>
            <a:r>
              <a:rPr lang="pt-BR" sz="1100" dirty="0">
                <a:solidFill>
                  <a:schemeClr val="tx1">
                    <a:lumMod val="65000"/>
                    <a:lumOff val="35000"/>
                  </a:schemeClr>
                </a:solidFill>
                <a:latin typeface="Montserrat" pitchFamily="50" charset="0"/>
              </a:rPr>
              <a:t>Aumentar em 45% (211 km) a malha cicloviária do DF </a:t>
            </a:r>
          </a:p>
        </p:txBody>
      </p:sp>
      <p:sp>
        <p:nvSpPr>
          <p:cNvPr id="39" name="Retângulo 38"/>
          <p:cNvSpPr/>
          <p:nvPr/>
        </p:nvSpPr>
        <p:spPr>
          <a:xfrm>
            <a:off x="7300894" y="1349375"/>
            <a:ext cx="1879618" cy="1197420"/>
          </a:xfrm>
          <a:prstGeom prst="rect">
            <a:avLst/>
          </a:prstGeom>
          <a:ln w="28575">
            <a:solidFill>
              <a:srgbClr val="0070C0"/>
            </a:solidFill>
            <a:prstDash val="sysDot"/>
          </a:ln>
        </p:spPr>
        <p:txBody>
          <a:bodyPr wrap="square" lIns="90000" tIns="90000" rIns="90000" bIns="90000">
            <a:spAutoFit/>
          </a:bodyPr>
          <a:lstStyle/>
          <a:p>
            <a:pPr fontAlgn="base"/>
            <a:r>
              <a:rPr lang="pt-BR" sz="1100" b="1" dirty="0">
                <a:solidFill>
                  <a:schemeClr val="tx1">
                    <a:lumMod val="65000"/>
                    <a:lumOff val="35000"/>
                  </a:schemeClr>
                </a:solidFill>
                <a:latin typeface="Montserrat" pitchFamily="50" charset="0"/>
              </a:rPr>
              <a:t>Plano Plurianual – PPA 2020/2023</a:t>
            </a:r>
          </a:p>
          <a:p>
            <a:pPr fontAlgn="base"/>
            <a:r>
              <a:rPr lang="pt-BR" sz="1100" b="1" dirty="0">
                <a:solidFill>
                  <a:schemeClr val="tx1">
                    <a:lumMod val="65000"/>
                    <a:lumOff val="35000"/>
                  </a:schemeClr>
                </a:solidFill>
                <a:latin typeface="Montserrat" pitchFamily="50" charset="0"/>
              </a:rPr>
              <a:t>Ação Orçamentária 3090: </a:t>
            </a:r>
            <a:r>
              <a:rPr lang="pt-BR" sz="1100" dirty="0">
                <a:solidFill>
                  <a:schemeClr val="tx1">
                    <a:lumMod val="65000"/>
                    <a:lumOff val="35000"/>
                  </a:schemeClr>
                </a:solidFill>
                <a:latin typeface="Montserrat" pitchFamily="50" charset="0"/>
              </a:rPr>
              <a:t>I</a:t>
            </a:r>
            <a:r>
              <a:rPr lang="pt-BR" sz="1100" dirty="0">
                <a:latin typeface="Montserrat" pitchFamily="50" charset="0"/>
              </a:rPr>
              <a:t>mplantação de infraestrutura de ciclovias</a:t>
            </a:r>
          </a:p>
        </p:txBody>
      </p:sp>
    </p:spTree>
    <p:extLst>
      <p:ext uri="{BB962C8B-B14F-4D97-AF65-F5344CB8AC3E}">
        <p14:creationId xmlns:p14="http://schemas.microsoft.com/office/powerpoint/2010/main" val="5663833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0979" y="1374626"/>
            <a:ext cx="6603921" cy="4654699"/>
          </a:xfrm>
          <a:prstGeom prst="rect">
            <a:avLst/>
          </a:prstGeom>
        </p:spPr>
      </p:pic>
    </p:spTree>
    <p:extLst>
      <p:ext uri="{BB962C8B-B14F-4D97-AF65-F5344CB8AC3E}">
        <p14:creationId xmlns:p14="http://schemas.microsoft.com/office/powerpoint/2010/main" val="36763304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ela 27"/>
          <p:cNvGraphicFramePr>
            <a:graphicFrameLocks noGrp="1"/>
          </p:cNvGraphicFramePr>
          <p:nvPr>
            <p:extLst>
              <p:ext uri="{D42A27DB-BD31-4B8C-83A1-F6EECF244321}">
                <p14:modId xmlns:p14="http://schemas.microsoft.com/office/powerpoint/2010/main" val="2061978157"/>
              </p:ext>
            </p:extLst>
          </p:nvPr>
        </p:nvGraphicFramePr>
        <p:xfrm>
          <a:off x="538164" y="1349374"/>
          <a:ext cx="8642351" cy="3115488"/>
        </p:xfrm>
        <a:graphic>
          <a:graphicData uri="http://schemas.openxmlformats.org/drawingml/2006/table">
            <a:tbl>
              <a:tblPr firstRow="1" bandRow="1">
                <a:tableStyleId>{5C22544A-7EE6-4342-B048-85BDC9FD1C3A}</a:tableStyleId>
              </a:tblPr>
              <a:tblGrid>
                <a:gridCol w="3633747">
                  <a:extLst>
                    <a:ext uri="{9D8B030D-6E8A-4147-A177-3AD203B41FA5}">
                      <a16:colId xmlns:a16="http://schemas.microsoft.com/office/drawing/2014/main" val="2336931432"/>
                    </a:ext>
                  </a:extLst>
                </a:gridCol>
                <a:gridCol w="3218661">
                  <a:extLst>
                    <a:ext uri="{9D8B030D-6E8A-4147-A177-3AD203B41FA5}">
                      <a16:colId xmlns:a16="http://schemas.microsoft.com/office/drawing/2014/main" val="350668301"/>
                    </a:ext>
                  </a:extLst>
                </a:gridCol>
                <a:gridCol w="1789943">
                  <a:extLst>
                    <a:ext uri="{9D8B030D-6E8A-4147-A177-3AD203B41FA5}">
                      <a16:colId xmlns:a16="http://schemas.microsoft.com/office/drawing/2014/main" val="1160446007"/>
                    </a:ext>
                  </a:extLst>
                </a:gridCol>
              </a:tblGrid>
              <a:tr h="667605">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dirty="0">
                          <a:solidFill>
                            <a:schemeClr val="bg1"/>
                          </a:solidFill>
                          <a:latin typeface="Montserrat" pitchFamily="50" charset="0"/>
                        </a:rPr>
                        <a:t>Ampliação da Malha Cicloviária</a:t>
                      </a:r>
                    </a:p>
                  </a:txBody>
                  <a:tcPr anchor="ctr">
                    <a:solidFill>
                      <a:srgbClr val="4F81BD"/>
                    </a:solidFill>
                  </a:tcPr>
                </a:tc>
                <a:tc>
                  <a:txBody>
                    <a:bodyPr/>
                    <a:lstStyle/>
                    <a:p>
                      <a:pPr algn="ctr"/>
                      <a:r>
                        <a:rPr lang="pt-BR" sz="1200" dirty="0">
                          <a:latin typeface="Montserrat" pitchFamily="50" charset="0"/>
                        </a:rPr>
                        <a:t>Região Administrativa</a:t>
                      </a:r>
                    </a:p>
                  </a:txBody>
                  <a:tcPr anchor="ctr">
                    <a:solidFill>
                      <a:srgbClr val="4F81BD"/>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dirty="0">
                          <a:latin typeface="Montserrat" pitchFamily="50" charset="0"/>
                        </a:rPr>
                        <a:t>Extensão (Km)</a:t>
                      </a:r>
                    </a:p>
                  </a:txBody>
                  <a:tcPr anchor="ctr">
                    <a:solidFill>
                      <a:srgbClr val="4F81BD"/>
                    </a:solidFill>
                  </a:tcPr>
                </a:tc>
                <a:extLst>
                  <a:ext uri="{0D108BD9-81ED-4DB2-BD59-A6C34878D82A}">
                    <a16:rowId xmlns:a16="http://schemas.microsoft.com/office/drawing/2014/main" val="2400273523"/>
                  </a:ext>
                </a:extLst>
              </a:tr>
              <a:tr h="1780278">
                <a:tc>
                  <a:txBody>
                    <a:bodyPr/>
                    <a:lstStyle/>
                    <a:p>
                      <a:pPr lvl="0" algn="ctr" defTabSz="863525">
                        <a:defRPr/>
                      </a:pPr>
                      <a:endParaRPr lang="pt-BR" sz="1200" b="1" u="sng" dirty="0">
                        <a:solidFill>
                          <a:prstClr val="white"/>
                        </a:solidFill>
                        <a:latin typeface="Montserrat" pitchFamily="50" charset="0"/>
                      </a:endParaRPr>
                    </a:p>
                    <a:p>
                      <a:pPr lvl="0" algn="ctr" defTabSz="863525">
                        <a:defRPr/>
                      </a:pPr>
                      <a:endParaRPr lang="pt-BR" sz="1200" b="1" u="sng" dirty="0">
                        <a:solidFill>
                          <a:prstClr val="white"/>
                        </a:solidFill>
                        <a:latin typeface="Montserrat" pitchFamily="50" charset="0"/>
                      </a:endParaRPr>
                    </a:p>
                    <a:p>
                      <a:pPr lvl="0" algn="ctr" defTabSz="863525">
                        <a:defRPr/>
                      </a:pPr>
                      <a:endParaRPr lang="pt-BR" sz="1200" b="1" u="sng" dirty="0">
                        <a:solidFill>
                          <a:prstClr val="white"/>
                        </a:solidFill>
                        <a:latin typeface="Montserrat" pitchFamily="50" charset="0"/>
                      </a:endParaRPr>
                    </a:p>
                    <a:p>
                      <a:pPr lvl="0" algn="ctr" defTabSz="863525">
                        <a:defRPr/>
                      </a:pPr>
                      <a:r>
                        <a:rPr lang="pt-BR" sz="1200" b="1" u="none" dirty="0">
                          <a:solidFill>
                            <a:prstClr val="white"/>
                          </a:solidFill>
                          <a:latin typeface="Montserrat" pitchFamily="50" charset="0"/>
                        </a:rPr>
                        <a:t>Prioridade 4</a:t>
                      </a:r>
                      <a:r>
                        <a:rPr lang="pt-BR" sz="1200" b="1" u="sng" dirty="0">
                          <a:solidFill>
                            <a:prstClr val="white"/>
                          </a:solidFill>
                          <a:latin typeface="Montserrat" pitchFamily="50" charset="0"/>
                        </a:rPr>
                        <a:t> </a:t>
                      </a: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Montserrat" pitchFamily="50" charset="0"/>
                      </a:endParaRPr>
                    </a:p>
                    <a:p>
                      <a:pPr marL="0" marR="0" lvl="0" indent="0" algn="ctr" defTabSz="863525" rtl="0" eaLnBrk="1" fontAlgn="base" latinLnBrk="0" hangingPunct="1">
                        <a:lnSpc>
                          <a:spcPct val="100000"/>
                        </a:lnSpc>
                        <a:spcBef>
                          <a:spcPts val="0"/>
                        </a:spcBef>
                        <a:spcAft>
                          <a:spcPts val="0"/>
                        </a:spcAft>
                        <a:buClrTx/>
                        <a:buSzTx/>
                        <a:buFontTx/>
                        <a:buNone/>
                        <a:tabLst/>
                        <a:defRPr/>
                      </a:pPr>
                      <a:r>
                        <a:rPr lang="pt-BR" sz="1000" dirty="0">
                          <a:solidFill>
                            <a:schemeClr val="bg1"/>
                          </a:solidFill>
                          <a:latin typeface="Montserrat" pitchFamily="50" charset="0"/>
                        </a:rPr>
                        <a:t>Concluir projetos em elaboração</a:t>
                      </a:r>
                      <a:r>
                        <a:rPr kumimoji="0" lang="pt-BR" sz="1000" b="0" i="0" u="none" strike="noStrike" kern="1200" cap="none" spc="0" normalizeH="0" baseline="0" noProof="0" dirty="0">
                          <a:ln>
                            <a:noFill/>
                          </a:ln>
                          <a:solidFill>
                            <a:schemeClr val="bg1"/>
                          </a:solidFill>
                          <a:effectLst/>
                          <a:uLnTx/>
                          <a:uFillTx/>
                          <a:latin typeface="Montserrat" pitchFamily="50" charset="0"/>
                          <a:ea typeface="+mn-ea"/>
                          <a:cs typeface="+mn-cs"/>
                        </a:rPr>
                        <a:t> </a:t>
                      </a:r>
                      <a:r>
                        <a:rPr lang="pt-BR" sz="1000" dirty="0">
                          <a:solidFill>
                            <a:schemeClr val="bg1"/>
                          </a:solidFill>
                          <a:latin typeface="Montserrat" pitchFamily="50" charset="0"/>
                        </a:rPr>
                        <a:t>(SEMOB/SEDUH/DER)</a:t>
                      </a:r>
                    </a:p>
                  </a:txBody>
                  <a:tcPr anchor="ctr">
                    <a:solidFill>
                      <a:srgbClr val="4F81BD"/>
                    </a:solidFill>
                  </a:tcPr>
                </a:tc>
                <a:tc>
                  <a:txBody>
                    <a:bodyPr/>
                    <a:lstStyle/>
                    <a:p>
                      <a:pPr algn="ctr" fontAlgn="ctr"/>
                      <a:r>
                        <a:rPr lang="pt-BR" sz="1000" b="0" i="0" u="none" strike="noStrike" dirty="0">
                          <a:solidFill>
                            <a:srgbClr val="000000"/>
                          </a:solidFill>
                          <a:effectLst/>
                          <a:latin typeface="Montserrat" pitchFamily="50" charset="0"/>
                        </a:rPr>
                        <a:t>LAGO NORTE</a:t>
                      </a:r>
                    </a:p>
                  </a:txBody>
                  <a:tcPr marL="0" marR="0" marT="0" marB="0" anchor="ctr">
                    <a:solidFill>
                      <a:schemeClr val="tx2">
                        <a:lumMod val="40000"/>
                        <a:lumOff val="60000"/>
                        <a:alpha val="50000"/>
                      </a:schemeClr>
                    </a:solidFill>
                  </a:tcPr>
                </a:tc>
                <a:tc>
                  <a:txBody>
                    <a:bodyPr/>
                    <a:lstStyle/>
                    <a:p>
                      <a:pPr marL="0" algn="ctr" defTabSz="863525" rtl="0" eaLnBrk="1" fontAlgn="base" latinLnBrk="0" hangingPunct="1">
                        <a:buFont typeface="+mj-lt"/>
                        <a:buNone/>
                      </a:pPr>
                      <a:r>
                        <a:rPr lang="pt-BR" sz="1000" kern="1200" dirty="0">
                          <a:solidFill>
                            <a:srgbClr val="666666"/>
                          </a:solidFill>
                          <a:latin typeface="Montserrat" pitchFamily="50" charset="0"/>
                          <a:ea typeface="+mn-ea"/>
                          <a:cs typeface="+mn-cs"/>
                        </a:rPr>
                        <a:t>11,637</a:t>
                      </a:r>
                    </a:p>
                  </a:txBody>
                  <a:tcPr anchor="ctr">
                    <a:solidFill>
                      <a:schemeClr val="tx2">
                        <a:lumMod val="40000"/>
                        <a:lumOff val="60000"/>
                        <a:alpha val="50000"/>
                      </a:schemeClr>
                    </a:solidFill>
                  </a:tcPr>
                </a:tc>
                <a:extLst>
                  <a:ext uri="{0D108BD9-81ED-4DB2-BD59-A6C34878D82A}">
                    <a16:rowId xmlns:a16="http://schemas.microsoft.com/office/drawing/2014/main" val="1576977247"/>
                  </a:ext>
                </a:extLst>
              </a:tr>
              <a:tr h="667605">
                <a:tc gridSpan="2">
                  <a:txBody>
                    <a:bodyPr/>
                    <a:lstStyle/>
                    <a:p>
                      <a:pPr algn="ctr" fontAlgn="base"/>
                      <a:r>
                        <a:rPr lang="pt-BR" sz="1200" b="1" dirty="0">
                          <a:solidFill>
                            <a:schemeClr val="bg1"/>
                          </a:solidFill>
                          <a:latin typeface="Montserrat" pitchFamily="50" charset="0"/>
                        </a:rPr>
                        <a:t>TOTAL</a:t>
                      </a:r>
                    </a:p>
                  </a:txBody>
                  <a:tcPr anchor="ctr">
                    <a:solidFill>
                      <a:srgbClr val="4F81BD"/>
                    </a:solidFill>
                  </a:tcPr>
                </a:tc>
                <a:tc hMerge="1">
                  <a:txBody>
                    <a:bodyPr/>
                    <a:lstStyle/>
                    <a:p>
                      <a:pPr algn="ctr" fontAlgn="ctr"/>
                      <a:endParaRPr lang="pt-BR" sz="800" b="0" i="0" u="none" strike="noStrike" dirty="0">
                        <a:solidFill>
                          <a:schemeClr val="tx1">
                            <a:lumMod val="65000"/>
                            <a:lumOff val="35000"/>
                          </a:schemeClr>
                        </a:solidFill>
                        <a:effectLst/>
                        <a:latin typeface="Helvetica Neue" panose="02000503000000020004" pitchFamily="2" charset="0"/>
                      </a:endParaRPr>
                    </a:p>
                  </a:txBody>
                  <a:tcPr marL="0" marR="0" marT="0" marB="0" anchor="ctr">
                    <a:solidFill>
                      <a:srgbClr val="D07700">
                        <a:alpha val="50000"/>
                      </a:srgbClr>
                    </a:solidFill>
                  </a:tcPr>
                </a:tc>
                <a:tc>
                  <a:txBody>
                    <a:bodyPr/>
                    <a:lstStyle/>
                    <a:p>
                      <a:pPr algn="ctr"/>
                      <a:r>
                        <a:rPr lang="pt-BR" sz="1200" b="1" dirty="0">
                          <a:solidFill>
                            <a:schemeClr val="bg1"/>
                          </a:solidFill>
                          <a:latin typeface="Montserrat" pitchFamily="50" charset="0"/>
                        </a:rPr>
                        <a:t>11,637</a:t>
                      </a:r>
                    </a:p>
                  </a:txBody>
                  <a:tcPr anchor="ctr">
                    <a:solidFill>
                      <a:srgbClr val="4F81BD"/>
                    </a:solidFill>
                  </a:tcPr>
                </a:tc>
                <a:extLst>
                  <a:ext uri="{0D108BD9-81ED-4DB2-BD59-A6C34878D82A}">
                    <a16:rowId xmlns:a16="http://schemas.microsoft.com/office/drawing/2014/main" val="191130510"/>
                  </a:ext>
                </a:extLst>
              </a:tr>
            </a:tbl>
          </a:graphicData>
        </a:graphic>
      </p:graphicFrame>
      <p:sp>
        <p:nvSpPr>
          <p:cNvPr id="29" name="Retângulo 28"/>
          <p:cNvSpPr/>
          <p:nvPr/>
        </p:nvSpPr>
        <p:spPr>
          <a:xfrm rot="20196572">
            <a:off x="699680" y="2454528"/>
            <a:ext cx="1720695" cy="366424"/>
          </a:xfrm>
          <a:prstGeom prst="rect">
            <a:avLst/>
          </a:prstGeom>
          <a:ln w="28575">
            <a:solidFill>
              <a:schemeClr val="bg1"/>
            </a:solidFill>
            <a:prstDash val="sysDot"/>
          </a:ln>
        </p:spPr>
        <p:txBody>
          <a:bodyPr wrap="square" lIns="90000" tIns="90000" rIns="90000" bIns="90000">
            <a:spAutoFit/>
          </a:bodyPr>
          <a:lstStyle/>
          <a:p>
            <a:pPr algn="ctr" fontAlgn="base"/>
            <a:r>
              <a:rPr lang="pt-BR" sz="1200" b="1" dirty="0">
                <a:solidFill>
                  <a:schemeClr val="bg1"/>
                </a:solidFill>
                <a:latin typeface="Montserrat" pitchFamily="50" charset="0"/>
              </a:rPr>
              <a:t>MÉDIO PRAZO</a:t>
            </a:r>
          </a:p>
        </p:txBody>
      </p:sp>
      <p:sp>
        <p:nvSpPr>
          <p:cNvPr id="35" name="Retângulo 34"/>
          <p:cNvSpPr/>
          <p:nvPr/>
        </p:nvSpPr>
        <p:spPr>
          <a:xfrm>
            <a:off x="5075237" y="4588653"/>
            <a:ext cx="4105275" cy="797311"/>
          </a:xfrm>
          <a:prstGeom prst="rect">
            <a:avLst/>
          </a:prstGeom>
          <a:ln w="28575">
            <a:solidFill>
              <a:srgbClr val="0070C0"/>
            </a:solidFill>
            <a:prstDash val="sysDot"/>
          </a:ln>
        </p:spPr>
        <p:txBody>
          <a:bodyPr wrap="square" lIns="90000" tIns="90000" rIns="90000" bIns="90000">
            <a:spAutoFit/>
          </a:bodyPr>
          <a:lstStyle/>
          <a:p>
            <a:pPr fontAlgn="base"/>
            <a:r>
              <a:rPr lang="pt-BR" sz="1000" b="1" dirty="0">
                <a:solidFill>
                  <a:schemeClr val="tx1">
                    <a:lumMod val="65000"/>
                    <a:lumOff val="35000"/>
                  </a:schemeClr>
                </a:solidFill>
                <a:latin typeface="Montserrat" pitchFamily="50" charset="0"/>
              </a:rPr>
              <a:t>Plano Estratégico 2019/2060</a:t>
            </a:r>
          </a:p>
          <a:p>
            <a:pPr fontAlgn="base"/>
            <a:r>
              <a:rPr lang="pt-BR" sz="1000" b="1" dirty="0">
                <a:solidFill>
                  <a:schemeClr val="tx1">
                    <a:lumMod val="65000"/>
                    <a:lumOff val="35000"/>
                  </a:schemeClr>
                </a:solidFill>
                <a:latin typeface="Montserrat" pitchFamily="50" charset="0"/>
              </a:rPr>
              <a:t>Eixo Temático: </a:t>
            </a:r>
            <a:r>
              <a:rPr lang="pt-BR" sz="1000" dirty="0">
                <a:solidFill>
                  <a:schemeClr val="tx1">
                    <a:lumMod val="65000"/>
                    <a:lumOff val="35000"/>
                  </a:schemeClr>
                </a:solidFill>
                <a:latin typeface="Montserrat" pitchFamily="50" charset="0"/>
              </a:rPr>
              <a:t>Desenvolvimento Territorial</a:t>
            </a:r>
          </a:p>
          <a:p>
            <a:pPr fontAlgn="base"/>
            <a:r>
              <a:rPr lang="pt-BR" sz="1000" b="1" dirty="0">
                <a:solidFill>
                  <a:schemeClr val="tx1">
                    <a:lumMod val="65000"/>
                    <a:lumOff val="35000"/>
                  </a:schemeClr>
                </a:solidFill>
                <a:latin typeface="Montserrat" pitchFamily="50" charset="0"/>
              </a:rPr>
              <a:t>Batalha 4: </a:t>
            </a:r>
            <a:r>
              <a:rPr lang="pt-BR" sz="1000" dirty="0">
                <a:solidFill>
                  <a:schemeClr val="tx1">
                    <a:lumMod val="65000"/>
                    <a:lumOff val="35000"/>
                  </a:schemeClr>
                </a:solidFill>
                <a:latin typeface="Montserrat" pitchFamily="50" charset="0"/>
              </a:rPr>
              <a:t>Aumentar em 45% (211 km) a malha cicloviária do DF </a:t>
            </a:r>
          </a:p>
        </p:txBody>
      </p:sp>
      <p:sp>
        <p:nvSpPr>
          <p:cNvPr id="36" name="Retângulo 35"/>
          <p:cNvSpPr/>
          <p:nvPr/>
        </p:nvSpPr>
        <p:spPr>
          <a:xfrm>
            <a:off x="538164" y="4610914"/>
            <a:ext cx="4105274" cy="951199"/>
          </a:xfrm>
          <a:prstGeom prst="rect">
            <a:avLst/>
          </a:prstGeom>
          <a:ln w="28575">
            <a:solidFill>
              <a:srgbClr val="0070C0"/>
            </a:solidFill>
            <a:prstDash val="sysDot"/>
          </a:ln>
        </p:spPr>
        <p:txBody>
          <a:bodyPr wrap="square" lIns="90000" tIns="90000" rIns="90000" bIns="90000">
            <a:spAutoFit/>
          </a:bodyPr>
          <a:lstStyle/>
          <a:p>
            <a:pPr fontAlgn="base"/>
            <a:r>
              <a:rPr lang="pt-BR" sz="1000" b="1" dirty="0">
                <a:solidFill>
                  <a:schemeClr val="tx1">
                    <a:lumMod val="65000"/>
                    <a:lumOff val="35000"/>
                  </a:schemeClr>
                </a:solidFill>
                <a:latin typeface="Montserrat" pitchFamily="50" charset="0"/>
              </a:rPr>
              <a:t>Plano Plurianual – PPA 2020/2023</a:t>
            </a:r>
          </a:p>
          <a:p>
            <a:pPr fontAlgn="base"/>
            <a:r>
              <a:rPr lang="pt-BR" sz="1000" b="1" dirty="0">
                <a:latin typeface="Montserrat" pitchFamily="50" charset="0"/>
              </a:rPr>
              <a:t>Meta 844 (DER):</a:t>
            </a:r>
            <a:r>
              <a:rPr lang="pt-BR" sz="1000" dirty="0">
                <a:latin typeface="Montserrat" pitchFamily="50" charset="0"/>
              </a:rPr>
              <a:t> Construir 111km de ciclovias no sistema rodoviário do DF</a:t>
            </a:r>
          </a:p>
          <a:p>
            <a:pPr fontAlgn="base"/>
            <a:r>
              <a:rPr lang="pt-BR" sz="1000" b="1" dirty="0">
                <a:latin typeface="Montserrat" pitchFamily="50" charset="0"/>
              </a:rPr>
              <a:t>Ação Não Orçamentária 10612 (SEMOB):</a:t>
            </a:r>
            <a:r>
              <a:rPr lang="pt-BR" sz="1000" dirty="0">
                <a:latin typeface="Montserrat" pitchFamily="50" charset="0"/>
              </a:rPr>
              <a:t> Elaboração de projetos de calçadas, ciclovias e </a:t>
            </a:r>
            <a:r>
              <a:rPr lang="pt-BR" sz="1000" dirty="0" err="1">
                <a:latin typeface="Montserrat" pitchFamily="50" charset="0"/>
              </a:rPr>
              <a:t>ciclofaixas</a:t>
            </a:r>
            <a:r>
              <a:rPr lang="pt-BR" sz="1000" dirty="0">
                <a:latin typeface="Montserrat" pitchFamily="50" charset="0"/>
              </a:rPr>
              <a:t> no DF</a:t>
            </a:r>
          </a:p>
        </p:txBody>
      </p:sp>
    </p:spTree>
    <p:extLst>
      <p:ext uri="{BB962C8B-B14F-4D97-AF65-F5344CB8AC3E}">
        <p14:creationId xmlns:p14="http://schemas.microsoft.com/office/powerpoint/2010/main" val="166987985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230" y="1307698"/>
            <a:ext cx="6832150" cy="4815563"/>
          </a:xfrm>
          <a:prstGeom prst="rect">
            <a:avLst/>
          </a:prstGeom>
        </p:spPr>
      </p:pic>
    </p:spTree>
    <p:extLst>
      <p:ext uri="{BB962C8B-B14F-4D97-AF65-F5344CB8AC3E}">
        <p14:creationId xmlns:p14="http://schemas.microsoft.com/office/powerpoint/2010/main" val="24524707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ela 27"/>
          <p:cNvGraphicFramePr>
            <a:graphicFrameLocks noGrp="1"/>
          </p:cNvGraphicFramePr>
          <p:nvPr>
            <p:extLst>
              <p:ext uri="{D42A27DB-BD31-4B8C-83A1-F6EECF244321}">
                <p14:modId xmlns:p14="http://schemas.microsoft.com/office/powerpoint/2010/main" val="854324866"/>
              </p:ext>
            </p:extLst>
          </p:nvPr>
        </p:nvGraphicFramePr>
        <p:xfrm>
          <a:off x="538163" y="1349375"/>
          <a:ext cx="8642350" cy="2896409"/>
        </p:xfrm>
        <a:graphic>
          <a:graphicData uri="http://schemas.openxmlformats.org/drawingml/2006/table">
            <a:tbl>
              <a:tblPr firstRow="1" bandRow="1">
                <a:tableStyleId>{5C22544A-7EE6-4342-B048-85BDC9FD1C3A}</a:tableStyleId>
              </a:tblPr>
              <a:tblGrid>
                <a:gridCol w="3633746">
                  <a:extLst>
                    <a:ext uri="{9D8B030D-6E8A-4147-A177-3AD203B41FA5}">
                      <a16:colId xmlns:a16="http://schemas.microsoft.com/office/drawing/2014/main" val="2336931432"/>
                    </a:ext>
                  </a:extLst>
                </a:gridCol>
                <a:gridCol w="3218661">
                  <a:extLst>
                    <a:ext uri="{9D8B030D-6E8A-4147-A177-3AD203B41FA5}">
                      <a16:colId xmlns:a16="http://schemas.microsoft.com/office/drawing/2014/main" val="350668301"/>
                    </a:ext>
                  </a:extLst>
                </a:gridCol>
                <a:gridCol w="1789943">
                  <a:extLst>
                    <a:ext uri="{9D8B030D-6E8A-4147-A177-3AD203B41FA5}">
                      <a16:colId xmlns:a16="http://schemas.microsoft.com/office/drawing/2014/main" val="1160446007"/>
                    </a:ext>
                  </a:extLst>
                </a:gridCol>
              </a:tblGrid>
              <a:tr h="406586">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dirty="0">
                          <a:solidFill>
                            <a:schemeClr val="bg1"/>
                          </a:solidFill>
                          <a:latin typeface="Montserrat" pitchFamily="50" charset="0"/>
                        </a:rPr>
                        <a:t>Ampliação da Malha Cicloviária</a:t>
                      </a:r>
                    </a:p>
                  </a:txBody>
                  <a:tcPr anchor="ctr">
                    <a:solidFill>
                      <a:srgbClr val="4F81BD"/>
                    </a:solidFill>
                  </a:tcPr>
                </a:tc>
                <a:tc>
                  <a:txBody>
                    <a:bodyPr/>
                    <a:lstStyle/>
                    <a:p>
                      <a:pPr algn="ctr"/>
                      <a:r>
                        <a:rPr lang="pt-BR" sz="1200" dirty="0">
                          <a:latin typeface="Montserrat" pitchFamily="50" charset="0"/>
                        </a:rPr>
                        <a:t>Região Administrativa</a:t>
                      </a:r>
                    </a:p>
                  </a:txBody>
                  <a:tcPr anchor="ctr">
                    <a:solidFill>
                      <a:srgbClr val="4F81BD"/>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dirty="0">
                          <a:latin typeface="Montserrat" pitchFamily="50" charset="0"/>
                        </a:rPr>
                        <a:t>Extensão (Km)</a:t>
                      </a:r>
                    </a:p>
                  </a:txBody>
                  <a:tcPr anchor="ctr">
                    <a:solidFill>
                      <a:srgbClr val="4F81BD"/>
                    </a:solidFill>
                  </a:tcPr>
                </a:tc>
                <a:extLst>
                  <a:ext uri="{0D108BD9-81ED-4DB2-BD59-A6C34878D82A}">
                    <a16:rowId xmlns:a16="http://schemas.microsoft.com/office/drawing/2014/main" val="2400273523"/>
                  </a:ext>
                </a:extLst>
              </a:tr>
              <a:tr h="222707">
                <a:tc rowSpan="9">
                  <a:txBody>
                    <a:bodyPr/>
                    <a:lstStyle/>
                    <a:p>
                      <a:pPr lvl="0" algn="ctr" defTabSz="863525">
                        <a:defRPr/>
                      </a:pPr>
                      <a:endParaRPr lang="pt-BR" sz="1200" b="1" u="sng" dirty="0">
                        <a:solidFill>
                          <a:prstClr val="white"/>
                        </a:solidFill>
                        <a:latin typeface="Montserrat" pitchFamily="50" charset="0"/>
                      </a:endParaRPr>
                    </a:p>
                    <a:p>
                      <a:pPr lvl="0" algn="ctr" defTabSz="863525">
                        <a:defRPr/>
                      </a:pPr>
                      <a:endParaRPr lang="pt-BR" sz="1200" b="1" u="sng" dirty="0">
                        <a:solidFill>
                          <a:prstClr val="white"/>
                        </a:solidFill>
                        <a:latin typeface="Montserrat" pitchFamily="50" charset="0"/>
                      </a:endParaRPr>
                    </a:p>
                    <a:p>
                      <a:pPr lvl="0" algn="ctr" defTabSz="863525">
                        <a:defRPr/>
                      </a:pPr>
                      <a:endParaRPr lang="pt-BR" sz="1200" b="1" u="sng" dirty="0">
                        <a:solidFill>
                          <a:prstClr val="white"/>
                        </a:solidFill>
                        <a:latin typeface="Montserrat" pitchFamily="50" charset="0"/>
                      </a:endParaRPr>
                    </a:p>
                    <a:p>
                      <a:pPr lvl="0" algn="ctr" defTabSz="863525">
                        <a:defRPr/>
                      </a:pPr>
                      <a:r>
                        <a:rPr lang="pt-BR" sz="1200" b="1" u="none" dirty="0">
                          <a:solidFill>
                            <a:prstClr val="white"/>
                          </a:solidFill>
                          <a:latin typeface="Montserrat" pitchFamily="50" charset="0"/>
                        </a:rPr>
                        <a:t>Prioridade 5  </a:t>
                      </a:r>
                    </a:p>
                    <a:p>
                      <a:pPr lvl="0" algn="ctr" defTabSz="863525">
                        <a:defRPr/>
                      </a:pPr>
                      <a:endParaRPr lang="pt-BR" sz="1000" dirty="0">
                        <a:solidFill>
                          <a:prstClr val="white"/>
                        </a:solidFill>
                        <a:latin typeface="Montserrat" pitchFamily="50" charset="0"/>
                      </a:endParaRP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Montserrat" pitchFamily="50" charset="0"/>
                      </a:endParaRPr>
                    </a:p>
                    <a:p>
                      <a:pPr algn="ctr" fontAlgn="base"/>
                      <a:r>
                        <a:rPr kumimoji="0" lang="pt-BR" sz="1000" b="0" i="0" u="none" strike="noStrike" kern="1200" cap="none" spc="0" normalizeH="0" baseline="0" noProof="0" dirty="0">
                          <a:ln>
                            <a:noFill/>
                          </a:ln>
                          <a:solidFill>
                            <a:schemeClr val="bg1"/>
                          </a:solidFill>
                          <a:effectLst/>
                          <a:uLnTx/>
                          <a:uFillTx/>
                          <a:latin typeface="Montserrat" pitchFamily="50" charset="0"/>
                          <a:ea typeface="+mn-ea"/>
                          <a:cs typeface="+mn-cs"/>
                        </a:rPr>
                        <a:t>Atualizar projetos existentes não implantados (</a:t>
                      </a:r>
                      <a:r>
                        <a:rPr lang="pt-BR" sz="1000" dirty="0">
                          <a:solidFill>
                            <a:schemeClr val="bg1"/>
                          </a:solidFill>
                          <a:latin typeface="Montserrat" pitchFamily="50" charset="0"/>
                        </a:rPr>
                        <a:t>SEMOB/SEDUH/DER)</a:t>
                      </a:r>
                      <a:r>
                        <a:rPr kumimoji="0" lang="pt-BR" sz="1000" b="0" i="0" u="none" strike="noStrike" kern="1200" cap="none" spc="0" normalizeH="0" baseline="0" noProof="0" dirty="0">
                          <a:ln>
                            <a:noFill/>
                          </a:ln>
                          <a:solidFill>
                            <a:schemeClr val="bg1"/>
                          </a:solidFill>
                          <a:effectLst/>
                          <a:uLnTx/>
                          <a:uFillTx/>
                          <a:latin typeface="Montserrat" pitchFamily="50" charset="0"/>
                          <a:ea typeface="+mn-ea"/>
                          <a:cs typeface="+mn-cs"/>
                        </a:rPr>
                        <a:t> </a:t>
                      </a:r>
                      <a:endParaRPr lang="pt-BR" sz="1000" dirty="0">
                        <a:solidFill>
                          <a:schemeClr val="bg1"/>
                        </a:solidFill>
                        <a:latin typeface="Montserrat" pitchFamily="50" charset="0"/>
                      </a:endParaRPr>
                    </a:p>
                  </a:txBody>
                  <a:tcPr anchor="ctr">
                    <a:solidFill>
                      <a:srgbClr val="4F81BD"/>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CRUZEIRO</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5,572</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276139494"/>
                  </a:ext>
                </a:extLst>
              </a:tr>
              <a:tr h="222707">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GAMA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2,132</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3239104196"/>
                  </a:ext>
                </a:extLst>
              </a:tr>
              <a:tr h="222707">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ITAPOÃ</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0,787</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960359487"/>
                  </a:ext>
                </a:extLst>
              </a:tr>
              <a:tr h="222707">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LAGO NORTE</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3,338</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538241933"/>
                  </a:ext>
                </a:extLst>
              </a:tr>
              <a:tr h="222707">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PARANOÁ</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4,49</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2992396436"/>
                  </a:ext>
                </a:extLst>
              </a:tr>
              <a:tr h="222707">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PLANALTINA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16,811</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797925867"/>
                  </a:ext>
                </a:extLst>
              </a:tr>
              <a:tr h="222707">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PLANO PILOTO</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17,293</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265178403"/>
                  </a:ext>
                </a:extLst>
              </a:tr>
              <a:tr h="222707">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SANTA MARIA</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1,489</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1141902888"/>
                  </a:ext>
                </a:extLst>
              </a:tr>
              <a:tr h="222707">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SUDOESTE/OCTOGONAL</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4,182</a:t>
                      </a:r>
                      <a:endParaRPr lang="pt-BR" sz="1000" b="0" i="0" u="none" strike="noStrike" dirty="0">
                        <a:solidFill>
                          <a:schemeClr val="tx1">
                            <a:lumMod val="65000"/>
                            <a:lumOff val="35000"/>
                          </a:schemeClr>
                        </a:solidFill>
                        <a:effectLst/>
                        <a:latin typeface="Montserrat" pitchFamily="50" charset="0"/>
                      </a:endParaRPr>
                    </a:p>
                  </a:txBody>
                  <a:tcPr marL="9525" marR="9525" marT="9525" marB="0" anchor="b">
                    <a:solidFill>
                      <a:schemeClr val="tx2">
                        <a:lumMod val="40000"/>
                        <a:lumOff val="60000"/>
                        <a:alpha val="50000"/>
                      </a:schemeClr>
                    </a:solidFill>
                  </a:tcPr>
                </a:tc>
                <a:extLst>
                  <a:ext uri="{0D108BD9-81ED-4DB2-BD59-A6C34878D82A}">
                    <a16:rowId xmlns:a16="http://schemas.microsoft.com/office/drawing/2014/main" val="4236930454"/>
                  </a:ext>
                </a:extLst>
              </a:tr>
              <a:tr h="485460">
                <a:tc gridSpan="2">
                  <a:txBody>
                    <a:bodyPr/>
                    <a:lstStyle/>
                    <a:p>
                      <a:pPr algn="ctr" fontAlgn="base"/>
                      <a:r>
                        <a:rPr lang="pt-BR" sz="1200" b="1" dirty="0">
                          <a:solidFill>
                            <a:schemeClr val="bg1"/>
                          </a:solidFill>
                          <a:latin typeface="Montserrat" pitchFamily="50" charset="0"/>
                        </a:rPr>
                        <a:t>TOTAL</a:t>
                      </a:r>
                    </a:p>
                  </a:txBody>
                  <a:tcPr anchor="ctr">
                    <a:solidFill>
                      <a:srgbClr val="4F81BD"/>
                    </a:solidFill>
                  </a:tcPr>
                </a:tc>
                <a:tc hMerge="1">
                  <a:txBody>
                    <a:bodyPr/>
                    <a:lstStyle/>
                    <a:p>
                      <a:pPr algn="ctr" fontAlgn="ctr"/>
                      <a:endParaRPr lang="pt-BR" sz="800" b="0" i="0" u="none" strike="noStrike" dirty="0">
                        <a:solidFill>
                          <a:schemeClr val="tx1">
                            <a:lumMod val="65000"/>
                            <a:lumOff val="35000"/>
                          </a:schemeClr>
                        </a:solidFill>
                        <a:effectLst/>
                        <a:latin typeface="Helvetica Neue" panose="02000503000000020004" pitchFamily="2" charset="0"/>
                      </a:endParaRPr>
                    </a:p>
                  </a:txBody>
                  <a:tcPr marL="0" marR="0" marT="0" marB="0" anchor="ctr">
                    <a:solidFill>
                      <a:srgbClr val="D07700">
                        <a:alpha val="50000"/>
                      </a:srgbClr>
                    </a:solidFill>
                  </a:tcPr>
                </a:tc>
                <a:tc>
                  <a:txBody>
                    <a:bodyPr/>
                    <a:lstStyle/>
                    <a:p>
                      <a:pPr algn="ctr" fontAlgn="b"/>
                      <a:r>
                        <a:rPr lang="pt-BR" sz="1200" b="1" u="none" strike="noStrike" dirty="0">
                          <a:solidFill>
                            <a:schemeClr val="bg1"/>
                          </a:solidFill>
                          <a:effectLst/>
                          <a:latin typeface="Montserrat" pitchFamily="50" charset="0"/>
                        </a:rPr>
                        <a:t>56,094</a:t>
                      </a:r>
                      <a:endParaRPr lang="pt-BR" sz="1200" b="1" i="0" u="none" strike="noStrike" dirty="0">
                        <a:solidFill>
                          <a:schemeClr val="bg1"/>
                        </a:solidFill>
                        <a:effectLst/>
                        <a:latin typeface="Montserrat" pitchFamily="50" charset="0"/>
                      </a:endParaRPr>
                    </a:p>
                  </a:txBody>
                  <a:tcPr anchor="ctr">
                    <a:solidFill>
                      <a:srgbClr val="4F81BD"/>
                    </a:solidFill>
                  </a:tcPr>
                </a:tc>
                <a:extLst>
                  <a:ext uri="{0D108BD9-81ED-4DB2-BD59-A6C34878D82A}">
                    <a16:rowId xmlns:a16="http://schemas.microsoft.com/office/drawing/2014/main" val="191130510"/>
                  </a:ext>
                </a:extLst>
              </a:tr>
            </a:tbl>
          </a:graphicData>
        </a:graphic>
      </p:graphicFrame>
      <p:sp>
        <p:nvSpPr>
          <p:cNvPr id="29" name="Retângulo 28"/>
          <p:cNvSpPr/>
          <p:nvPr/>
        </p:nvSpPr>
        <p:spPr>
          <a:xfrm rot="20196572">
            <a:off x="700617" y="2242919"/>
            <a:ext cx="1697898" cy="366424"/>
          </a:xfrm>
          <a:prstGeom prst="rect">
            <a:avLst/>
          </a:prstGeom>
          <a:ln w="28575">
            <a:solidFill>
              <a:schemeClr val="bg1"/>
            </a:solidFill>
            <a:prstDash val="sysDot"/>
          </a:ln>
        </p:spPr>
        <p:txBody>
          <a:bodyPr wrap="square" lIns="90000" tIns="90000" rIns="90000" bIns="90000">
            <a:spAutoFit/>
          </a:bodyPr>
          <a:lstStyle/>
          <a:p>
            <a:pPr algn="ctr" fontAlgn="base"/>
            <a:r>
              <a:rPr lang="pt-BR" sz="1200" b="1" dirty="0">
                <a:solidFill>
                  <a:schemeClr val="bg1"/>
                </a:solidFill>
                <a:latin typeface="Montserrat" pitchFamily="50" charset="0"/>
              </a:rPr>
              <a:t>MÉDIO PRAZO</a:t>
            </a:r>
          </a:p>
        </p:txBody>
      </p:sp>
      <p:sp>
        <p:nvSpPr>
          <p:cNvPr id="33" name="Retângulo 32"/>
          <p:cNvSpPr/>
          <p:nvPr/>
        </p:nvSpPr>
        <p:spPr>
          <a:xfrm>
            <a:off x="5075238" y="4464862"/>
            <a:ext cx="4105275" cy="797311"/>
          </a:xfrm>
          <a:prstGeom prst="rect">
            <a:avLst/>
          </a:prstGeom>
          <a:ln w="28575">
            <a:solidFill>
              <a:srgbClr val="0070C0"/>
            </a:solidFill>
            <a:prstDash val="sysDot"/>
          </a:ln>
        </p:spPr>
        <p:txBody>
          <a:bodyPr wrap="square" lIns="90000" tIns="90000" rIns="90000" bIns="90000">
            <a:spAutoFit/>
          </a:bodyPr>
          <a:lstStyle/>
          <a:p>
            <a:pPr fontAlgn="base"/>
            <a:r>
              <a:rPr lang="pt-BR" sz="1000" b="1" dirty="0">
                <a:solidFill>
                  <a:schemeClr val="tx1">
                    <a:lumMod val="65000"/>
                    <a:lumOff val="35000"/>
                  </a:schemeClr>
                </a:solidFill>
                <a:latin typeface="Montserrat" pitchFamily="50" charset="0"/>
              </a:rPr>
              <a:t>Plano Estratégico 2019/2060</a:t>
            </a:r>
          </a:p>
          <a:p>
            <a:pPr fontAlgn="base"/>
            <a:r>
              <a:rPr lang="pt-BR" sz="1000" b="1" dirty="0">
                <a:solidFill>
                  <a:schemeClr val="tx1">
                    <a:lumMod val="65000"/>
                    <a:lumOff val="35000"/>
                  </a:schemeClr>
                </a:solidFill>
                <a:latin typeface="Montserrat" pitchFamily="50" charset="0"/>
              </a:rPr>
              <a:t>Eixo Temático: </a:t>
            </a:r>
            <a:r>
              <a:rPr lang="pt-BR" sz="1000" dirty="0">
                <a:solidFill>
                  <a:schemeClr val="tx1">
                    <a:lumMod val="65000"/>
                    <a:lumOff val="35000"/>
                  </a:schemeClr>
                </a:solidFill>
                <a:latin typeface="Montserrat" pitchFamily="50" charset="0"/>
              </a:rPr>
              <a:t>Desenvolvimento Territorial</a:t>
            </a:r>
          </a:p>
          <a:p>
            <a:pPr fontAlgn="base"/>
            <a:r>
              <a:rPr lang="pt-BR" sz="1000" b="1" dirty="0">
                <a:solidFill>
                  <a:schemeClr val="tx1">
                    <a:lumMod val="65000"/>
                    <a:lumOff val="35000"/>
                  </a:schemeClr>
                </a:solidFill>
                <a:latin typeface="Montserrat" pitchFamily="50" charset="0"/>
              </a:rPr>
              <a:t>Batalha 4: </a:t>
            </a:r>
            <a:r>
              <a:rPr lang="pt-BR" sz="1000" dirty="0">
                <a:solidFill>
                  <a:schemeClr val="tx1">
                    <a:lumMod val="65000"/>
                    <a:lumOff val="35000"/>
                  </a:schemeClr>
                </a:solidFill>
                <a:latin typeface="Montserrat" pitchFamily="50" charset="0"/>
              </a:rPr>
              <a:t>Aumentar em 45% (211 km) a malha cicloviária do DF </a:t>
            </a:r>
          </a:p>
        </p:txBody>
      </p:sp>
      <p:sp>
        <p:nvSpPr>
          <p:cNvPr id="34" name="Retângulo 33"/>
          <p:cNvSpPr/>
          <p:nvPr/>
        </p:nvSpPr>
        <p:spPr>
          <a:xfrm>
            <a:off x="538163" y="4464862"/>
            <a:ext cx="4105275" cy="1258976"/>
          </a:xfrm>
          <a:prstGeom prst="rect">
            <a:avLst/>
          </a:prstGeom>
          <a:ln w="28575">
            <a:solidFill>
              <a:srgbClr val="0070C0"/>
            </a:solidFill>
            <a:prstDash val="sysDot"/>
          </a:ln>
        </p:spPr>
        <p:txBody>
          <a:bodyPr wrap="square" lIns="90000" tIns="90000" rIns="90000" bIns="90000">
            <a:spAutoFit/>
          </a:bodyPr>
          <a:lstStyle/>
          <a:p>
            <a:pPr fontAlgn="base"/>
            <a:r>
              <a:rPr lang="pt-BR" sz="1000" b="1" dirty="0">
                <a:solidFill>
                  <a:schemeClr val="tx1">
                    <a:lumMod val="65000"/>
                    <a:lumOff val="35000"/>
                  </a:schemeClr>
                </a:solidFill>
                <a:latin typeface="Montserrat" pitchFamily="50" charset="0"/>
              </a:rPr>
              <a:t>Plano Plurianual – PPA 2020/2023</a:t>
            </a:r>
          </a:p>
          <a:p>
            <a:pPr fontAlgn="base"/>
            <a:r>
              <a:rPr lang="pt-BR" sz="1000" b="1" dirty="0">
                <a:solidFill>
                  <a:schemeClr val="tx1">
                    <a:lumMod val="65000"/>
                    <a:lumOff val="35000"/>
                  </a:schemeClr>
                </a:solidFill>
                <a:latin typeface="Montserrat" pitchFamily="50" charset="0"/>
              </a:rPr>
              <a:t>Meta 80: </a:t>
            </a:r>
            <a:r>
              <a:rPr lang="pt-BR" sz="1000" dirty="0">
                <a:solidFill>
                  <a:schemeClr val="tx1">
                    <a:lumMod val="65000"/>
                    <a:lumOff val="35000"/>
                  </a:schemeClr>
                </a:solidFill>
                <a:latin typeface="Montserrat" pitchFamily="50" charset="0"/>
              </a:rPr>
              <a:t>Contratar projetos executivos de infraestrutura </a:t>
            </a:r>
            <a:r>
              <a:rPr lang="pt-BR" sz="1000" dirty="0" err="1">
                <a:solidFill>
                  <a:schemeClr val="tx1">
                    <a:lumMod val="65000"/>
                    <a:lumOff val="35000"/>
                  </a:schemeClr>
                </a:solidFill>
                <a:latin typeface="Montserrat" pitchFamily="50" charset="0"/>
              </a:rPr>
              <a:t>cicloviária</a:t>
            </a:r>
            <a:endParaRPr lang="pt-BR" sz="1000" dirty="0">
              <a:solidFill>
                <a:schemeClr val="tx1">
                  <a:lumMod val="65000"/>
                  <a:lumOff val="35000"/>
                </a:schemeClr>
              </a:solidFill>
              <a:latin typeface="Montserrat" pitchFamily="50" charset="0"/>
            </a:endParaRPr>
          </a:p>
          <a:p>
            <a:pPr fontAlgn="base"/>
            <a:r>
              <a:rPr lang="pt-BR" sz="1000" b="1" dirty="0">
                <a:latin typeface="Montserrat" pitchFamily="50" charset="0"/>
              </a:rPr>
              <a:t>Ação Não Orçamentária 10612</a:t>
            </a:r>
            <a:r>
              <a:rPr lang="pt-BR" sz="1000" dirty="0">
                <a:latin typeface="Montserrat" pitchFamily="50" charset="0"/>
              </a:rPr>
              <a:t>:  Elaboração de projetos de calçadas, ciclovias e </a:t>
            </a:r>
            <a:r>
              <a:rPr lang="pt-BR" sz="1000" dirty="0" err="1">
                <a:latin typeface="Montserrat" pitchFamily="50" charset="0"/>
              </a:rPr>
              <a:t>ciclofaixas</a:t>
            </a:r>
            <a:r>
              <a:rPr lang="pt-BR" sz="1000" dirty="0">
                <a:latin typeface="Montserrat" pitchFamily="50" charset="0"/>
              </a:rPr>
              <a:t> no DF</a:t>
            </a:r>
          </a:p>
          <a:p>
            <a:pPr fontAlgn="base"/>
            <a:r>
              <a:rPr lang="pt-BR" sz="1000" b="1" dirty="0">
                <a:solidFill>
                  <a:schemeClr val="tx1">
                    <a:lumMod val="65000"/>
                    <a:lumOff val="35000"/>
                  </a:schemeClr>
                </a:solidFill>
                <a:latin typeface="Montserrat" pitchFamily="50" charset="0"/>
              </a:rPr>
              <a:t>Ação Orçamentária 3090: </a:t>
            </a:r>
            <a:r>
              <a:rPr lang="pt-BR" sz="1000" dirty="0">
                <a:solidFill>
                  <a:schemeClr val="tx1">
                    <a:lumMod val="65000"/>
                    <a:lumOff val="35000"/>
                  </a:schemeClr>
                </a:solidFill>
                <a:latin typeface="Montserrat" pitchFamily="50" charset="0"/>
              </a:rPr>
              <a:t>I</a:t>
            </a:r>
            <a:r>
              <a:rPr lang="pt-BR" sz="1000" dirty="0">
                <a:latin typeface="Montserrat" pitchFamily="50" charset="0"/>
              </a:rPr>
              <a:t>mplantação de infraestrutura de ciclovias</a:t>
            </a:r>
          </a:p>
        </p:txBody>
      </p:sp>
    </p:spTree>
    <p:extLst>
      <p:ext uri="{BB962C8B-B14F-4D97-AF65-F5344CB8AC3E}">
        <p14:creationId xmlns:p14="http://schemas.microsoft.com/office/powerpoint/2010/main" val="8687378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422" y="1349375"/>
            <a:ext cx="6791418" cy="4786854"/>
          </a:xfrm>
          <a:prstGeom prst="rect">
            <a:avLst/>
          </a:prstGeom>
        </p:spPr>
      </p:pic>
    </p:spTree>
    <p:extLst>
      <p:ext uri="{BB962C8B-B14F-4D97-AF65-F5344CB8AC3E}">
        <p14:creationId xmlns:p14="http://schemas.microsoft.com/office/powerpoint/2010/main" val="2296741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538164" y="1349375"/>
            <a:ext cx="8642350"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Grupo 11"/>
          <p:cNvGrpSpPr/>
          <p:nvPr/>
        </p:nvGrpSpPr>
        <p:grpSpPr>
          <a:xfrm>
            <a:off x="2001851" y="1835926"/>
            <a:ext cx="1084281" cy="4193399"/>
            <a:chOff x="1587723" y="1464006"/>
            <a:chExt cx="1074016" cy="4153699"/>
          </a:xfrm>
        </p:grpSpPr>
        <p:pic>
          <p:nvPicPr>
            <p:cNvPr id="21" name="Picture 2"/>
            <p:cNvPicPr>
              <a:picLocks noChangeAspect="1" noChangeArrowheads="1"/>
            </p:cNvPicPr>
            <p:nvPr/>
          </p:nvPicPr>
          <p:blipFill>
            <a:blip r:embed="rId2" cstate="print"/>
            <a:srcRect/>
            <a:stretch>
              <a:fillRect/>
            </a:stretch>
          </p:blipFill>
          <p:spPr bwMode="auto">
            <a:xfrm>
              <a:off x="2155339" y="3073743"/>
              <a:ext cx="443765" cy="436925"/>
            </a:xfrm>
            <a:prstGeom prst="rect">
              <a:avLst/>
            </a:prstGeom>
            <a:noFill/>
            <a:ln w="9525">
              <a:noFill/>
              <a:miter lim="800000"/>
              <a:headEnd/>
              <a:tailEnd/>
            </a:ln>
            <a:effectLst/>
          </p:spPr>
        </p:pic>
        <p:pic>
          <p:nvPicPr>
            <p:cNvPr id="23" name="Picture 3"/>
            <p:cNvPicPr>
              <a:picLocks noChangeAspect="1" noChangeArrowheads="1"/>
            </p:cNvPicPr>
            <p:nvPr/>
          </p:nvPicPr>
          <p:blipFill>
            <a:blip r:embed="rId3" cstate="print"/>
            <a:srcRect/>
            <a:stretch>
              <a:fillRect/>
            </a:stretch>
          </p:blipFill>
          <p:spPr bwMode="auto">
            <a:xfrm>
              <a:off x="2117222" y="2000587"/>
              <a:ext cx="489151" cy="470141"/>
            </a:xfrm>
            <a:prstGeom prst="rect">
              <a:avLst/>
            </a:prstGeom>
            <a:noFill/>
            <a:ln w="9525">
              <a:noFill/>
              <a:miter lim="800000"/>
              <a:headEnd/>
              <a:tailEnd/>
            </a:ln>
            <a:effectLst/>
          </p:spPr>
        </p:pic>
        <p:pic>
          <p:nvPicPr>
            <p:cNvPr id="25" name="Picture 4"/>
            <p:cNvPicPr>
              <a:picLocks noChangeAspect="1" noChangeArrowheads="1"/>
            </p:cNvPicPr>
            <p:nvPr/>
          </p:nvPicPr>
          <p:blipFill>
            <a:blip r:embed="rId4" cstate="print"/>
            <a:srcRect/>
            <a:stretch>
              <a:fillRect/>
            </a:stretch>
          </p:blipFill>
          <p:spPr bwMode="auto">
            <a:xfrm>
              <a:off x="2162965" y="3610319"/>
              <a:ext cx="438723" cy="444591"/>
            </a:xfrm>
            <a:prstGeom prst="rect">
              <a:avLst/>
            </a:prstGeom>
            <a:noFill/>
            <a:ln w="9525">
              <a:noFill/>
              <a:miter lim="800000"/>
              <a:headEnd/>
              <a:tailEnd/>
            </a:ln>
            <a:effectLst/>
          </p:spPr>
        </p:pic>
        <p:pic>
          <p:nvPicPr>
            <p:cNvPr id="26" name="Picture 5"/>
            <p:cNvPicPr>
              <a:picLocks noChangeAspect="1" noChangeArrowheads="1"/>
            </p:cNvPicPr>
            <p:nvPr/>
          </p:nvPicPr>
          <p:blipFill>
            <a:blip r:embed="rId5" cstate="print"/>
            <a:srcRect/>
            <a:stretch>
              <a:fillRect/>
            </a:stretch>
          </p:blipFill>
          <p:spPr bwMode="auto">
            <a:xfrm>
              <a:off x="2174399" y="5124567"/>
              <a:ext cx="461415" cy="493138"/>
            </a:xfrm>
            <a:prstGeom prst="rect">
              <a:avLst/>
            </a:prstGeom>
            <a:noFill/>
            <a:ln w="9525">
              <a:noFill/>
              <a:miter lim="800000"/>
              <a:headEnd/>
              <a:tailEnd/>
            </a:ln>
            <a:effectLst/>
          </p:spPr>
        </p:pic>
        <p:pic>
          <p:nvPicPr>
            <p:cNvPr id="29" name="Picture 6"/>
            <p:cNvPicPr>
              <a:picLocks noChangeAspect="1" noChangeArrowheads="1"/>
            </p:cNvPicPr>
            <p:nvPr/>
          </p:nvPicPr>
          <p:blipFill>
            <a:blip r:embed="rId6" cstate="print"/>
            <a:srcRect/>
            <a:stretch>
              <a:fillRect/>
            </a:stretch>
          </p:blipFill>
          <p:spPr bwMode="auto">
            <a:xfrm>
              <a:off x="2117221" y="1464006"/>
              <a:ext cx="496715" cy="452256"/>
            </a:xfrm>
            <a:prstGeom prst="rect">
              <a:avLst/>
            </a:prstGeom>
            <a:noFill/>
            <a:ln w="9525">
              <a:noFill/>
              <a:miter lim="800000"/>
              <a:headEnd/>
              <a:tailEnd/>
            </a:ln>
            <a:effectLst/>
          </p:spPr>
        </p:pic>
        <p:pic>
          <p:nvPicPr>
            <p:cNvPr id="30" name="Picture 7"/>
            <p:cNvPicPr>
              <a:picLocks noChangeAspect="1" noChangeArrowheads="1"/>
            </p:cNvPicPr>
            <p:nvPr/>
          </p:nvPicPr>
          <p:blipFill>
            <a:blip r:embed="rId7" cstate="print"/>
            <a:srcRect/>
            <a:stretch>
              <a:fillRect/>
            </a:stretch>
          </p:blipFill>
          <p:spPr bwMode="auto">
            <a:xfrm>
              <a:off x="2166774" y="2537163"/>
              <a:ext cx="436201" cy="467587"/>
            </a:xfrm>
            <a:prstGeom prst="rect">
              <a:avLst/>
            </a:prstGeom>
            <a:noFill/>
            <a:ln w="9525">
              <a:noFill/>
              <a:miter lim="800000"/>
              <a:headEnd/>
              <a:tailEnd/>
            </a:ln>
            <a:effectLst/>
          </p:spPr>
        </p:pic>
        <p:pic>
          <p:nvPicPr>
            <p:cNvPr id="31" name="Picture 8"/>
            <p:cNvPicPr>
              <a:picLocks noChangeAspect="1" noChangeArrowheads="1"/>
            </p:cNvPicPr>
            <p:nvPr/>
          </p:nvPicPr>
          <p:blipFill>
            <a:blip r:embed="rId8" cstate="print"/>
            <a:srcRect/>
            <a:stretch>
              <a:fillRect/>
            </a:stretch>
          </p:blipFill>
          <p:spPr bwMode="auto">
            <a:xfrm>
              <a:off x="2136281" y="4146898"/>
              <a:ext cx="476543" cy="434370"/>
            </a:xfrm>
            <a:prstGeom prst="rect">
              <a:avLst/>
            </a:prstGeom>
            <a:noFill/>
            <a:ln w="9525">
              <a:noFill/>
              <a:miter lim="800000"/>
              <a:headEnd/>
              <a:tailEnd/>
            </a:ln>
            <a:effectLst/>
          </p:spPr>
        </p:pic>
        <p:sp>
          <p:nvSpPr>
            <p:cNvPr id="32" name="Retângulo 31"/>
            <p:cNvSpPr/>
            <p:nvPr/>
          </p:nvSpPr>
          <p:spPr>
            <a:xfrm>
              <a:off x="1587723" y="4632757"/>
              <a:ext cx="1074016" cy="400457"/>
            </a:xfrm>
            <a:prstGeom prst="rect">
              <a:avLst/>
            </a:prstGeom>
          </p:spPr>
          <p:txBody>
            <a:bodyPr wrap="square" lIns="91784" tIns="45892" rIns="91784" bIns="45892">
              <a:spAutoFit/>
            </a:bodyPr>
            <a:lstStyle/>
            <a:p>
              <a:pPr algn="r" defTabSz="458940">
                <a:defRPr/>
              </a:pPr>
              <a:r>
                <a:rPr lang="pt-BR" sz="1000" b="1" dirty="0">
                  <a:solidFill>
                    <a:schemeClr val="tx2"/>
                  </a:solidFill>
                  <a:latin typeface="Montserrat" pitchFamily="50" charset="0"/>
                </a:rPr>
                <a:t>Brasília </a:t>
              </a:r>
            </a:p>
            <a:p>
              <a:pPr algn="r" defTabSz="458940">
                <a:defRPr/>
              </a:pPr>
              <a:r>
                <a:rPr lang="pt-BR" sz="1000" b="1" dirty="0">
                  <a:solidFill>
                    <a:schemeClr val="tx2"/>
                  </a:solidFill>
                  <a:latin typeface="Montserrat" pitchFamily="50" charset="0"/>
                </a:rPr>
                <a:t>Vida Segura</a:t>
              </a:r>
              <a:endParaRPr lang="pt-BR" sz="1000" dirty="0">
                <a:solidFill>
                  <a:schemeClr val="tx2"/>
                </a:solidFill>
                <a:latin typeface="Montserrat" pitchFamily="50" charset="0"/>
              </a:endParaRPr>
            </a:p>
          </p:txBody>
        </p:sp>
      </p:grpSp>
      <p:sp>
        <p:nvSpPr>
          <p:cNvPr id="33" name="CaixaDeTexto 32"/>
          <p:cNvSpPr txBox="1"/>
          <p:nvPr/>
        </p:nvSpPr>
        <p:spPr>
          <a:xfrm>
            <a:off x="538163" y="1288231"/>
            <a:ext cx="8642350" cy="295941"/>
          </a:xfrm>
          <a:prstGeom prst="rect">
            <a:avLst/>
          </a:prstGeom>
          <a:noFill/>
        </p:spPr>
        <p:txBody>
          <a:bodyPr wrap="square" lIns="91784" tIns="45892" rIns="91784" bIns="45892" rtlCol="0">
            <a:spAutoFit/>
          </a:bodyPr>
          <a:lstStyle/>
          <a:p>
            <a:pPr indent="457200">
              <a:lnSpc>
                <a:spcPct val="150000"/>
              </a:lnSpc>
            </a:pPr>
            <a:r>
              <a:rPr lang="pt-BR" sz="1000" dirty="0">
                <a:solidFill>
                  <a:schemeClr val="tx1">
                    <a:lumMod val="65000"/>
                    <a:lumOff val="35000"/>
                  </a:schemeClr>
                </a:solidFill>
                <a:latin typeface="Montserrat" pitchFamily="50" charset="0"/>
              </a:rPr>
              <a:t>Histórico:</a:t>
            </a:r>
          </a:p>
        </p:txBody>
      </p:sp>
      <p:grpSp>
        <p:nvGrpSpPr>
          <p:cNvPr id="28" name="Grupo 27"/>
          <p:cNvGrpSpPr/>
          <p:nvPr/>
        </p:nvGrpSpPr>
        <p:grpSpPr>
          <a:xfrm>
            <a:off x="3107507" y="1799413"/>
            <a:ext cx="4162482" cy="4198995"/>
            <a:chOff x="3655202" y="1799413"/>
            <a:chExt cx="4162482" cy="4198995"/>
          </a:xfrm>
        </p:grpSpPr>
        <p:sp>
          <p:nvSpPr>
            <p:cNvPr id="15" name="Retângulo 14"/>
            <p:cNvSpPr/>
            <p:nvPr/>
          </p:nvSpPr>
          <p:spPr>
            <a:xfrm>
              <a:off x="3655202" y="1799413"/>
              <a:ext cx="4162482" cy="474669"/>
            </a:xfrm>
            <a:prstGeom prst="rect">
              <a:avLst/>
            </a:prstGeom>
            <a:solidFill>
              <a:srgbClr val="0070C0">
                <a:alpha val="94902"/>
              </a:srgbClr>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16" name="Retângulo 15"/>
            <p:cNvSpPr/>
            <p:nvPr/>
          </p:nvSpPr>
          <p:spPr>
            <a:xfrm>
              <a:off x="3655202" y="2331460"/>
              <a:ext cx="4162482" cy="474669"/>
            </a:xfrm>
            <a:prstGeom prst="rect">
              <a:avLst/>
            </a:prstGeom>
            <a:solidFill>
              <a:srgbClr val="0070C0">
                <a:alpha val="94902"/>
              </a:srgbClr>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17" name="Retângulo 16"/>
            <p:cNvSpPr/>
            <p:nvPr/>
          </p:nvSpPr>
          <p:spPr>
            <a:xfrm>
              <a:off x="3655202" y="2863507"/>
              <a:ext cx="4162482" cy="474669"/>
            </a:xfrm>
            <a:prstGeom prst="rect">
              <a:avLst/>
            </a:prstGeom>
            <a:solidFill>
              <a:srgbClr val="0070C0">
                <a:alpha val="94902"/>
              </a:srgbClr>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18" name="Retângulo 17"/>
            <p:cNvSpPr/>
            <p:nvPr/>
          </p:nvSpPr>
          <p:spPr>
            <a:xfrm>
              <a:off x="3655202" y="3395554"/>
              <a:ext cx="4162482" cy="474669"/>
            </a:xfrm>
            <a:prstGeom prst="rect">
              <a:avLst/>
            </a:prstGeom>
            <a:solidFill>
              <a:srgbClr val="0070C0">
                <a:alpha val="94902"/>
              </a:srgbClr>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19" name="Retângulo 18"/>
            <p:cNvSpPr/>
            <p:nvPr/>
          </p:nvSpPr>
          <p:spPr>
            <a:xfrm>
              <a:off x="3655202" y="3927601"/>
              <a:ext cx="4162482" cy="474669"/>
            </a:xfrm>
            <a:prstGeom prst="rect">
              <a:avLst/>
            </a:prstGeom>
            <a:solidFill>
              <a:srgbClr val="0070C0">
                <a:alpha val="94902"/>
              </a:srgbClr>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22" name="Retângulo 21"/>
            <p:cNvSpPr/>
            <p:nvPr/>
          </p:nvSpPr>
          <p:spPr>
            <a:xfrm>
              <a:off x="3655202" y="4459648"/>
              <a:ext cx="4162482" cy="474669"/>
            </a:xfrm>
            <a:prstGeom prst="rect">
              <a:avLst/>
            </a:prstGeom>
            <a:solidFill>
              <a:srgbClr val="0070C0">
                <a:alpha val="94902"/>
              </a:srgbClr>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24" name="Retângulo 23"/>
            <p:cNvSpPr/>
            <p:nvPr/>
          </p:nvSpPr>
          <p:spPr>
            <a:xfrm>
              <a:off x="3655202" y="4991695"/>
              <a:ext cx="4162482" cy="474669"/>
            </a:xfrm>
            <a:prstGeom prst="rect">
              <a:avLst/>
            </a:prstGeom>
            <a:solidFill>
              <a:srgbClr val="0070C0">
                <a:alpha val="94902"/>
              </a:srgbClr>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27" name="Retângulo 26"/>
            <p:cNvSpPr/>
            <p:nvPr/>
          </p:nvSpPr>
          <p:spPr>
            <a:xfrm>
              <a:off x="3655202" y="5523739"/>
              <a:ext cx="4162482" cy="474669"/>
            </a:xfrm>
            <a:prstGeom prst="rect">
              <a:avLst/>
            </a:prstGeom>
            <a:solidFill>
              <a:srgbClr val="0070C0">
                <a:alpha val="94902"/>
              </a:srgbClr>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grpSp>
      <p:graphicFrame>
        <p:nvGraphicFramePr>
          <p:cNvPr id="20" name="Tabela 19"/>
          <p:cNvGraphicFramePr>
            <a:graphicFrameLocks noGrp="1"/>
          </p:cNvGraphicFramePr>
          <p:nvPr>
            <p:extLst>
              <p:ext uri="{D42A27DB-BD31-4B8C-83A1-F6EECF244321}">
                <p14:modId xmlns:p14="http://schemas.microsoft.com/office/powerpoint/2010/main" val="201926109"/>
              </p:ext>
            </p:extLst>
          </p:nvPr>
        </p:nvGraphicFramePr>
        <p:xfrm>
          <a:off x="3144020" y="1780927"/>
          <a:ext cx="3338177" cy="4248398"/>
        </p:xfrm>
        <a:graphic>
          <a:graphicData uri="http://schemas.openxmlformats.org/drawingml/2006/table">
            <a:tbl>
              <a:tblPr firstRow="1" bandRow="1">
                <a:tableStyleId>{5940675A-B579-460E-94D1-54222C63F5DA}</a:tableStyleId>
              </a:tblPr>
              <a:tblGrid>
                <a:gridCol w="3338177">
                  <a:extLst>
                    <a:ext uri="{9D8B030D-6E8A-4147-A177-3AD203B41FA5}">
                      <a16:colId xmlns:a16="http://schemas.microsoft.com/office/drawing/2014/main" val="20000"/>
                    </a:ext>
                  </a:extLst>
                </a:gridCol>
              </a:tblGrid>
              <a:tr h="5208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08/1996</a:t>
                      </a:r>
                      <a:br>
                        <a:rPr lang="pt-BR" sz="1000" dirty="0">
                          <a:solidFill>
                            <a:schemeClr val="bg1"/>
                          </a:solidFill>
                          <a:latin typeface="Montserrat" pitchFamily="50" charset="0"/>
                        </a:rPr>
                      </a:br>
                      <a:r>
                        <a:rPr lang="pt-BR" sz="1000" dirty="0">
                          <a:solidFill>
                            <a:schemeClr val="bg1"/>
                          </a:solidFill>
                          <a:latin typeface="Montserrat" pitchFamily="50" charset="0"/>
                        </a:rPr>
                        <a:t>Implementação</a:t>
                      </a:r>
                      <a:r>
                        <a:rPr lang="pt-BR" sz="1000" baseline="0" dirty="0">
                          <a:solidFill>
                            <a:schemeClr val="bg1"/>
                          </a:solidFill>
                          <a:latin typeface="Montserrat" pitchFamily="50" charset="0"/>
                        </a:rPr>
                        <a:t> do programa Paz</a:t>
                      </a:r>
                      <a:r>
                        <a:rPr lang="pt-BR" sz="1000" dirty="0">
                          <a:solidFill>
                            <a:schemeClr val="bg1"/>
                          </a:solidFill>
                          <a:latin typeface="Montserrat" pitchFamily="50" charset="0"/>
                        </a:rPr>
                        <a:t> no Trânsito</a:t>
                      </a:r>
                    </a:p>
                  </a:txBody>
                  <a:tcPr marL="96822" marR="96822" marT="49058" marB="4905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208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01/1998</a:t>
                      </a:r>
                      <a:br>
                        <a:rPr lang="pt-BR" sz="1000" dirty="0">
                          <a:solidFill>
                            <a:schemeClr val="bg1"/>
                          </a:solidFill>
                          <a:latin typeface="Montserrat" pitchFamily="50" charset="0"/>
                        </a:rPr>
                      </a:br>
                      <a:r>
                        <a:rPr lang="pt-BR" sz="1000" dirty="0">
                          <a:solidFill>
                            <a:schemeClr val="bg1"/>
                          </a:solidFill>
                          <a:latin typeface="Montserrat" pitchFamily="50" charset="0"/>
                        </a:rPr>
                        <a:t>Uso obrigatório do cinto de</a:t>
                      </a:r>
                      <a:r>
                        <a:rPr lang="pt-BR" sz="1000" baseline="0" dirty="0">
                          <a:solidFill>
                            <a:schemeClr val="bg1"/>
                          </a:solidFill>
                          <a:latin typeface="Montserrat" pitchFamily="50" charset="0"/>
                        </a:rPr>
                        <a:t> segurança </a:t>
                      </a:r>
                      <a:r>
                        <a:rPr lang="pt-BR" sz="1000" dirty="0">
                          <a:solidFill>
                            <a:schemeClr val="bg1"/>
                          </a:solidFill>
                          <a:latin typeface="Montserrat" pitchFamily="50" charset="0"/>
                        </a:rPr>
                        <a:t>de trânsito</a:t>
                      </a:r>
                    </a:p>
                  </a:txBody>
                  <a:tcPr marL="96822" marR="96822" marT="49058" marB="4905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80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08/2001</a:t>
                      </a:r>
                      <a:br>
                        <a:rPr lang="pt-BR" sz="1000" dirty="0">
                          <a:solidFill>
                            <a:schemeClr val="bg1"/>
                          </a:solidFill>
                          <a:latin typeface="Montserrat" pitchFamily="50" charset="0"/>
                        </a:rPr>
                      </a:br>
                      <a:r>
                        <a:rPr lang="pt-BR" sz="1000" dirty="0">
                          <a:solidFill>
                            <a:schemeClr val="bg1"/>
                          </a:solidFill>
                          <a:latin typeface="Montserrat" pitchFamily="50" charset="0"/>
                        </a:rPr>
                        <a:t>Implementação</a:t>
                      </a:r>
                      <a:r>
                        <a:rPr lang="pt-BR" sz="1000" baseline="0" dirty="0">
                          <a:solidFill>
                            <a:schemeClr val="bg1"/>
                          </a:solidFill>
                          <a:latin typeface="Montserrat" pitchFamily="50" charset="0"/>
                        </a:rPr>
                        <a:t> de radar de operação  autônoma</a:t>
                      </a:r>
                      <a:endParaRPr lang="pt-BR" sz="1000" dirty="0">
                        <a:solidFill>
                          <a:schemeClr val="bg1"/>
                        </a:solidFill>
                        <a:latin typeface="Montserrat" pitchFamily="50" charset="0"/>
                      </a:endParaRPr>
                    </a:p>
                  </a:txBody>
                  <a:tcPr marL="96822" marR="96822" marT="49058" marB="4905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208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06/2008</a:t>
                      </a:r>
                      <a:br>
                        <a:rPr lang="pt-BR" sz="1000" dirty="0">
                          <a:solidFill>
                            <a:schemeClr val="bg1"/>
                          </a:solidFill>
                          <a:latin typeface="Montserrat" pitchFamily="50" charset="0"/>
                        </a:rPr>
                      </a:br>
                      <a:r>
                        <a:rPr lang="pt-BR" sz="1000" dirty="0">
                          <a:solidFill>
                            <a:schemeClr val="bg1"/>
                          </a:solidFill>
                          <a:latin typeface="Montserrat" pitchFamily="50" charset="0"/>
                        </a:rPr>
                        <a:t>Implementação</a:t>
                      </a:r>
                      <a:r>
                        <a:rPr lang="pt-BR" sz="1000" baseline="0" dirty="0">
                          <a:solidFill>
                            <a:schemeClr val="bg1"/>
                          </a:solidFill>
                          <a:latin typeface="Montserrat" pitchFamily="50" charset="0"/>
                        </a:rPr>
                        <a:t> da Lei Seca</a:t>
                      </a:r>
                      <a:endParaRPr lang="pt-BR" sz="1000" dirty="0">
                        <a:solidFill>
                          <a:schemeClr val="bg1"/>
                        </a:solidFill>
                        <a:latin typeface="Montserrat" pitchFamily="50" charset="0"/>
                      </a:endParaRPr>
                    </a:p>
                  </a:txBody>
                  <a:tcPr marL="96822" marR="96822" marT="49058" marB="4905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208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01/2014</a:t>
                      </a:r>
                      <a:r>
                        <a:rPr lang="pt-BR" sz="1000" b="1" baseline="0" dirty="0">
                          <a:solidFill>
                            <a:schemeClr val="bg1"/>
                          </a:solidFill>
                          <a:latin typeface="Montserrat" pitchFamily="50" charset="0"/>
                        </a:rPr>
                        <a:t> </a:t>
                      </a:r>
                      <a:br>
                        <a:rPr lang="pt-BR" sz="1000" b="1" baseline="0" dirty="0">
                          <a:solidFill>
                            <a:schemeClr val="bg1"/>
                          </a:solidFill>
                          <a:latin typeface="Montserrat" pitchFamily="50" charset="0"/>
                        </a:rPr>
                      </a:br>
                      <a:r>
                        <a:rPr lang="pt-BR" sz="1000" b="0" baseline="0" dirty="0">
                          <a:solidFill>
                            <a:schemeClr val="bg1"/>
                          </a:solidFill>
                          <a:latin typeface="Montserrat" pitchFamily="50" charset="0"/>
                        </a:rPr>
                        <a:t>Carros novos fabricados com ABS e Airbag </a:t>
                      </a:r>
                      <a:endParaRPr lang="pt-BR" sz="1000" dirty="0">
                        <a:solidFill>
                          <a:schemeClr val="bg1"/>
                        </a:solidFill>
                        <a:latin typeface="Montserrat" pitchFamily="50" charset="0"/>
                      </a:endParaRPr>
                    </a:p>
                  </a:txBody>
                  <a:tcPr marL="96822" marR="96822" marT="49058" marB="4905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208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06/2016</a:t>
                      </a:r>
                      <a:br>
                        <a:rPr lang="pt-BR" sz="1000" dirty="0">
                          <a:solidFill>
                            <a:schemeClr val="bg1"/>
                          </a:solidFill>
                          <a:latin typeface="Montserrat" pitchFamily="50" charset="0"/>
                        </a:rPr>
                      </a:br>
                      <a:r>
                        <a:rPr lang="pt-BR" sz="1000" dirty="0">
                          <a:solidFill>
                            <a:schemeClr val="bg1"/>
                          </a:solidFill>
                          <a:latin typeface="Montserrat" pitchFamily="50" charset="0"/>
                        </a:rPr>
                        <a:t>Uso</a:t>
                      </a:r>
                      <a:r>
                        <a:rPr lang="pt-BR" sz="1000" baseline="0" dirty="0">
                          <a:solidFill>
                            <a:schemeClr val="bg1"/>
                          </a:solidFill>
                          <a:latin typeface="Montserrat" pitchFamily="50" charset="0"/>
                        </a:rPr>
                        <a:t> obrigatório de farol baixo em rodovias</a:t>
                      </a:r>
                      <a:endParaRPr lang="pt-BR" sz="1000" dirty="0">
                        <a:solidFill>
                          <a:schemeClr val="bg1"/>
                        </a:solidFill>
                        <a:latin typeface="Montserrat" pitchFamily="50" charset="0"/>
                      </a:endParaRPr>
                    </a:p>
                  </a:txBody>
                  <a:tcPr marL="96822" marR="96822" marT="49058" marB="4905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20836">
                <a:tc>
                  <a:txBody>
                    <a:bodyPr/>
                    <a:lstStyle/>
                    <a:p>
                      <a:r>
                        <a:rPr lang="pt-BR" sz="1000" b="1" dirty="0">
                          <a:solidFill>
                            <a:schemeClr val="bg1"/>
                          </a:solidFill>
                          <a:latin typeface="Montserrat" pitchFamily="50" charset="0"/>
                        </a:rPr>
                        <a:t>08/2016</a:t>
                      </a:r>
                      <a:br>
                        <a:rPr lang="pt-BR" sz="1000" dirty="0">
                          <a:solidFill>
                            <a:schemeClr val="bg1"/>
                          </a:solidFill>
                          <a:latin typeface="Montserrat" pitchFamily="50" charset="0"/>
                        </a:rPr>
                      </a:br>
                      <a:r>
                        <a:rPr lang="pt-BR" sz="1000" dirty="0">
                          <a:solidFill>
                            <a:schemeClr val="bg1"/>
                          </a:solidFill>
                          <a:latin typeface="Montserrat" pitchFamily="50" charset="0"/>
                        </a:rPr>
                        <a:t>Início do projeto Brasília Vida Segura.</a:t>
                      </a:r>
                    </a:p>
                  </a:txBody>
                  <a:tcPr marL="96822" marR="96822" marT="49058" marB="4905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208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11/2016</a:t>
                      </a:r>
                      <a:br>
                        <a:rPr lang="pt-BR" sz="1000" dirty="0">
                          <a:solidFill>
                            <a:schemeClr val="bg1"/>
                          </a:solidFill>
                          <a:latin typeface="Montserrat" pitchFamily="50" charset="0"/>
                        </a:rPr>
                      </a:br>
                      <a:r>
                        <a:rPr lang="pt-BR" sz="1000" dirty="0">
                          <a:solidFill>
                            <a:schemeClr val="bg1"/>
                          </a:solidFill>
                          <a:latin typeface="Montserrat" pitchFamily="50" charset="0"/>
                        </a:rPr>
                        <a:t>Aumento</a:t>
                      </a:r>
                      <a:r>
                        <a:rPr lang="pt-BR" sz="1000" baseline="0" dirty="0">
                          <a:solidFill>
                            <a:schemeClr val="bg1"/>
                          </a:solidFill>
                          <a:latin typeface="Montserrat" pitchFamily="50" charset="0"/>
                        </a:rPr>
                        <a:t> da multa por embriaguez p/ R$ 2.995</a:t>
                      </a:r>
                      <a:endParaRPr lang="pt-BR" sz="1000" dirty="0">
                        <a:solidFill>
                          <a:schemeClr val="bg1"/>
                        </a:solidFill>
                        <a:latin typeface="Montserrat" pitchFamily="50" charset="0"/>
                      </a:endParaRPr>
                    </a:p>
                  </a:txBody>
                  <a:tcPr marL="96822" marR="96822" marT="49058" marB="49058"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6891484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tângulo 40"/>
          <p:cNvSpPr/>
          <p:nvPr/>
        </p:nvSpPr>
        <p:spPr>
          <a:xfrm>
            <a:off x="6028547" y="886588"/>
            <a:ext cx="1092154" cy="256515"/>
          </a:xfrm>
          <a:prstGeom prst="rect">
            <a:avLst/>
          </a:prstGeom>
        </p:spPr>
        <p:txBody>
          <a:bodyPr wrap="square" lIns="86392" tIns="43197" rIns="86392" bIns="43197">
            <a:spAutoFit/>
          </a:bodyPr>
          <a:lstStyle/>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Km</a:t>
            </a:r>
          </a:p>
        </p:txBody>
      </p:sp>
      <p:sp>
        <p:nvSpPr>
          <p:cNvPr id="43" name="Retângulo 42"/>
          <p:cNvSpPr/>
          <p:nvPr/>
        </p:nvSpPr>
        <p:spPr>
          <a:xfrm>
            <a:off x="6120311" y="935971"/>
            <a:ext cx="840119" cy="5427161"/>
          </a:xfrm>
          <a:prstGeom prst="rect">
            <a:avLst/>
          </a:prstGeom>
        </p:spPr>
        <p:txBody>
          <a:bodyPr wrap="square" lIns="86392" tIns="43197" rIns="86392" bIns="43197">
            <a:spAutoFit/>
          </a:bodyPr>
          <a:lstStyle/>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28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10,7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7,1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24,6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13,7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6,2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8,6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71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15,2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10,5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7,2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 6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23,3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endPar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6,9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4,2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63,8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5,9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2,2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0,6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18,1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4,4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9,9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r>
              <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78, 3 km</a:t>
            </a: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endPar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endPar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endPar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268134" marR="0" lvl="0" indent="-268134" algn="ctr" defTabSz="863410" rtl="0" eaLnBrk="1" fontAlgn="auto" latinLnBrk="0" hangingPunct="1">
              <a:lnSpc>
                <a:spcPct val="100000"/>
              </a:lnSpc>
              <a:spcBef>
                <a:spcPts val="0"/>
              </a:spcBef>
              <a:spcAft>
                <a:spcPts val="0"/>
              </a:spcAft>
              <a:buClr>
                <a:prstClr val="white"/>
              </a:buClr>
              <a:buSzPct val="120000"/>
              <a:buFontTx/>
              <a:buNone/>
              <a:tabLst/>
              <a:defRPr/>
            </a:pPr>
            <a:endParaRPr kumimoji="0" lang="pt-BR"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8" name="Tabela 27"/>
          <p:cNvGraphicFramePr>
            <a:graphicFrameLocks noGrp="1"/>
          </p:cNvGraphicFramePr>
          <p:nvPr>
            <p:extLst>
              <p:ext uri="{D42A27DB-BD31-4B8C-83A1-F6EECF244321}">
                <p14:modId xmlns:p14="http://schemas.microsoft.com/office/powerpoint/2010/main" val="3068899470"/>
              </p:ext>
            </p:extLst>
          </p:nvPr>
        </p:nvGraphicFramePr>
        <p:xfrm>
          <a:off x="538162" y="1343841"/>
          <a:ext cx="6549262" cy="4400064"/>
        </p:xfrm>
        <a:graphic>
          <a:graphicData uri="http://schemas.openxmlformats.org/drawingml/2006/table">
            <a:tbl>
              <a:tblPr firstRow="1" bandRow="1">
                <a:tableStyleId>{5C22544A-7EE6-4342-B048-85BDC9FD1C3A}</a:tableStyleId>
              </a:tblPr>
              <a:tblGrid>
                <a:gridCol w="2753690">
                  <a:extLst>
                    <a:ext uri="{9D8B030D-6E8A-4147-A177-3AD203B41FA5}">
                      <a16:colId xmlns:a16="http://schemas.microsoft.com/office/drawing/2014/main" val="2336931432"/>
                    </a:ext>
                  </a:extLst>
                </a:gridCol>
                <a:gridCol w="2439134">
                  <a:extLst>
                    <a:ext uri="{9D8B030D-6E8A-4147-A177-3AD203B41FA5}">
                      <a16:colId xmlns:a16="http://schemas.microsoft.com/office/drawing/2014/main" val="350668301"/>
                    </a:ext>
                  </a:extLst>
                </a:gridCol>
                <a:gridCol w="1356438">
                  <a:extLst>
                    <a:ext uri="{9D8B030D-6E8A-4147-A177-3AD203B41FA5}">
                      <a16:colId xmlns:a16="http://schemas.microsoft.com/office/drawing/2014/main" val="1160446007"/>
                    </a:ext>
                  </a:extLst>
                </a:gridCol>
              </a:tblGrid>
              <a:tr h="241232">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solidFill>
                            <a:schemeClr val="bg1"/>
                          </a:solidFill>
                          <a:latin typeface="Montserrat" pitchFamily="50" charset="0"/>
                        </a:rPr>
                        <a:t>Ampliação da Malha Cicloviária</a:t>
                      </a:r>
                    </a:p>
                  </a:txBody>
                  <a:tcPr anchor="ctr">
                    <a:solidFill>
                      <a:srgbClr val="0070C0"/>
                    </a:solidFill>
                  </a:tcPr>
                </a:tc>
                <a:tc>
                  <a:txBody>
                    <a:bodyPr/>
                    <a:lstStyle/>
                    <a:p>
                      <a:pPr algn="ctr"/>
                      <a:r>
                        <a:rPr lang="pt-BR" sz="1000" dirty="0">
                          <a:latin typeface="Montserrat" pitchFamily="50" charset="0"/>
                        </a:rPr>
                        <a:t>Região Administrativa</a:t>
                      </a:r>
                    </a:p>
                  </a:txBody>
                  <a:tcPr anchor="ctr">
                    <a:solidFill>
                      <a:srgbClr val="0070C0"/>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latin typeface="Montserrat" pitchFamily="50" charset="0"/>
                        </a:rPr>
                        <a:t>Extensão (Km)</a:t>
                      </a:r>
                    </a:p>
                  </a:txBody>
                  <a:tcPr anchor="ctr">
                    <a:solidFill>
                      <a:srgbClr val="0070C0"/>
                    </a:solidFill>
                  </a:tcPr>
                </a:tc>
                <a:extLst>
                  <a:ext uri="{0D108BD9-81ED-4DB2-BD59-A6C34878D82A}">
                    <a16:rowId xmlns:a16="http://schemas.microsoft.com/office/drawing/2014/main" val="2400273523"/>
                  </a:ext>
                </a:extLst>
              </a:tr>
              <a:tr h="161746">
                <a:tc rowSpan="24">
                  <a:txBody>
                    <a:bodyPr/>
                    <a:lstStyle/>
                    <a:p>
                      <a:pPr lvl="0" algn="ctr" defTabSz="863525">
                        <a:defRPr/>
                      </a:pPr>
                      <a:endParaRPr lang="pt-BR" sz="1200" b="1" u="sng" dirty="0">
                        <a:solidFill>
                          <a:prstClr val="white"/>
                        </a:solidFill>
                        <a:latin typeface="Montserrat" pitchFamily="50" charset="0"/>
                      </a:endParaRPr>
                    </a:p>
                    <a:p>
                      <a:pPr lvl="0" algn="ctr" defTabSz="863525">
                        <a:defRPr/>
                      </a:pPr>
                      <a:endParaRPr lang="pt-BR" sz="1200" b="1" u="sng" dirty="0">
                        <a:solidFill>
                          <a:prstClr val="white"/>
                        </a:solidFill>
                        <a:latin typeface="Montserrat" pitchFamily="50" charset="0"/>
                      </a:endParaRPr>
                    </a:p>
                    <a:p>
                      <a:pPr lvl="0" algn="ctr" defTabSz="863525">
                        <a:defRPr/>
                      </a:pPr>
                      <a:endParaRPr lang="pt-BR" sz="1200" b="1" u="sng" dirty="0">
                        <a:solidFill>
                          <a:prstClr val="white"/>
                        </a:solidFill>
                        <a:latin typeface="Montserrat" pitchFamily="50" charset="0"/>
                      </a:endParaRPr>
                    </a:p>
                    <a:p>
                      <a:pPr lvl="0" algn="ctr" defTabSz="863525">
                        <a:defRPr/>
                      </a:pPr>
                      <a:endParaRPr lang="pt-BR" sz="1200" b="1" u="sng" dirty="0">
                        <a:solidFill>
                          <a:prstClr val="white"/>
                        </a:solidFill>
                        <a:latin typeface="Montserrat" pitchFamily="50" charset="0"/>
                      </a:endParaRPr>
                    </a:p>
                    <a:p>
                      <a:pPr lvl="0" algn="ctr" defTabSz="863525">
                        <a:defRPr/>
                      </a:pPr>
                      <a:endParaRPr lang="pt-BR" sz="1200" b="1" u="sng" dirty="0">
                        <a:solidFill>
                          <a:prstClr val="white"/>
                        </a:solidFill>
                        <a:latin typeface="Montserrat" pitchFamily="50" charset="0"/>
                      </a:endParaRPr>
                    </a:p>
                    <a:p>
                      <a:pPr lvl="0" algn="ctr" defTabSz="863525">
                        <a:defRPr/>
                      </a:pPr>
                      <a:r>
                        <a:rPr lang="pt-BR" sz="1200" b="1" u="none" dirty="0">
                          <a:solidFill>
                            <a:prstClr val="white"/>
                          </a:solidFill>
                          <a:latin typeface="Montserrat" pitchFamily="50" charset="0"/>
                        </a:rPr>
                        <a:t>Prioridade 6  </a:t>
                      </a:r>
                    </a:p>
                    <a:p>
                      <a:pPr lvl="0" algn="ctr" defTabSz="863525">
                        <a:defRPr/>
                      </a:pPr>
                      <a:endParaRPr lang="pt-BR" sz="1000" dirty="0">
                        <a:solidFill>
                          <a:prstClr val="white"/>
                        </a:solidFill>
                        <a:latin typeface="Montserrat" pitchFamily="50" charset="0"/>
                      </a:endParaRPr>
                    </a:p>
                    <a:p>
                      <a:pPr marL="0" marR="0" lvl="0" indent="0" algn="ctr"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Montserrat" pitchFamily="50" charset="0"/>
                      </a:endParaRPr>
                    </a:p>
                    <a:p>
                      <a:pPr algn="ctr" fontAlgn="base"/>
                      <a:r>
                        <a:rPr kumimoji="0" lang="pt-BR" sz="1000" b="0" i="0" u="none" strike="noStrike" kern="1200" cap="none" spc="0" normalizeH="0" baseline="0" noProof="0" dirty="0">
                          <a:ln>
                            <a:noFill/>
                          </a:ln>
                          <a:solidFill>
                            <a:schemeClr val="bg1"/>
                          </a:solidFill>
                          <a:effectLst/>
                          <a:uLnTx/>
                          <a:uFillTx/>
                          <a:latin typeface="Montserrat" pitchFamily="50" charset="0"/>
                          <a:ea typeface="+mn-ea"/>
                          <a:cs typeface="+mn-cs"/>
                        </a:rPr>
                        <a:t>Planejamento da malha cicloviária a ser expandida conforme priorização multicritério* (SEMOB)</a:t>
                      </a:r>
                    </a:p>
                    <a:p>
                      <a:pPr algn="ctr" fontAlgn="base"/>
                      <a:endParaRPr kumimoji="0" lang="pt-BR" sz="1200" b="0" i="0" u="none" strike="noStrike" kern="1200" cap="none" spc="0" normalizeH="0" baseline="0" noProof="0" dirty="0">
                        <a:ln>
                          <a:noFill/>
                        </a:ln>
                        <a:solidFill>
                          <a:schemeClr val="bg1"/>
                        </a:solidFill>
                        <a:effectLst/>
                        <a:uLnTx/>
                        <a:uFillTx/>
                        <a:latin typeface="Montserrat" pitchFamily="50" charset="0"/>
                        <a:ea typeface="+mn-ea"/>
                        <a:cs typeface="+mn-cs"/>
                      </a:endParaRPr>
                    </a:p>
                    <a:p>
                      <a:pPr algn="l" fontAlgn="base"/>
                      <a:endParaRPr lang="pt-BR" sz="1000" dirty="0">
                        <a:solidFill>
                          <a:schemeClr val="bg1"/>
                        </a:solidFill>
                        <a:latin typeface="Montserrat" pitchFamily="50" charset="0"/>
                      </a:endParaRPr>
                    </a:p>
                    <a:p>
                      <a:pPr algn="l" fontAlgn="base"/>
                      <a:endParaRPr lang="pt-BR" sz="1000" dirty="0">
                        <a:solidFill>
                          <a:schemeClr val="bg1"/>
                        </a:solidFill>
                        <a:latin typeface="Montserrat" pitchFamily="50" charset="0"/>
                      </a:endParaRPr>
                    </a:p>
                    <a:p>
                      <a:pPr algn="l" fontAlgn="base"/>
                      <a:endParaRPr lang="pt-BR" sz="1000" dirty="0">
                        <a:solidFill>
                          <a:schemeClr val="bg1"/>
                        </a:solidFill>
                        <a:latin typeface="Montserrat" pitchFamily="50" charset="0"/>
                      </a:endParaRPr>
                    </a:p>
                    <a:p>
                      <a:pPr algn="l" fontAlgn="base"/>
                      <a:endParaRPr lang="pt-BR" sz="1000" dirty="0">
                        <a:solidFill>
                          <a:schemeClr val="bg1"/>
                        </a:solidFill>
                        <a:latin typeface="Montserrat" pitchFamily="50" charset="0"/>
                      </a:endParaRPr>
                    </a:p>
                    <a:p>
                      <a:pPr algn="l" fontAlgn="base"/>
                      <a:endParaRPr lang="pt-BR" sz="1000" dirty="0">
                        <a:solidFill>
                          <a:schemeClr val="bg1"/>
                        </a:solidFill>
                        <a:latin typeface="Montserrat" pitchFamily="50" charset="0"/>
                      </a:endParaRPr>
                    </a:p>
                    <a:p>
                      <a:pPr algn="l" fontAlgn="base"/>
                      <a:r>
                        <a:rPr lang="pt-BR" sz="800" dirty="0">
                          <a:solidFill>
                            <a:schemeClr val="bg1"/>
                          </a:solidFill>
                          <a:latin typeface="Montserrat" pitchFamily="50" charset="0"/>
                        </a:rPr>
                        <a:t>*Ver Critério de Priorização, página 111 deste caderno</a:t>
                      </a:r>
                    </a:p>
                  </a:txBody>
                  <a:tcPr anchor="ctr">
                    <a:solidFill>
                      <a:srgbClr val="0070C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ÁGUAS CLARAS</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0,003</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276139494"/>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BRAZLÂNDIA</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16,535</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3239104196"/>
                  </a:ext>
                </a:extLst>
              </a:tr>
              <a:tr h="161746">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CANDANGOLÂNDIA</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6,385</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1538241933"/>
                  </a:ext>
                </a:extLst>
              </a:tr>
              <a:tr h="161746">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CEILÂNDIA</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0,579</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2992396436"/>
                  </a:ext>
                </a:extLst>
              </a:tr>
              <a:tr h="161746">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CRUZEIRO</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0,268</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797925867"/>
                  </a:ext>
                </a:extLst>
              </a:tr>
              <a:tr h="161746">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GAMA</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21,623</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4265178403"/>
                  </a:ext>
                </a:extLst>
              </a:tr>
              <a:tr h="161746">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GUARÁ</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8,262</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1141902888"/>
                  </a:ext>
                </a:extLst>
              </a:tr>
              <a:tr h="161746">
                <a:tc vMerge="1">
                  <a:txBody>
                    <a:bodyPr/>
                    <a:lstStyle/>
                    <a:p>
                      <a:endParaRPr lang="pt-BR" sz="1000" dirty="0">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ITAPOÃ</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16,461</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4236930454"/>
                  </a:ext>
                </a:extLst>
              </a:tr>
              <a:tr h="161746">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JARDIM BOTÂNICO</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3,347</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1053565550"/>
                  </a:ext>
                </a:extLst>
              </a:tr>
              <a:tr h="161746">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LAGO NORTE</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33,029</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1385311165"/>
                  </a:ext>
                </a:extLst>
              </a:tr>
              <a:tr h="161746">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LAGO SUL</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24,387</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4075290451"/>
                  </a:ext>
                </a:extLst>
              </a:tr>
              <a:tr h="161746">
                <a:tc vMerge="1">
                  <a:txBody>
                    <a:bodyPr/>
                    <a:lstStyle/>
                    <a:p>
                      <a:endParaRPr lang="pt-BR"/>
                    </a:p>
                  </a:txBody>
                  <a:tcPr/>
                </a:tc>
                <a:tc>
                  <a:txBody>
                    <a:bodyPr/>
                    <a:lstStyle/>
                    <a:p>
                      <a:pPr algn="ctr" fontAlgn="b"/>
                      <a:r>
                        <a:rPr lang="pt-BR" sz="1000" u="none" strike="noStrike" dirty="0">
                          <a:solidFill>
                            <a:schemeClr val="tx1">
                              <a:lumMod val="65000"/>
                              <a:lumOff val="35000"/>
                            </a:schemeClr>
                          </a:solidFill>
                          <a:effectLst/>
                          <a:latin typeface="Montserrat" pitchFamily="50" charset="0"/>
                        </a:rPr>
                        <a:t>NUCLEO BANDEIRANTE</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9,039</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4078119194"/>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PARANOÁ</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11,642</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1576977247"/>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PARK WAY</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29,772</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4096358104"/>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PLANALTINA</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17,74</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325363996"/>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PLANO PILOTO</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67,982</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151477263"/>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SANTA MARIA</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16,897</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2627115073"/>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SÃO SEBASTIÃO</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2,441</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2015131736"/>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SIA</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8,043</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4178520025"/>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tx1">
                            <a:lumMod val="65000"/>
                            <a:lumOff val="35000"/>
                          </a:schemeClr>
                        </a:solidFill>
                        <a:latin typeface="Helvetica Neue" panose="02000503000000020004" pitchFamily="2" charset="0"/>
                      </a:endParaRPr>
                    </a:p>
                  </a:txBody>
                  <a:tcPr anchor="ctr">
                    <a:solidFill>
                      <a:srgbClr val="D07700">
                        <a:alpha val="50000"/>
                      </a:srgb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SOBRADINHO</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18,415</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3970833309"/>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bg1"/>
                        </a:solidFill>
                        <a:latin typeface="Helvetica Neue" panose="02000503000000020004" pitchFamily="2" charset="0"/>
                      </a:endParaRPr>
                    </a:p>
                  </a:txBody>
                  <a:tcPr anchor="ctr">
                    <a:solidFill>
                      <a:srgbClr val="D0770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SOBRADINHO II</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15,197</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352993685"/>
                  </a:ext>
                </a:extLst>
              </a:tr>
              <a:tr h="161746">
                <a:tc vMerge="1">
                  <a:txBody>
                    <a:bodyPr/>
                    <a:lstStyle/>
                    <a:p>
                      <a:pPr marL="0" marR="0" lvl="0" indent="0" algn="just" defTabSz="863525" rtl="0" eaLnBrk="1" fontAlgn="auto" latinLnBrk="0" hangingPunct="1">
                        <a:lnSpc>
                          <a:spcPct val="100000"/>
                        </a:lnSpc>
                        <a:spcBef>
                          <a:spcPts val="0"/>
                        </a:spcBef>
                        <a:spcAft>
                          <a:spcPts val="0"/>
                        </a:spcAft>
                        <a:buClrTx/>
                        <a:buSzTx/>
                        <a:buFontTx/>
                        <a:buNone/>
                        <a:tabLst/>
                        <a:defRPr/>
                      </a:pPr>
                      <a:endParaRPr lang="pt-BR" sz="1000" dirty="0">
                        <a:solidFill>
                          <a:schemeClr val="bg1"/>
                        </a:solidFill>
                        <a:latin typeface="Helvetica Neue" panose="02000503000000020004" pitchFamily="2" charset="0"/>
                      </a:endParaRPr>
                    </a:p>
                  </a:txBody>
                  <a:tcPr anchor="ctr">
                    <a:solidFill>
                      <a:srgbClr val="D0770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SUDOESTE/OCTOGONAL</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4,643</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42753329"/>
                  </a:ext>
                </a:extLst>
              </a:tr>
              <a:tr h="161746">
                <a:tc vMerge="1">
                  <a:txBody>
                    <a:bodyPr/>
                    <a:lstStyle/>
                    <a:p>
                      <a:pPr algn="l" fontAlgn="base"/>
                      <a:endParaRPr lang="pt-BR" sz="800" dirty="0">
                        <a:solidFill>
                          <a:schemeClr val="bg1"/>
                        </a:solidFill>
                        <a:latin typeface="Helvetica Neue" panose="02000503000000020004" pitchFamily="2" charset="0"/>
                      </a:endParaRPr>
                    </a:p>
                  </a:txBody>
                  <a:tcPr anchor="ctr">
                    <a:solidFill>
                      <a:srgbClr val="D0770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TAGUATINGA</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51,57</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1791865539"/>
                  </a:ext>
                </a:extLst>
              </a:tr>
              <a:tr h="161746">
                <a:tc vMerge="1">
                  <a:txBody>
                    <a:bodyPr/>
                    <a:lstStyle/>
                    <a:p>
                      <a:pPr algn="l" fontAlgn="base"/>
                      <a:endParaRPr lang="pt-BR" sz="800" dirty="0">
                        <a:solidFill>
                          <a:schemeClr val="bg1"/>
                        </a:solidFill>
                        <a:latin typeface="Helvetica Neue" panose="02000503000000020004" pitchFamily="2" charset="0"/>
                      </a:endParaRPr>
                    </a:p>
                  </a:txBody>
                  <a:tcPr anchor="ctr">
                    <a:solidFill>
                      <a:srgbClr val="D07700"/>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VARJAO</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effectLst/>
                          <a:latin typeface="Montserrat" pitchFamily="50" charset="0"/>
                        </a:rPr>
                        <a:t>0,925</a:t>
                      </a:r>
                      <a:endParaRPr lang="pt-BR" sz="1000" b="0" i="0" u="none" strike="noStrike" dirty="0">
                        <a:solidFill>
                          <a:schemeClr val="tx1">
                            <a:lumMod val="65000"/>
                            <a:lumOff val="35000"/>
                          </a:schemeClr>
                        </a:solidFill>
                        <a:effectLst/>
                        <a:latin typeface="Montserrat" pitchFamily="50" charset="0"/>
                      </a:endParaRPr>
                    </a:p>
                  </a:txBody>
                  <a:tcPr marL="8315" marR="8315" marT="8315" marB="0" anchor="b">
                    <a:solidFill>
                      <a:schemeClr val="tx2">
                        <a:lumMod val="40000"/>
                        <a:lumOff val="60000"/>
                        <a:alpha val="50000"/>
                      </a:schemeClr>
                    </a:solidFill>
                  </a:tcPr>
                </a:tc>
                <a:extLst>
                  <a:ext uri="{0D108BD9-81ED-4DB2-BD59-A6C34878D82A}">
                    <a16:rowId xmlns:a16="http://schemas.microsoft.com/office/drawing/2014/main" val="2443521513"/>
                  </a:ext>
                </a:extLst>
              </a:tr>
              <a:tr h="271386">
                <a:tc gridSpan="2">
                  <a:txBody>
                    <a:bodyPr/>
                    <a:lstStyle/>
                    <a:p>
                      <a:pPr algn="ctr" fontAlgn="base"/>
                      <a:r>
                        <a:rPr lang="pt-BR" sz="1200" b="1" dirty="0">
                          <a:solidFill>
                            <a:schemeClr val="bg1"/>
                          </a:solidFill>
                          <a:latin typeface="Montserrat" pitchFamily="50" charset="0"/>
                        </a:rPr>
                        <a:t>TOTAL</a:t>
                      </a:r>
                    </a:p>
                  </a:txBody>
                  <a:tcPr anchor="ctr">
                    <a:solidFill>
                      <a:srgbClr val="0070C0"/>
                    </a:solidFill>
                  </a:tcPr>
                </a:tc>
                <a:tc hMerge="1">
                  <a:txBody>
                    <a:bodyPr/>
                    <a:lstStyle/>
                    <a:p>
                      <a:pPr algn="ctr" fontAlgn="ctr"/>
                      <a:endParaRPr lang="pt-BR" sz="800" b="0" i="0" u="none" strike="noStrike" dirty="0">
                        <a:solidFill>
                          <a:schemeClr val="tx1">
                            <a:lumMod val="65000"/>
                            <a:lumOff val="35000"/>
                          </a:schemeClr>
                        </a:solidFill>
                        <a:effectLst/>
                        <a:latin typeface="Helvetica Neue" panose="02000503000000020004" pitchFamily="2" charset="0"/>
                      </a:endParaRPr>
                    </a:p>
                  </a:txBody>
                  <a:tcPr marL="0" marR="0" marT="0" marB="0" anchor="ctr">
                    <a:solidFill>
                      <a:srgbClr val="D07700">
                        <a:alpha val="50000"/>
                      </a:srgbClr>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200" b="1" u="none" strike="noStrike" dirty="0">
                          <a:solidFill>
                            <a:schemeClr val="bg1"/>
                          </a:solidFill>
                          <a:effectLst/>
                          <a:latin typeface="Montserrat" pitchFamily="50" charset="0"/>
                        </a:rPr>
                        <a:t>385,185</a:t>
                      </a:r>
                      <a:endParaRPr lang="pt-BR" sz="1200" b="1" i="0" u="none" strike="noStrike" dirty="0">
                        <a:solidFill>
                          <a:schemeClr val="bg1"/>
                        </a:solidFill>
                        <a:effectLst/>
                        <a:latin typeface="Montserrat" pitchFamily="50" charset="0"/>
                      </a:endParaRPr>
                    </a:p>
                  </a:txBody>
                  <a:tcPr anchor="ctr">
                    <a:solidFill>
                      <a:srgbClr val="0070C0"/>
                    </a:solidFill>
                  </a:tcPr>
                </a:tc>
                <a:extLst>
                  <a:ext uri="{0D108BD9-81ED-4DB2-BD59-A6C34878D82A}">
                    <a16:rowId xmlns:a16="http://schemas.microsoft.com/office/drawing/2014/main" val="191130510"/>
                  </a:ext>
                </a:extLst>
              </a:tr>
            </a:tbl>
          </a:graphicData>
        </a:graphic>
      </p:graphicFrame>
      <p:sp>
        <p:nvSpPr>
          <p:cNvPr id="29" name="Retângulo 28"/>
          <p:cNvSpPr/>
          <p:nvPr/>
        </p:nvSpPr>
        <p:spPr>
          <a:xfrm rot="20196572">
            <a:off x="735412" y="2161593"/>
            <a:ext cx="1739712" cy="366424"/>
          </a:xfrm>
          <a:prstGeom prst="rect">
            <a:avLst/>
          </a:prstGeom>
          <a:ln w="28575">
            <a:solidFill>
              <a:schemeClr val="bg1"/>
            </a:solidFill>
            <a:prstDash val="sysDot"/>
          </a:ln>
        </p:spPr>
        <p:txBody>
          <a:bodyPr wrap="square" lIns="90000" tIns="90000" rIns="90000" bIns="90000">
            <a:spAutoFit/>
          </a:bodyPr>
          <a:lstStyle/>
          <a:p>
            <a:pPr algn="ctr" fontAlgn="base"/>
            <a:r>
              <a:rPr lang="pt-BR" sz="1200" b="1" dirty="0">
                <a:solidFill>
                  <a:schemeClr val="bg1"/>
                </a:solidFill>
                <a:latin typeface="Montserrat" pitchFamily="50" charset="0"/>
              </a:rPr>
              <a:t>LONGO PRAZO</a:t>
            </a:r>
          </a:p>
        </p:txBody>
      </p:sp>
      <p:sp>
        <p:nvSpPr>
          <p:cNvPr id="37" name="Retângulo 36"/>
          <p:cNvSpPr/>
          <p:nvPr/>
        </p:nvSpPr>
        <p:spPr>
          <a:xfrm>
            <a:off x="7300895" y="4318810"/>
            <a:ext cx="1879618" cy="1412864"/>
          </a:xfrm>
          <a:prstGeom prst="rect">
            <a:avLst/>
          </a:prstGeom>
          <a:ln w="28575">
            <a:solidFill>
              <a:srgbClr val="0070C0"/>
            </a:solidFill>
            <a:prstDash val="sysDot"/>
          </a:ln>
        </p:spPr>
        <p:txBody>
          <a:bodyPr wrap="square" lIns="90000" tIns="90000" rIns="90000" bIns="90000">
            <a:spAutoFit/>
          </a:bodyPr>
          <a:lstStyle/>
          <a:p>
            <a:pPr fontAlgn="base"/>
            <a:r>
              <a:rPr lang="pt-BR" sz="1000" b="1" dirty="0">
                <a:solidFill>
                  <a:schemeClr val="tx1">
                    <a:lumMod val="65000"/>
                    <a:lumOff val="35000"/>
                  </a:schemeClr>
                </a:solidFill>
                <a:latin typeface="Montserrat" pitchFamily="50" charset="0"/>
              </a:rPr>
              <a:t>Plano Estratégico 2019/2060</a:t>
            </a:r>
          </a:p>
          <a:p>
            <a:pPr fontAlgn="base"/>
            <a:r>
              <a:rPr lang="pt-BR" sz="1000" b="1" dirty="0">
                <a:solidFill>
                  <a:schemeClr val="tx1">
                    <a:lumMod val="65000"/>
                    <a:lumOff val="35000"/>
                  </a:schemeClr>
                </a:solidFill>
                <a:latin typeface="Montserrat" pitchFamily="50" charset="0"/>
              </a:rPr>
              <a:t>Eixo Temático: </a:t>
            </a:r>
            <a:r>
              <a:rPr lang="pt-BR" sz="1000" dirty="0">
                <a:solidFill>
                  <a:schemeClr val="tx1">
                    <a:lumMod val="65000"/>
                    <a:lumOff val="35000"/>
                  </a:schemeClr>
                </a:solidFill>
                <a:latin typeface="Montserrat" pitchFamily="50" charset="0"/>
              </a:rPr>
              <a:t>Desenvolvimento Territorial</a:t>
            </a:r>
          </a:p>
          <a:p>
            <a:pPr fontAlgn="base"/>
            <a:r>
              <a:rPr lang="pt-BR" sz="1000" b="1" dirty="0">
                <a:solidFill>
                  <a:schemeClr val="tx1">
                    <a:lumMod val="65000"/>
                    <a:lumOff val="35000"/>
                  </a:schemeClr>
                </a:solidFill>
                <a:latin typeface="Montserrat" pitchFamily="50" charset="0"/>
              </a:rPr>
              <a:t>Batalha 4: </a:t>
            </a:r>
            <a:r>
              <a:rPr lang="pt-BR" sz="1000" dirty="0">
                <a:solidFill>
                  <a:schemeClr val="tx1">
                    <a:lumMod val="65000"/>
                    <a:lumOff val="35000"/>
                  </a:schemeClr>
                </a:solidFill>
                <a:latin typeface="Montserrat" pitchFamily="50" charset="0"/>
              </a:rPr>
              <a:t>Aumentar em 45% (211 km) a malha cicloviária do DF </a:t>
            </a:r>
          </a:p>
        </p:txBody>
      </p:sp>
      <p:sp>
        <p:nvSpPr>
          <p:cNvPr id="39" name="Retângulo 38"/>
          <p:cNvSpPr/>
          <p:nvPr/>
        </p:nvSpPr>
        <p:spPr>
          <a:xfrm>
            <a:off x="7300894" y="1349375"/>
            <a:ext cx="1879618" cy="2182305"/>
          </a:xfrm>
          <a:prstGeom prst="rect">
            <a:avLst/>
          </a:prstGeom>
          <a:ln w="28575">
            <a:solidFill>
              <a:srgbClr val="0070C0"/>
            </a:solidFill>
            <a:prstDash val="sysDot"/>
          </a:ln>
        </p:spPr>
        <p:txBody>
          <a:bodyPr wrap="square" lIns="90000" tIns="90000" rIns="90000" bIns="90000">
            <a:spAutoFit/>
          </a:bodyPr>
          <a:lstStyle/>
          <a:p>
            <a:pPr fontAlgn="base"/>
            <a:r>
              <a:rPr lang="pt-BR" sz="1000" b="1" dirty="0">
                <a:solidFill>
                  <a:schemeClr val="tx1">
                    <a:lumMod val="65000"/>
                    <a:lumOff val="35000"/>
                  </a:schemeClr>
                </a:solidFill>
                <a:latin typeface="Montserrat" pitchFamily="50" charset="0"/>
              </a:rPr>
              <a:t>Plano Plurianual – PPA 2020/2023</a:t>
            </a:r>
          </a:p>
          <a:p>
            <a:pPr fontAlgn="base"/>
            <a:r>
              <a:rPr lang="pt-BR" sz="1000" b="1" dirty="0">
                <a:solidFill>
                  <a:schemeClr val="tx1">
                    <a:lumMod val="65000"/>
                    <a:lumOff val="35000"/>
                  </a:schemeClr>
                </a:solidFill>
                <a:latin typeface="Montserrat" pitchFamily="50" charset="0"/>
              </a:rPr>
              <a:t>Meta 80:  </a:t>
            </a:r>
            <a:r>
              <a:rPr lang="pt-BR" sz="1000" dirty="0">
                <a:solidFill>
                  <a:schemeClr val="tx1">
                    <a:lumMod val="65000"/>
                    <a:lumOff val="35000"/>
                  </a:schemeClr>
                </a:solidFill>
                <a:latin typeface="Montserrat" pitchFamily="50" charset="0"/>
              </a:rPr>
              <a:t>Contratar projetos executivos de infraestrutura </a:t>
            </a:r>
            <a:r>
              <a:rPr lang="pt-BR" sz="1000" dirty="0" err="1">
                <a:solidFill>
                  <a:schemeClr val="tx1">
                    <a:lumMod val="65000"/>
                    <a:lumOff val="35000"/>
                  </a:schemeClr>
                </a:solidFill>
                <a:latin typeface="Montserrat" pitchFamily="50" charset="0"/>
              </a:rPr>
              <a:t>cicloviária</a:t>
            </a:r>
            <a:endParaRPr lang="pt-BR" sz="1000" dirty="0">
              <a:solidFill>
                <a:schemeClr val="tx1">
                  <a:lumMod val="65000"/>
                  <a:lumOff val="35000"/>
                </a:schemeClr>
              </a:solidFill>
              <a:latin typeface="Montserrat" pitchFamily="50" charset="0"/>
            </a:endParaRPr>
          </a:p>
          <a:p>
            <a:pPr fontAlgn="base"/>
            <a:r>
              <a:rPr lang="pt-BR" sz="1000" b="1" dirty="0">
                <a:latin typeface="Montserrat" pitchFamily="50" charset="0"/>
              </a:rPr>
              <a:t>Ação Não Orçamentária 10612</a:t>
            </a:r>
            <a:r>
              <a:rPr lang="pt-BR" sz="1000" dirty="0">
                <a:latin typeface="Montserrat" pitchFamily="50" charset="0"/>
              </a:rPr>
              <a:t>:  Elaboração de projetos de calçadas, ciclovias e </a:t>
            </a:r>
            <a:r>
              <a:rPr lang="pt-BR" sz="1000" dirty="0" err="1">
                <a:latin typeface="Montserrat" pitchFamily="50" charset="0"/>
              </a:rPr>
              <a:t>ciclofaixas</a:t>
            </a:r>
            <a:r>
              <a:rPr lang="pt-BR" sz="1000" dirty="0">
                <a:latin typeface="Montserrat" pitchFamily="50" charset="0"/>
              </a:rPr>
              <a:t> no DF</a:t>
            </a:r>
          </a:p>
          <a:p>
            <a:pPr fontAlgn="base"/>
            <a:r>
              <a:rPr lang="pt-BR" sz="1000" b="1" dirty="0">
                <a:solidFill>
                  <a:schemeClr val="tx1">
                    <a:lumMod val="65000"/>
                    <a:lumOff val="35000"/>
                  </a:schemeClr>
                </a:solidFill>
                <a:latin typeface="Montserrat" pitchFamily="50" charset="0"/>
              </a:rPr>
              <a:t>Ação Orçamentária 3090: </a:t>
            </a:r>
            <a:r>
              <a:rPr lang="pt-BR" sz="1000" dirty="0">
                <a:solidFill>
                  <a:schemeClr val="tx1">
                    <a:lumMod val="65000"/>
                    <a:lumOff val="35000"/>
                  </a:schemeClr>
                </a:solidFill>
                <a:latin typeface="Montserrat" pitchFamily="50" charset="0"/>
              </a:rPr>
              <a:t>I</a:t>
            </a:r>
            <a:r>
              <a:rPr lang="pt-BR" sz="1000" dirty="0">
                <a:latin typeface="Montserrat" pitchFamily="50" charset="0"/>
              </a:rPr>
              <a:t>mplantação de infraestrutura de ciclovias</a:t>
            </a:r>
          </a:p>
        </p:txBody>
      </p:sp>
    </p:spTree>
    <p:extLst>
      <p:ext uri="{BB962C8B-B14F-4D97-AF65-F5344CB8AC3E}">
        <p14:creationId xmlns:p14="http://schemas.microsoft.com/office/powerpoint/2010/main" val="9659919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959" y="1349375"/>
            <a:ext cx="6746907" cy="4755481"/>
          </a:xfrm>
          <a:prstGeom prst="rect">
            <a:avLst/>
          </a:prstGeom>
        </p:spPr>
      </p:pic>
    </p:spTree>
    <p:extLst>
      <p:ext uri="{BB962C8B-B14F-4D97-AF65-F5344CB8AC3E}">
        <p14:creationId xmlns:p14="http://schemas.microsoft.com/office/powerpoint/2010/main" val="254669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38163" y="1349375"/>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538163" y="1349375"/>
            <a:ext cx="4105275" cy="4028965"/>
          </a:xfrm>
          <a:prstGeom prst="rect">
            <a:avLst/>
          </a:prstGeom>
          <a:noFill/>
        </p:spPr>
        <p:txBody>
          <a:bodyPr wrap="square" lIns="90000" tIns="90000" rIns="90000" bIns="90000" numCol="1" spcCol="422203" rtlCol="0">
            <a:spAutoFit/>
          </a:bodyPr>
          <a:lstStyle/>
          <a:p>
            <a:pPr indent="457200">
              <a:spcAft>
                <a:spcPts val="600"/>
              </a:spcAft>
            </a:pPr>
            <a:r>
              <a:rPr lang="pt-BR" sz="1000" b="1" dirty="0">
                <a:solidFill>
                  <a:prstClr val="black">
                    <a:lumMod val="65000"/>
                    <a:lumOff val="35000"/>
                  </a:prstClr>
                </a:solidFill>
                <a:latin typeface="Montserrat" pitchFamily="50" charset="0"/>
              </a:rPr>
              <a:t>Expansão das bicicletas compartilhadas</a:t>
            </a:r>
            <a:endParaRPr lang="pt-BR" sz="1000" b="1" dirty="0">
              <a:solidFill>
                <a:schemeClr val="tx1">
                  <a:lumMod val="65000"/>
                  <a:lumOff val="35000"/>
                </a:schemeClr>
              </a:solidFill>
              <a:latin typeface="Montserrat" pitchFamily="50" charset="0"/>
            </a:endParaRPr>
          </a:p>
          <a:p>
            <a:pPr indent="457200" algn="just">
              <a:spcAft>
                <a:spcPts val="600"/>
              </a:spcAft>
            </a:pPr>
            <a:endParaRPr lang="pt-BR" sz="1000"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Em maio de 2014 foi implantado no Plano Piloto, em caráter experimental, projeto piloto que previa a implantação, operação e manutenção de bicicletas compartilhadas, pelo prazo de 24 meses. O projeto previa a autorização para exploração de 40 estações e 400 bicicletas. </a:t>
            </a:r>
          </a:p>
          <a:p>
            <a:pPr indent="457200" algn="just">
              <a:spcAft>
                <a:spcPts val="600"/>
              </a:spcAft>
            </a:pPr>
            <a:r>
              <a:rPr lang="pt-BR" sz="1000" dirty="0">
                <a:solidFill>
                  <a:schemeClr val="tx1">
                    <a:lumMod val="65000"/>
                    <a:lumOff val="35000"/>
                  </a:schemeClr>
                </a:solidFill>
                <a:latin typeface="Montserrat" pitchFamily="50" charset="0"/>
              </a:rPr>
              <a:t>As estatísticas de uso do sistema demonstraram que a experiência mostrou-se bastante eficiente, desempenhando um papel importante na política de mobilidade do Distrito Federal, proporcionando uma alternativa de transporte sustentável e de baixo custo, que deve ser reforçada e ampliada.</a:t>
            </a:r>
          </a:p>
          <a:p>
            <a:pPr indent="457200" algn="just">
              <a:spcAft>
                <a:spcPts val="600"/>
              </a:spcAft>
            </a:pPr>
            <a:r>
              <a:rPr lang="pt-BR" sz="1000" dirty="0">
                <a:solidFill>
                  <a:schemeClr val="tx1">
                    <a:lumMod val="65000"/>
                    <a:lumOff val="35000"/>
                  </a:schemeClr>
                </a:solidFill>
                <a:latin typeface="Montserrat" pitchFamily="50" charset="0"/>
              </a:rPr>
              <a:t>Dessa forma, a SEMOB aponta como necessário, para que o novo modo de transporte se estruture e seja incorporado no cotidiano de um número cada vez maior de pessoas, ampliar o sistema de bicicletas compartilhadas – SBC/DF no Plano Piloto e estender o seu atendimento para outras Regiões Administrativas do Distrito Federal, proporcionando acesso ao modo cicloviário para os deslocamentos de curta distância, dentro de uma mesma RA e possibilitando a integração do sistema com o sistema de transporte coletivo.</a:t>
            </a:r>
          </a:p>
        </p:txBody>
      </p:sp>
      <p:sp>
        <p:nvSpPr>
          <p:cNvPr id="27" name="Retângulo 26"/>
          <p:cNvSpPr/>
          <p:nvPr/>
        </p:nvSpPr>
        <p:spPr>
          <a:xfrm>
            <a:off x="5075239" y="3740817"/>
            <a:ext cx="4105274" cy="1563844"/>
          </a:xfrm>
          <a:prstGeom prst="rect">
            <a:avLst/>
          </a:prstGeom>
          <a:solidFill>
            <a:srgbClr val="0070C0"/>
          </a:solidFill>
          <a:ln w="31750">
            <a:noFill/>
            <a:prstDash val="sysDot"/>
          </a:ln>
        </p:spPr>
        <p:txBody>
          <a:bodyPr wrap="square" lIns="180000" tIns="180000" rIns="180000" bIns="180000" numCol="1" spcCol="422203" rtlCol="0">
            <a:spAutoFit/>
          </a:bodyPr>
          <a:lstStyle/>
          <a:p>
            <a:pPr indent="457200" algn="just">
              <a:spcAft>
                <a:spcPts val="600"/>
              </a:spcAft>
            </a:pPr>
            <a:r>
              <a:rPr lang="pt-BR" sz="900" b="1" dirty="0">
                <a:solidFill>
                  <a:srgbClr val="F9DD16"/>
                </a:solidFill>
                <a:latin typeface="Montserrat" pitchFamily="50" charset="0"/>
              </a:rPr>
              <a:t>Em resumo, são diretrizes para a ampliação do Sistema de Bicicletas Compartilhadas (SBC/DF):</a:t>
            </a:r>
          </a:p>
          <a:p>
            <a:pPr marL="361950" indent="-180975" algn="just">
              <a:spcAft>
                <a:spcPts val="600"/>
              </a:spcAft>
              <a:buFont typeface="Arial" pitchFamily="34" charset="0"/>
              <a:buChar char="•"/>
            </a:pPr>
            <a:r>
              <a:rPr lang="pt-BR" sz="900" dirty="0">
                <a:solidFill>
                  <a:schemeClr val="bg1"/>
                </a:solidFill>
                <a:latin typeface="Montserrat" pitchFamily="50" charset="0"/>
              </a:rPr>
              <a:t>Próximo às estações de BRT e Metrô, promovendo a integração;</a:t>
            </a:r>
          </a:p>
          <a:p>
            <a:pPr marL="361950" indent="-180975" algn="just">
              <a:spcAft>
                <a:spcPts val="600"/>
              </a:spcAft>
              <a:buFont typeface="Arial" pitchFamily="34" charset="0"/>
              <a:buChar char="•"/>
            </a:pPr>
            <a:r>
              <a:rPr lang="pt-BR" sz="900" dirty="0">
                <a:solidFill>
                  <a:schemeClr val="bg1"/>
                </a:solidFill>
                <a:latin typeface="Montserrat" pitchFamily="50" charset="0"/>
              </a:rPr>
              <a:t>Locais de grande interesse, como os equipamentos públicos e os grandes polos geradores de viagens;</a:t>
            </a:r>
          </a:p>
          <a:p>
            <a:pPr marL="361950" indent="-180975" algn="just">
              <a:spcAft>
                <a:spcPts val="600"/>
              </a:spcAft>
              <a:buFont typeface="Arial" pitchFamily="34" charset="0"/>
              <a:buChar char="•"/>
            </a:pPr>
            <a:r>
              <a:rPr lang="pt-BR" sz="900" dirty="0">
                <a:solidFill>
                  <a:schemeClr val="bg1"/>
                </a:solidFill>
                <a:latin typeface="Montserrat" pitchFamily="50" charset="0"/>
              </a:rPr>
              <a:t>Próximo a infraestrutura cicloviária existente.</a:t>
            </a:r>
          </a:p>
        </p:txBody>
      </p:sp>
      <p:sp>
        <p:nvSpPr>
          <p:cNvPr id="10" name="Retângulo 9"/>
          <p:cNvSpPr/>
          <p:nvPr/>
        </p:nvSpPr>
        <p:spPr>
          <a:xfrm>
            <a:off x="515085" y="5341174"/>
            <a:ext cx="4128354" cy="951199"/>
          </a:xfrm>
          <a:prstGeom prst="rect">
            <a:avLst/>
          </a:prstGeom>
          <a:ln w="31750">
            <a:noFill/>
            <a:prstDash val="sysDot"/>
          </a:ln>
        </p:spPr>
        <p:txBody>
          <a:bodyPr wrap="square" lIns="90000" tIns="90000" rIns="90000" bIns="90000">
            <a:spAutoFit/>
          </a:bodyPr>
          <a:lstStyle/>
          <a:p>
            <a:pPr fontAlgn="base"/>
            <a:r>
              <a:rPr lang="pt-BR" sz="1000" b="1" dirty="0">
                <a:solidFill>
                  <a:schemeClr val="tx1">
                    <a:lumMod val="65000"/>
                    <a:lumOff val="35000"/>
                  </a:schemeClr>
                </a:solidFill>
                <a:latin typeface="Montserrat" pitchFamily="50" charset="0"/>
              </a:rPr>
              <a:t>Plano Plurianual – PPA 2020/2023 (SEMOB) Lei Distrital 6.458/2019</a:t>
            </a:r>
          </a:p>
          <a:p>
            <a:pPr fontAlgn="base"/>
            <a:r>
              <a:rPr lang="pt-BR" sz="1000" b="1" dirty="0">
                <a:solidFill>
                  <a:schemeClr val="tx1">
                    <a:lumMod val="65000"/>
                    <a:lumOff val="35000"/>
                  </a:schemeClr>
                </a:solidFill>
                <a:latin typeface="Montserrat" pitchFamily="50" charset="0"/>
              </a:rPr>
              <a:t>Ação Não Orçamentária 10508: </a:t>
            </a:r>
            <a:r>
              <a:rPr lang="pt-BR" sz="1000" dirty="0">
                <a:latin typeface="Montserrat" pitchFamily="50" charset="0"/>
              </a:rPr>
              <a:t>Planejamento do zoneamento do sistema de mobilidade ativa compartilhada</a:t>
            </a:r>
          </a:p>
          <a:p>
            <a:pPr fontAlgn="base"/>
            <a:endParaRPr lang="pt-BR" sz="1000" dirty="0">
              <a:latin typeface="Montserrat" pitchFamily="50" charset="0"/>
            </a:endParaRPr>
          </a:p>
        </p:txBody>
      </p:sp>
      <p:sp>
        <p:nvSpPr>
          <p:cNvPr id="6" name="Retângulo 5"/>
          <p:cNvSpPr/>
          <p:nvPr/>
        </p:nvSpPr>
        <p:spPr>
          <a:xfrm>
            <a:off x="5075237" y="1349375"/>
            <a:ext cx="4105276" cy="2569934"/>
          </a:xfrm>
          <a:prstGeom prst="rect">
            <a:avLst/>
          </a:prstGeom>
        </p:spPr>
        <p:txBody>
          <a:bodyPr wrap="square">
            <a:spAutoFit/>
          </a:bodyPr>
          <a:lstStyle/>
          <a:p>
            <a:pPr indent="457200" algn="just">
              <a:spcAft>
                <a:spcPts val="600"/>
              </a:spcAft>
            </a:pPr>
            <a:r>
              <a:rPr lang="pt-BR" sz="1000" dirty="0">
                <a:solidFill>
                  <a:schemeClr val="tx1">
                    <a:lumMod val="65000"/>
                    <a:lumOff val="35000"/>
                  </a:schemeClr>
                </a:solidFill>
                <a:latin typeface="Montserrat" pitchFamily="50" charset="0"/>
              </a:rPr>
              <a:t>A ampliação do SBC/DF deve priorizar a implantação em locais atendidos por sistemas de transporte de massa, como o BRT e o Metrô, de forma a propiciar integração do modo </a:t>
            </a:r>
            <a:r>
              <a:rPr lang="pt-BR" sz="1000" dirty="0" err="1">
                <a:solidFill>
                  <a:schemeClr val="tx1">
                    <a:lumMod val="65000"/>
                    <a:lumOff val="35000"/>
                  </a:schemeClr>
                </a:solidFill>
                <a:latin typeface="Montserrat" pitchFamily="50" charset="0"/>
              </a:rPr>
              <a:t>cicloviário</a:t>
            </a:r>
            <a:r>
              <a:rPr lang="pt-BR" sz="1000" dirty="0">
                <a:solidFill>
                  <a:schemeClr val="tx1">
                    <a:lumMod val="65000"/>
                    <a:lumOff val="35000"/>
                  </a:schemeClr>
                </a:solidFill>
                <a:latin typeface="Montserrat" pitchFamily="50" charset="0"/>
              </a:rPr>
              <a:t> com os modos metroviários e rodoviários, dando ao usuário uma alternativa sustentável para complementar o início e o fim de seu deslocamento diário. </a:t>
            </a:r>
          </a:p>
          <a:p>
            <a:pPr indent="457200" algn="just"/>
            <a:r>
              <a:rPr lang="pt-BR" sz="1000" dirty="0">
                <a:solidFill>
                  <a:schemeClr val="tx1">
                    <a:lumMod val="65000"/>
                    <a:lumOff val="35000"/>
                  </a:schemeClr>
                </a:solidFill>
                <a:latin typeface="Montserrat" pitchFamily="50" charset="0"/>
              </a:rPr>
              <a:t>Dessa forma, as novas estações deverão ser instaladas nos arredores das estações de BRT e Metrô e em locais de grande interesse, como os equipamentos públicos e os grandes pólos geradores de viagens, tais como hospitais, escolas, faculdades, centros comerciais entre outros, criando uma ligação entre o sistema de transporte e o local de destino/origem das viagens.</a:t>
            </a:r>
            <a:endParaRPr lang="pt-BR" dirty="0">
              <a:solidFill>
                <a:schemeClr val="tx1">
                  <a:lumMod val="65000"/>
                  <a:lumOff val="35000"/>
                </a:schemeClr>
              </a:solidFill>
              <a:latin typeface="Montserrat" pitchFamily="50" charset="0"/>
            </a:endParaRPr>
          </a:p>
          <a:p>
            <a:pPr indent="457200" algn="just">
              <a:spcAft>
                <a:spcPts val="600"/>
              </a:spcAft>
            </a:pPr>
            <a:endParaRPr lang="pt-BR" dirty="0">
              <a:solidFill>
                <a:schemeClr val="tx1">
                  <a:lumMod val="65000"/>
                  <a:lumOff val="35000"/>
                </a:schemeClr>
              </a:solidFill>
              <a:latin typeface="Montserrat" pitchFamily="50" charset="0"/>
            </a:endParaRPr>
          </a:p>
        </p:txBody>
      </p:sp>
    </p:spTree>
    <p:extLst>
      <p:ext uri="{BB962C8B-B14F-4D97-AF65-F5344CB8AC3E}">
        <p14:creationId xmlns:p14="http://schemas.microsoft.com/office/powerpoint/2010/main" val="40842710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t="13571"/>
          <a:stretch>
            <a:fillRect/>
          </a:stretch>
        </p:blipFill>
        <p:spPr>
          <a:xfrm>
            <a:off x="0" y="0"/>
            <a:ext cx="9720263" cy="6300788"/>
          </a:xfrm>
          <a:prstGeom prst="rect">
            <a:avLst/>
          </a:prstGeom>
        </p:spPr>
      </p:pic>
      <p:sp>
        <p:nvSpPr>
          <p:cNvPr id="4" name="Retângulo 3"/>
          <p:cNvSpPr/>
          <p:nvPr/>
        </p:nvSpPr>
        <p:spPr>
          <a:xfrm>
            <a:off x="0"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5075238" y="5757922"/>
            <a:ext cx="4105275" cy="276999"/>
          </a:xfrm>
          <a:prstGeom prst="rect">
            <a:avLst/>
          </a:prstGeom>
          <a:noFill/>
        </p:spPr>
        <p:txBody>
          <a:bodyPr wrap="square" lIns="0" tIns="0" rIns="0" bIns="0">
            <a:spAutoFit/>
          </a:bodyPr>
          <a:lstStyle/>
          <a:p>
            <a:pPr algn="r"/>
            <a:r>
              <a:rPr lang="pt-BR" sz="900" dirty="0">
                <a:solidFill>
                  <a:schemeClr val="bg1"/>
                </a:solidFill>
                <a:latin typeface="Montserrat" pitchFamily="50" charset="0"/>
              </a:rPr>
              <a:t>Estação de Bicicletas Compartilhadas – Parque Asa Delta, Brasília/DF –</a:t>
            </a:r>
          </a:p>
          <a:p>
            <a:pPr algn="r"/>
            <a:r>
              <a:rPr lang="pt-BR" sz="900" dirty="0">
                <a:solidFill>
                  <a:schemeClr val="bg1"/>
                </a:solidFill>
                <a:latin typeface="Montserrat" pitchFamily="50" charset="0"/>
              </a:rPr>
              <a:t> Fonte: SEMOB, 2019</a:t>
            </a:r>
          </a:p>
        </p:txBody>
      </p:sp>
    </p:spTree>
    <p:extLst>
      <p:ext uri="{BB962C8B-B14F-4D97-AF65-F5344CB8AC3E}">
        <p14:creationId xmlns:p14="http://schemas.microsoft.com/office/powerpoint/2010/main" val="40007036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075238" y="1349375"/>
            <a:ext cx="4105275" cy="48655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38163" y="1349374"/>
            <a:ext cx="4105275" cy="34049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p:cNvSpPr txBox="1"/>
          <p:nvPr/>
        </p:nvSpPr>
        <p:spPr>
          <a:xfrm>
            <a:off x="538164" y="1349375"/>
            <a:ext cx="4105274" cy="2290027"/>
          </a:xfrm>
          <a:prstGeom prst="rect">
            <a:avLst/>
          </a:prstGeom>
          <a:noFill/>
        </p:spPr>
        <p:txBody>
          <a:bodyPr wrap="square" lIns="90000" tIns="90000" rIns="90000" bIns="90000" numCol="1" spcCol="422203" rtlCol="0">
            <a:spAutoFit/>
          </a:bodyPr>
          <a:lstStyle/>
          <a:p>
            <a:pPr algn="ctr">
              <a:spcAft>
                <a:spcPts val="600"/>
              </a:spcAft>
            </a:pPr>
            <a:r>
              <a:rPr lang="pt-BR" sz="1200" b="1" dirty="0">
                <a:solidFill>
                  <a:schemeClr val="tx1">
                    <a:lumMod val="65000"/>
                    <a:lumOff val="35000"/>
                  </a:schemeClr>
                </a:solidFill>
                <a:latin typeface="Montserrat" pitchFamily="50" charset="0"/>
              </a:rPr>
              <a:t>Bicicletários</a:t>
            </a:r>
          </a:p>
          <a:p>
            <a:pPr indent="457200" algn="just">
              <a:spcAft>
                <a:spcPts val="600"/>
              </a:spcAft>
            </a:pPr>
            <a:endParaRPr lang="pt-BR" sz="1000" b="1" dirty="0">
              <a:solidFill>
                <a:srgbClr val="D07700"/>
              </a:solidFill>
              <a:latin typeface="Montserrat" pitchFamily="50" charset="0"/>
            </a:endParaRPr>
          </a:p>
          <a:p>
            <a:pPr indent="457200" algn="just">
              <a:spcAft>
                <a:spcPts val="600"/>
              </a:spcAft>
            </a:pPr>
            <a:r>
              <a:rPr lang="pt-BR" sz="1000" b="1" dirty="0">
                <a:solidFill>
                  <a:srgbClr val="0070C0"/>
                </a:solidFill>
                <a:latin typeface="Montserrat" pitchFamily="50" charset="0"/>
              </a:rPr>
              <a:t>Conceito de Bicicletário</a:t>
            </a:r>
            <a:r>
              <a:rPr lang="pt-BR" sz="1000" dirty="0">
                <a:solidFill>
                  <a:srgbClr val="0070C0"/>
                </a:solidFill>
                <a:latin typeface="Montserrat" pitchFamily="50" charset="0"/>
              </a:rPr>
              <a:t>: </a:t>
            </a:r>
            <a:r>
              <a:rPr lang="pt-BR" sz="1000" dirty="0">
                <a:solidFill>
                  <a:schemeClr val="tx1">
                    <a:lumMod val="65000"/>
                    <a:lumOff val="35000"/>
                  </a:schemeClr>
                </a:solidFill>
                <a:latin typeface="Montserrat" pitchFamily="50" charset="0"/>
              </a:rPr>
              <a:t>Local destinado ao estacionamento de bicicletas, as quais podem ser guardadas e trancadas de forma ordenada, e com acesso controlado.</a:t>
            </a:r>
          </a:p>
          <a:p>
            <a:pPr indent="457200" algn="just">
              <a:spcAft>
                <a:spcPts val="600"/>
              </a:spcAft>
            </a:pPr>
            <a:r>
              <a:rPr lang="pt-BR" sz="1000" dirty="0">
                <a:solidFill>
                  <a:schemeClr val="tx1">
                    <a:lumMod val="65000"/>
                    <a:lumOff val="35000"/>
                  </a:schemeClr>
                </a:solidFill>
                <a:latin typeface="Montserrat" pitchFamily="50" charset="0"/>
              </a:rPr>
              <a:t>O </a:t>
            </a:r>
            <a:r>
              <a:rPr lang="pt-BR" sz="1000" dirty="0" err="1">
                <a:solidFill>
                  <a:schemeClr val="tx1">
                    <a:lumMod val="65000"/>
                    <a:lumOff val="35000"/>
                  </a:schemeClr>
                </a:solidFill>
                <a:latin typeface="Montserrat" pitchFamily="50" charset="0"/>
              </a:rPr>
              <a:t>bicicletário</a:t>
            </a:r>
            <a:r>
              <a:rPr lang="pt-BR" sz="1000" dirty="0">
                <a:solidFill>
                  <a:schemeClr val="tx1">
                    <a:lumMod val="65000"/>
                    <a:lumOff val="35000"/>
                  </a:schemeClr>
                </a:solidFill>
                <a:latin typeface="Montserrat" pitchFamily="50" charset="0"/>
              </a:rPr>
              <a:t> deve ser implantado em local visível, preferencialmente delimitado, com quantidade de vagas suficiente para a demanda, dotado de suportes que acomodem todos os tipos de bicicletas sem danificá-las e que possibilitem que as bicicletas sejam </a:t>
            </a:r>
            <a:r>
              <a:rPr lang="pt-BR" sz="1000" dirty="0" err="1">
                <a:solidFill>
                  <a:schemeClr val="tx1">
                    <a:lumMod val="65000"/>
                    <a:lumOff val="35000"/>
                  </a:schemeClr>
                </a:solidFill>
                <a:latin typeface="Montserrat" pitchFamily="50" charset="0"/>
              </a:rPr>
              <a:t>cadeadas</a:t>
            </a:r>
            <a:r>
              <a:rPr lang="pt-BR" sz="1000" dirty="0">
                <a:solidFill>
                  <a:schemeClr val="tx1">
                    <a:lumMod val="65000"/>
                    <a:lumOff val="35000"/>
                  </a:schemeClr>
                </a:solidFill>
                <a:latin typeface="Montserrat" pitchFamily="50" charset="0"/>
              </a:rPr>
              <a:t> no quadro, bem como que atendam as condições técnicas e a exigência de qualidade necessárias para ser adequado.</a:t>
            </a:r>
          </a:p>
        </p:txBody>
      </p:sp>
      <p:sp>
        <p:nvSpPr>
          <p:cNvPr id="29" name="Retângulo 28"/>
          <p:cNvSpPr/>
          <p:nvPr/>
        </p:nvSpPr>
        <p:spPr>
          <a:xfrm>
            <a:off x="5069404" y="1203323"/>
            <a:ext cx="4111109" cy="3940105"/>
          </a:xfrm>
          <a:prstGeom prst="rect">
            <a:avLst/>
          </a:prstGeom>
          <a:ln w="38100">
            <a:noFill/>
            <a:prstDash val="sysDot"/>
          </a:ln>
        </p:spPr>
        <p:txBody>
          <a:bodyPr wrap="square" lIns="107239" tIns="53620" rIns="107239" bIns="53620">
            <a:spAutoFit/>
          </a:bodyPr>
          <a:lstStyle/>
          <a:p>
            <a:pPr algn="ctr">
              <a:spcAft>
                <a:spcPts val="600"/>
              </a:spcAft>
            </a:pPr>
            <a:endParaRPr lang="pt-BR" sz="1200" b="1" dirty="0">
              <a:latin typeface="Montserrat" pitchFamily="50" charset="0"/>
            </a:endParaRPr>
          </a:p>
          <a:p>
            <a:pPr algn="ctr">
              <a:spcAft>
                <a:spcPts val="600"/>
              </a:spcAft>
            </a:pPr>
            <a:r>
              <a:rPr lang="pt-BR" sz="1200" b="1" dirty="0">
                <a:latin typeface="Montserrat" pitchFamily="50" charset="0"/>
              </a:rPr>
              <a:t>Por quê construir um </a:t>
            </a:r>
            <a:r>
              <a:rPr lang="pt-BR" sz="1200" b="1" dirty="0" err="1">
                <a:latin typeface="Montserrat" pitchFamily="50" charset="0"/>
              </a:rPr>
              <a:t>bicicletário</a:t>
            </a:r>
            <a:r>
              <a:rPr lang="pt-BR" sz="1200" b="1" dirty="0">
                <a:latin typeface="Montserrat" pitchFamily="50" charset="0"/>
              </a:rPr>
              <a:t> adequado?</a:t>
            </a:r>
          </a:p>
          <a:p>
            <a:pPr marL="180975" indent="180975" algn="ctr">
              <a:spcAft>
                <a:spcPts val="600"/>
              </a:spcAft>
              <a:buFont typeface="Arial" pitchFamily="34" charset="0"/>
              <a:buChar char="•"/>
            </a:pPr>
            <a:endParaRPr lang="pt-BR" sz="1000" b="1" dirty="0">
              <a:solidFill>
                <a:srgbClr val="0070C0"/>
              </a:solidFill>
              <a:latin typeface="Montserrat" pitchFamily="50" charset="0"/>
            </a:endParaRPr>
          </a:p>
          <a:p>
            <a:pPr marL="180975" indent="180975" algn="just">
              <a:spcAft>
                <a:spcPts val="600"/>
              </a:spcAft>
              <a:buFont typeface="Arial" pitchFamily="34" charset="0"/>
              <a:buChar char="•"/>
            </a:pPr>
            <a:r>
              <a:rPr lang="pt-BR" sz="1000" dirty="0">
                <a:solidFill>
                  <a:schemeClr val="tx1">
                    <a:lumMod val="65000"/>
                    <a:lumOff val="35000"/>
                  </a:schemeClr>
                </a:solidFill>
                <a:latin typeface="Montserrat" pitchFamily="50" charset="0"/>
              </a:rPr>
              <a:t>Demonstra respeito pelos ciclistas;</a:t>
            </a:r>
          </a:p>
          <a:p>
            <a:pPr marL="180975" indent="180975" algn="just">
              <a:spcAft>
                <a:spcPts val="600"/>
              </a:spcAft>
              <a:buFont typeface="Arial" pitchFamily="34" charset="0"/>
              <a:buChar char="•"/>
            </a:pPr>
            <a:r>
              <a:rPr lang="pt-BR" sz="1000" dirty="0">
                <a:solidFill>
                  <a:schemeClr val="tx1">
                    <a:lumMod val="65000"/>
                    <a:lumOff val="35000"/>
                  </a:schemeClr>
                </a:solidFill>
                <a:latin typeface="Montserrat" pitchFamily="50" charset="0"/>
              </a:rPr>
              <a:t>Incentiva os ciclistas a darem preferência e a frequentarem os locais que possuem melhores infraestruturas; </a:t>
            </a:r>
          </a:p>
          <a:p>
            <a:pPr marL="180975" indent="180975" algn="just">
              <a:spcAft>
                <a:spcPts val="600"/>
              </a:spcAft>
              <a:buFont typeface="Arial" pitchFamily="34" charset="0"/>
              <a:buChar char="•"/>
            </a:pPr>
            <a:r>
              <a:rPr lang="pt-BR" sz="1000" dirty="0">
                <a:solidFill>
                  <a:schemeClr val="tx1">
                    <a:lumMod val="65000"/>
                    <a:lumOff val="35000"/>
                  </a:schemeClr>
                </a:solidFill>
                <a:latin typeface="Montserrat" pitchFamily="50" charset="0"/>
              </a:rPr>
              <a:t>Oferece mais segurança ao patrimônio dos usuários;</a:t>
            </a:r>
          </a:p>
          <a:p>
            <a:pPr marL="180975" indent="180975" algn="just">
              <a:spcAft>
                <a:spcPts val="600"/>
              </a:spcAft>
              <a:buFont typeface="Arial" pitchFamily="34" charset="0"/>
              <a:buChar char="•"/>
            </a:pPr>
            <a:r>
              <a:rPr lang="pt-BR" sz="1000" dirty="0">
                <a:solidFill>
                  <a:schemeClr val="tx1">
                    <a:lumMod val="65000"/>
                    <a:lumOff val="35000"/>
                  </a:schemeClr>
                </a:solidFill>
                <a:latin typeface="Montserrat" pitchFamily="50" charset="0"/>
              </a:rPr>
              <a:t>Auxilia os pólos geradores de viagem a contribuir na promoção de melhorias nas condições de mobilidade urbana;</a:t>
            </a:r>
          </a:p>
          <a:p>
            <a:pPr marL="180975" indent="180975" algn="just">
              <a:spcAft>
                <a:spcPts val="600"/>
              </a:spcAft>
              <a:buFont typeface="Arial" pitchFamily="34" charset="0"/>
              <a:buChar char="•"/>
            </a:pPr>
            <a:r>
              <a:rPr lang="pt-BR" sz="1000" dirty="0">
                <a:solidFill>
                  <a:schemeClr val="tx1">
                    <a:lumMod val="65000"/>
                    <a:lumOff val="35000"/>
                  </a:schemeClr>
                </a:solidFill>
                <a:latin typeface="Montserrat" pitchFamily="50" charset="0"/>
              </a:rPr>
              <a:t>A promoção do ciclismo (e da mobilidade sustentável em geral) não é dever apenas do poder público, mas de </a:t>
            </a:r>
            <a:r>
              <a:rPr lang="pt-BR" sz="1000" b="1" dirty="0">
                <a:solidFill>
                  <a:srgbClr val="0070C0"/>
                </a:solidFill>
                <a:latin typeface="Montserrat" pitchFamily="50" charset="0"/>
              </a:rPr>
              <a:t>toda a sociedade</a:t>
            </a:r>
            <a:r>
              <a:rPr lang="pt-BR" sz="1000" dirty="0">
                <a:solidFill>
                  <a:schemeClr val="tx1">
                    <a:lumMod val="65000"/>
                    <a:lumOff val="35000"/>
                  </a:schemeClr>
                </a:solidFill>
                <a:latin typeface="Montserrat" pitchFamily="50" charset="0"/>
              </a:rPr>
              <a:t>, incluindo a iniciativa privada;</a:t>
            </a:r>
          </a:p>
          <a:p>
            <a:pPr marL="180975" indent="180975" algn="just">
              <a:spcAft>
                <a:spcPts val="600"/>
              </a:spcAft>
              <a:buFont typeface="Arial" pitchFamily="34" charset="0"/>
              <a:buChar char="•"/>
            </a:pPr>
            <a:r>
              <a:rPr lang="pt-BR" sz="1000" dirty="0">
                <a:solidFill>
                  <a:schemeClr val="tx1">
                    <a:lumMod val="65000"/>
                    <a:lumOff val="35000"/>
                  </a:schemeClr>
                </a:solidFill>
                <a:latin typeface="Montserrat" pitchFamily="50" charset="0"/>
              </a:rPr>
              <a:t>Contribui para a democratização do espaço público;</a:t>
            </a:r>
          </a:p>
          <a:p>
            <a:pPr marL="180975" indent="180975" algn="just">
              <a:spcAft>
                <a:spcPts val="600"/>
              </a:spcAft>
              <a:buFont typeface="Arial" pitchFamily="34" charset="0"/>
              <a:buChar char="•"/>
            </a:pPr>
            <a:r>
              <a:rPr lang="pt-BR" sz="1000" dirty="0">
                <a:solidFill>
                  <a:schemeClr val="tx1">
                    <a:lumMod val="65000"/>
                    <a:lumOff val="35000"/>
                  </a:schemeClr>
                </a:solidFill>
                <a:latin typeface="Montserrat" pitchFamily="50" charset="0"/>
              </a:rPr>
              <a:t>Atrai e fideliza usuários;</a:t>
            </a:r>
          </a:p>
          <a:p>
            <a:pPr marL="180975" indent="180975" algn="just">
              <a:spcAft>
                <a:spcPts val="600"/>
              </a:spcAft>
              <a:buFont typeface="Arial" pitchFamily="34" charset="0"/>
              <a:buChar char="•"/>
            </a:pPr>
            <a:r>
              <a:rPr lang="pt-BR" sz="1000" dirty="0">
                <a:solidFill>
                  <a:schemeClr val="tx1">
                    <a:lumMod val="65000"/>
                    <a:lumOff val="35000"/>
                  </a:schemeClr>
                </a:solidFill>
                <a:latin typeface="Montserrat" pitchFamily="50" charset="0"/>
              </a:rPr>
              <a:t>Possui baixo custo e alta eficiência, sendo possível estacionar 10 bicicletas no espaço de uma vaga de carro.</a:t>
            </a:r>
          </a:p>
          <a:p>
            <a:pPr marL="180975" indent="180975" algn="just">
              <a:spcAft>
                <a:spcPts val="600"/>
              </a:spcAft>
              <a:buFont typeface="Arial" pitchFamily="34" charset="0"/>
              <a:buChar char="•"/>
            </a:pPr>
            <a:endParaRPr lang="pt-BR" sz="1000" dirty="0">
              <a:solidFill>
                <a:schemeClr val="tx1">
                  <a:lumMod val="65000"/>
                  <a:lumOff val="35000"/>
                </a:schemeClr>
              </a:solidFill>
              <a:latin typeface="Montserrat" pitchFamily="50" charset="0"/>
            </a:endParaRPr>
          </a:p>
        </p:txBody>
      </p:sp>
      <p:sp>
        <p:nvSpPr>
          <p:cNvPr id="13" name="Retângulo 12"/>
          <p:cNvSpPr/>
          <p:nvPr/>
        </p:nvSpPr>
        <p:spPr>
          <a:xfrm>
            <a:off x="538162" y="3734602"/>
            <a:ext cx="4105275" cy="1902398"/>
          </a:xfrm>
          <a:prstGeom prst="rect">
            <a:avLst/>
          </a:prstGeom>
          <a:solidFill>
            <a:srgbClr val="0070C0"/>
          </a:solidFill>
          <a:ln w="31750">
            <a:solidFill>
              <a:srgbClr val="4F81BD"/>
            </a:solidFill>
            <a:prstDash val="sysDot"/>
          </a:ln>
        </p:spPr>
        <p:txBody>
          <a:bodyPr wrap="square" lIns="180000" tIns="180000" rIns="180000" bIns="180000">
            <a:spAutoFit/>
          </a:bodyPr>
          <a:lstStyle/>
          <a:p>
            <a:pPr marL="180975" fontAlgn="base"/>
            <a:r>
              <a:rPr lang="pt-BR" sz="1000" b="1" dirty="0">
                <a:solidFill>
                  <a:srgbClr val="F9DD16"/>
                </a:solidFill>
                <a:latin typeface="Montserrat" pitchFamily="50" charset="0"/>
              </a:rPr>
              <a:t>PLANO DE GOVERNO – PPA 2020/2023 (SEMOB)</a:t>
            </a:r>
          </a:p>
          <a:p>
            <a:pPr marL="180975" fontAlgn="base"/>
            <a:endParaRPr lang="pt-BR" sz="1000" b="1" dirty="0">
              <a:solidFill>
                <a:schemeClr val="bg1"/>
              </a:solidFill>
              <a:latin typeface="Montserrat" pitchFamily="50" charset="0"/>
            </a:endParaRPr>
          </a:p>
          <a:p>
            <a:pPr marL="180975" fontAlgn="base"/>
            <a:r>
              <a:rPr lang="pt-BR" sz="1000" b="1" dirty="0">
                <a:solidFill>
                  <a:schemeClr val="bg1"/>
                </a:solidFill>
                <a:latin typeface="Montserrat" pitchFamily="50" charset="0"/>
              </a:rPr>
              <a:t>Meta 604: </a:t>
            </a:r>
            <a:r>
              <a:rPr lang="pt-BR" sz="1000" dirty="0">
                <a:solidFill>
                  <a:schemeClr val="bg1"/>
                </a:solidFill>
                <a:latin typeface="Montserrat" pitchFamily="50" charset="0"/>
              </a:rPr>
              <a:t>instalar cinco </a:t>
            </a:r>
            <a:r>
              <a:rPr lang="pt-BR" sz="1000" dirty="0" err="1">
                <a:solidFill>
                  <a:schemeClr val="bg1"/>
                </a:solidFill>
                <a:latin typeface="Montserrat" pitchFamily="50" charset="0"/>
              </a:rPr>
              <a:t>bicicletários</a:t>
            </a:r>
            <a:r>
              <a:rPr lang="pt-BR" sz="1000" dirty="0">
                <a:solidFill>
                  <a:schemeClr val="bg1"/>
                </a:solidFill>
                <a:latin typeface="Montserrat" pitchFamily="50" charset="0"/>
              </a:rPr>
              <a:t> em terminais rodoviários do DF </a:t>
            </a:r>
          </a:p>
          <a:p>
            <a:pPr marL="180975" fontAlgn="base"/>
            <a:r>
              <a:rPr lang="pt-BR" sz="1000" b="1" dirty="0">
                <a:solidFill>
                  <a:schemeClr val="bg1"/>
                </a:solidFill>
                <a:latin typeface="Montserrat" pitchFamily="50" charset="0"/>
              </a:rPr>
              <a:t>Ação Orçamentária 3858: </a:t>
            </a:r>
            <a:r>
              <a:rPr lang="pt-BR" sz="1000" dirty="0">
                <a:solidFill>
                  <a:schemeClr val="bg1"/>
                </a:solidFill>
                <a:latin typeface="Montserrat" pitchFamily="50" charset="0"/>
              </a:rPr>
              <a:t>implantação de </a:t>
            </a:r>
            <a:r>
              <a:rPr lang="pt-BR" sz="1000" dirty="0" err="1">
                <a:solidFill>
                  <a:schemeClr val="bg1"/>
                </a:solidFill>
                <a:latin typeface="Montserrat" pitchFamily="50" charset="0"/>
              </a:rPr>
              <a:t>paraciclos</a:t>
            </a:r>
            <a:r>
              <a:rPr lang="pt-BR" sz="1000" dirty="0">
                <a:solidFill>
                  <a:schemeClr val="bg1"/>
                </a:solidFill>
                <a:latin typeface="Montserrat" pitchFamily="50" charset="0"/>
              </a:rPr>
              <a:t> e </a:t>
            </a:r>
            <a:r>
              <a:rPr lang="pt-BR" sz="1000" dirty="0" err="1">
                <a:solidFill>
                  <a:schemeClr val="bg1"/>
                </a:solidFill>
                <a:latin typeface="Montserrat" pitchFamily="50" charset="0"/>
              </a:rPr>
              <a:t>bicicletários</a:t>
            </a:r>
            <a:endParaRPr lang="pt-BR" sz="1000" dirty="0">
              <a:solidFill>
                <a:schemeClr val="bg1"/>
              </a:solidFill>
              <a:latin typeface="Montserrat" pitchFamily="50" charset="0"/>
            </a:endParaRPr>
          </a:p>
          <a:p>
            <a:pPr marL="180975" fontAlgn="base"/>
            <a:endParaRPr lang="pt-BR" sz="1000" dirty="0">
              <a:solidFill>
                <a:schemeClr val="bg1"/>
              </a:solidFill>
              <a:latin typeface="Montserrat" pitchFamily="50" charset="0"/>
            </a:endParaRPr>
          </a:p>
          <a:p>
            <a:pPr marL="180975" fontAlgn="base"/>
            <a:r>
              <a:rPr lang="pt-BR" sz="1000" b="1" dirty="0">
                <a:solidFill>
                  <a:schemeClr val="bg1"/>
                </a:solidFill>
                <a:latin typeface="Montserrat" pitchFamily="50" charset="0"/>
              </a:rPr>
              <a:t>Lei Distrital 4.800/2012</a:t>
            </a:r>
          </a:p>
          <a:p>
            <a:pPr marL="180975" fontAlgn="base"/>
            <a:endParaRPr lang="pt-BR" sz="1000" b="1" dirty="0">
              <a:solidFill>
                <a:schemeClr val="bg1"/>
              </a:solidFill>
              <a:latin typeface="Montserrat" pitchFamily="50" charset="0"/>
            </a:endParaRPr>
          </a:p>
          <a:p>
            <a:pPr marL="180975" fontAlgn="base"/>
            <a:r>
              <a:rPr lang="pt-BR" sz="1000" b="1" dirty="0">
                <a:solidFill>
                  <a:schemeClr val="bg1"/>
                </a:solidFill>
                <a:latin typeface="Montserrat" pitchFamily="50" charset="0"/>
              </a:rPr>
              <a:t>LOA 2020: </a:t>
            </a:r>
            <a:r>
              <a:rPr lang="pt-BR" sz="1000" dirty="0">
                <a:solidFill>
                  <a:schemeClr val="bg1"/>
                </a:solidFill>
                <a:latin typeface="Montserrat" pitchFamily="50" charset="0"/>
              </a:rPr>
              <a:t>6216 3858 0001 (SEMOB)</a:t>
            </a:r>
          </a:p>
        </p:txBody>
      </p:sp>
    </p:spTree>
    <p:extLst>
      <p:ext uri="{BB962C8B-B14F-4D97-AF65-F5344CB8AC3E}">
        <p14:creationId xmlns:p14="http://schemas.microsoft.com/office/powerpoint/2010/main" val="40842710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video-images.vice.com/_uncategorized/1488804428467-_MG_2736.jpeg"/>
          <p:cNvPicPr>
            <a:picLocks noChangeAspect="1" noChangeArrowheads="1"/>
          </p:cNvPicPr>
          <p:nvPr/>
        </p:nvPicPr>
        <p:blipFill>
          <a:blip r:embed="rId2" cstate="print"/>
          <a:srcRect l="10260" r="9906" b="9244"/>
          <a:stretch>
            <a:fillRect/>
          </a:stretch>
        </p:blipFill>
        <p:spPr bwMode="auto">
          <a:xfrm>
            <a:off x="0" y="0"/>
            <a:ext cx="9720263" cy="6300788"/>
          </a:xfrm>
          <a:prstGeom prst="rect">
            <a:avLst/>
          </a:prstGeom>
          <a:noFill/>
        </p:spPr>
      </p:pic>
      <p:sp>
        <p:nvSpPr>
          <p:cNvPr id="7" name="Título 1"/>
          <p:cNvSpPr txBox="1">
            <a:spLocks/>
          </p:cNvSpPr>
          <p:nvPr/>
        </p:nvSpPr>
        <p:spPr>
          <a:xfrm>
            <a:off x="4421975" y="5742817"/>
            <a:ext cx="4758538" cy="286507"/>
          </a:xfrm>
          <a:prstGeom prst="rect">
            <a:avLst/>
          </a:prstGeom>
          <a:solidFill>
            <a:srgbClr val="0070C0"/>
          </a:solidFill>
        </p:spPr>
        <p:txBody>
          <a:bodyPr vert="horz" lIns="0" tIns="0" rIns="0" bIns="0" rtlCol="0" anchor="ctr">
            <a:noAutofit/>
          </a:bodyPr>
          <a:lstStyle/>
          <a:p>
            <a:pPr algn="r">
              <a:spcBef>
                <a:spcPct val="0"/>
              </a:spcBef>
              <a:defRPr/>
            </a:pPr>
            <a:r>
              <a:rPr lang="pt-BR" sz="1000" dirty="0">
                <a:ln w="18415" cmpd="sng">
                  <a:noFill/>
                  <a:prstDash val="solid"/>
                </a:ln>
                <a:solidFill>
                  <a:srgbClr val="FFFFFF"/>
                </a:solidFill>
                <a:latin typeface="Montserrat" pitchFamily="50" charset="0"/>
                <a:ea typeface="+mj-ea"/>
                <a:cs typeface="+mj-cs"/>
              </a:rPr>
              <a:t>Bicicletário Municipal do Largo da Batata – SP  </a:t>
            </a:r>
            <a:r>
              <a:rPr lang="pt-BR" sz="1000" dirty="0">
                <a:ln w="18415" cmpd="sng">
                  <a:noFill/>
                  <a:prstDash val="solid"/>
                </a:ln>
                <a:solidFill>
                  <a:srgbClr val="FFFFFF"/>
                </a:solidFill>
                <a:latin typeface="Montserrat" pitchFamily="50" charset="0"/>
              </a:rPr>
              <a:t>Fonte: Folha de São Paulo.  </a:t>
            </a:r>
            <a:endParaRPr lang="pt-BR" sz="1000" dirty="0">
              <a:ln w="18415" cmpd="sng">
                <a:noFill/>
                <a:prstDash val="solid"/>
              </a:ln>
              <a:solidFill>
                <a:srgbClr val="FFFFFF"/>
              </a:solidFill>
              <a:latin typeface="Montserrat" pitchFamily="50" charset="0"/>
              <a:ea typeface="+mj-ea"/>
              <a:cs typeface="+mj-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38163" y="1349375"/>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538164" y="1349375"/>
            <a:ext cx="8642350" cy="3909328"/>
          </a:xfrm>
          <a:prstGeom prst="rect">
            <a:avLst/>
          </a:prstGeom>
          <a:noFill/>
        </p:spPr>
        <p:txBody>
          <a:bodyPr wrap="square" lIns="107239" tIns="53620" rIns="107239" bIns="53620" numCol="2" spcCol="422203" rtlCol="0">
            <a:spAutoFit/>
          </a:bodyPr>
          <a:lstStyle/>
          <a:p>
            <a:pPr indent="457200">
              <a:spcAft>
                <a:spcPts val="600"/>
              </a:spcAft>
            </a:pPr>
            <a:r>
              <a:rPr lang="pt-BR" sz="1200" b="1" dirty="0">
                <a:solidFill>
                  <a:schemeClr val="tx1">
                    <a:lumMod val="65000"/>
                    <a:lumOff val="35000"/>
                  </a:schemeClr>
                </a:solidFill>
                <a:latin typeface="Montserrat" pitchFamily="50" charset="0"/>
              </a:rPr>
              <a:t>Paraciclos</a:t>
            </a:r>
          </a:p>
          <a:p>
            <a:pPr indent="457200" algn="just">
              <a:spcAft>
                <a:spcPts val="600"/>
              </a:spcAft>
            </a:pPr>
            <a:endParaRPr lang="pt-BR" sz="1000"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A mudança nos padrões de deslocamento dos cidadãos por meio do uso de transporte ativo é essencial para a construção de centros urbanos com qualidade de vida mais elevada. Neste sentido, a bicicleta se mostra um eficiente modo de transporte e seu fomento perpassa por implantação de infraestrutura cicloviária, políticas de incentivo, campanhas educativas, entre outros.</a:t>
            </a:r>
          </a:p>
          <a:p>
            <a:pPr indent="457200" algn="just">
              <a:spcAft>
                <a:spcPts val="600"/>
              </a:spcAft>
            </a:pPr>
            <a:r>
              <a:rPr lang="pt-BR" sz="1000" dirty="0">
                <a:solidFill>
                  <a:schemeClr val="tx1">
                    <a:lumMod val="65000"/>
                    <a:lumOff val="35000"/>
                  </a:schemeClr>
                </a:solidFill>
                <a:latin typeface="Montserrat" pitchFamily="50" charset="0"/>
              </a:rPr>
              <a:t>O Manual para Elaboração do Plano de Mobilidade por Bicicleta do Ministério das Cidades apresenta os princípios para a implementação de infraestrutura cicloviária: segurança, racionalização e otimização de rotas, coerência, conforto e atratividade.</a:t>
            </a:r>
          </a:p>
          <a:p>
            <a:pPr indent="457200" algn="just">
              <a:spcAft>
                <a:spcPts val="600"/>
              </a:spcAft>
            </a:pPr>
            <a:r>
              <a:rPr lang="pt-BR" sz="1000" dirty="0">
                <a:solidFill>
                  <a:schemeClr val="tx1">
                    <a:lumMod val="65000"/>
                    <a:lumOff val="35000"/>
                  </a:schemeClr>
                </a:solidFill>
                <a:latin typeface="Montserrat" pitchFamily="50" charset="0"/>
              </a:rPr>
              <a:t>Neste contexto o Plano de Mobilidade Ativa do Distrito Federal (PMA-DF) objetiva fomentar o transporte ativo por meio de ações que buscam integrar o modo cicloviário e a pé aos diferentes modos de transporte, de forma articulada, visando melhorar a qualidade de vida da população com a diminuição do sedentarismo e do estresse no trânsito. </a:t>
            </a:r>
          </a:p>
          <a:p>
            <a:pPr indent="457200" algn="just">
              <a:spcAft>
                <a:spcPts val="600"/>
              </a:spcAft>
            </a:pPr>
            <a:r>
              <a:rPr lang="pt-BR" sz="1000" dirty="0">
                <a:solidFill>
                  <a:schemeClr val="tx1">
                    <a:lumMod val="65000"/>
                    <a:lumOff val="35000"/>
                  </a:schemeClr>
                </a:solidFill>
                <a:latin typeface="Montserrat" pitchFamily="50" charset="0"/>
              </a:rPr>
              <a:t>Faz parte desse objetivo, especificamente, a implantação dos estacionamentos para bicicletas, com dispositivos de desenho universal para viabilizar sua utilização por qualquer modelo de bicicleta.</a:t>
            </a:r>
          </a:p>
          <a:p>
            <a:pPr indent="457200" algn="just">
              <a:spcAft>
                <a:spcPts val="600"/>
              </a:spcAft>
            </a:pPr>
            <a:r>
              <a:rPr lang="pt-BR" sz="1000" dirty="0">
                <a:solidFill>
                  <a:schemeClr val="tx1">
                    <a:lumMod val="65000"/>
                    <a:lumOff val="35000"/>
                  </a:schemeClr>
                </a:solidFill>
                <a:latin typeface="Montserrat" pitchFamily="50" charset="0"/>
              </a:rPr>
              <a:t>A Portaria nº 59/2013 – SEDHAB, de 05 de setembro de 2013 (ver Anexo 1), indicou o modelo de paraciclo padrão a ser utilizado no DF e especificando o material a ser utilizado. O modelo indicado é adequado para instalação em áreas externas e internas, uma vez que é flexível no que se refere à quantidade de bicicletas atendidas, à necessidade de expansão, à organização e disposição das vagas. Além disso, o modelo atende aos requisitos de segurança: </a:t>
            </a:r>
          </a:p>
          <a:p>
            <a:pPr marL="538163" lvl="1" indent="-273050" algn="just">
              <a:lnSpc>
                <a:spcPct val="150000"/>
              </a:lnSpc>
              <a:buFont typeface="Arial" pitchFamily="34" charset="0"/>
              <a:buChar char="•"/>
            </a:pPr>
            <a:r>
              <a:rPr lang="pt-BR" sz="1000" b="1" dirty="0">
                <a:solidFill>
                  <a:schemeClr val="tx1">
                    <a:lumMod val="65000"/>
                    <a:lumOff val="35000"/>
                  </a:schemeClr>
                </a:solidFill>
                <a:latin typeface="Montserrat" pitchFamily="50" charset="0"/>
              </a:rPr>
              <a:t>Sustenta a bicicleta pelo quadro em dois pontos de apoio (não apenas a roda); </a:t>
            </a:r>
          </a:p>
          <a:p>
            <a:pPr marL="538163" lvl="1" indent="-273050" algn="just">
              <a:lnSpc>
                <a:spcPct val="150000"/>
              </a:lnSpc>
              <a:buFont typeface="Arial" pitchFamily="34" charset="0"/>
              <a:buChar char="•"/>
            </a:pPr>
            <a:r>
              <a:rPr lang="pt-BR" sz="1000" b="1" dirty="0">
                <a:solidFill>
                  <a:schemeClr val="tx1">
                    <a:lumMod val="65000"/>
                    <a:lumOff val="35000"/>
                  </a:schemeClr>
                </a:solidFill>
                <a:latin typeface="Montserrat" pitchFamily="50" charset="0"/>
              </a:rPr>
              <a:t>Permite que a bicicleta seja presa pelo quadro e por uma ou ambas as rodas; </a:t>
            </a:r>
          </a:p>
          <a:p>
            <a:pPr marL="538163" lvl="1" indent="-273050" algn="just">
              <a:lnSpc>
                <a:spcPct val="150000"/>
              </a:lnSpc>
              <a:buFont typeface="Arial" pitchFamily="34" charset="0"/>
              <a:buChar char="•"/>
            </a:pPr>
            <a:r>
              <a:rPr lang="pt-BR" sz="1000" b="1" dirty="0">
                <a:solidFill>
                  <a:schemeClr val="tx1">
                    <a:lumMod val="65000"/>
                    <a:lumOff val="35000"/>
                  </a:schemeClr>
                </a:solidFill>
                <a:latin typeface="Montserrat" pitchFamily="50" charset="0"/>
              </a:rPr>
              <a:t>Permite o uso de vários tipos de tranca; </a:t>
            </a:r>
          </a:p>
          <a:p>
            <a:pPr marL="538163" lvl="1" indent="-273050" algn="just">
              <a:lnSpc>
                <a:spcPct val="150000"/>
              </a:lnSpc>
              <a:buFont typeface="Arial" pitchFamily="34" charset="0"/>
              <a:buChar char="•"/>
            </a:pPr>
            <a:r>
              <a:rPr lang="pt-BR" sz="1000" b="1" dirty="0">
                <a:solidFill>
                  <a:schemeClr val="tx1">
                    <a:lumMod val="65000"/>
                    <a:lumOff val="35000"/>
                  </a:schemeClr>
                </a:solidFill>
                <a:latin typeface="Montserrat" pitchFamily="50" charset="0"/>
              </a:rPr>
              <a:t>Impede que a bicicleta gire e tombe sobre sua roda dianteira; </a:t>
            </a:r>
          </a:p>
          <a:p>
            <a:pPr marL="538163" lvl="1" indent="-273050" algn="just">
              <a:lnSpc>
                <a:spcPct val="150000"/>
              </a:lnSpc>
              <a:buFont typeface="Arial" pitchFamily="34" charset="0"/>
              <a:buChar char="•"/>
            </a:pPr>
            <a:r>
              <a:rPr lang="pt-BR" sz="1000" b="1" dirty="0">
                <a:solidFill>
                  <a:schemeClr val="tx1">
                    <a:lumMod val="65000"/>
                    <a:lumOff val="35000"/>
                  </a:schemeClr>
                </a:solidFill>
                <a:latin typeface="Montserrat" pitchFamily="50" charset="0"/>
              </a:rPr>
              <a:t>Permite o apoio de vários tipos e tamanhos de bicicleta. </a:t>
            </a:r>
          </a:p>
        </p:txBody>
      </p:sp>
      <p:sp>
        <p:nvSpPr>
          <p:cNvPr id="5" name="Retângulo 4"/>
          <p:cNvSpPr/>
          <p:nvPr/>
        </p:nvSpPr>
        <p:spPr>
          <a:xfrm>
            <a:off x="538163" y="5487226"/>
            <a:ext cx="8642350" cy="262176"/>
          </a:xfrm>
          <a:prstGeom prst="rect">
            <a:avLst/>
          </a:prstGeom>
          <a:solidFill>
            <a:srgbClr val="0070C0"/>
          </a:solidFill>
          <a:ln w="28575">
            <a:noFill/>
            <a:prstDash val="sysDot"/>
          </a:ln>
        </p:spPr>
        <p:txBody>
          <a:bodyPr wrap="square" lIns="107239" tIns="53620" rIns="107239" bIns="53620" numCol="1" spcCol="422203" rtlCol="0">
            <a:spAutoFit/>
          </a:bodyPr>
          <a:lstStyle/>
          <a:p>
            <a:pPr indent="457200" algn="just">
              <a:spcAft>
                <a:spcPts val="600"/>
              </a:spcAft>
            </a:pPr>
            <a:r>
              <a:rPr lang="pt-BR" sz="1000" b="1" dirty="0">
                <a:solidFill>
                  <a:srgbClr val="F9DD16"/>
                </a:solidFill>
                <a:latin typeface="Montserrat" pitchFamily="50" charset="0"/>
              </a:rPr>
              <a:t>Conceito de </a:t>
            </a:r>
            <a:r>
              <a:rPr lang="pt-BR" sz="1000" b="1" dirty="0" err="1">
                <a:solidFill>
                  <a:srgbClr val="F9DD16"/>
                </a:solidFill>
                <a:latin typeface="Montserrat" pitchFamily="50" charset="0"/>
              </a:rPr>
              <a:t>Paraciclo</a:t>
            </a:r>
            <a:r>
              <a:rPr lang="pt-BR" sz="1000" dirty="0">
                <a:solidFill>
                  <a:srgbClr val="F9DD16"/>
                </a:solidFill>
                <a:latin typeface="Montserrat" pitchFamily="50" charset="0"/>
              </a:rPr>
              <a:t>: </a:t>
            </a:r>
            <a:r>
              <a:rPr lang="pt-BR" sz="1000" dirty="0">
                <a:solidFill>
                  <a:schemeClr val="bg1"/>
                </a:solidFill>
                <a:latin typeface="Montserrat" pitchFamily="50" charset="0"/>
              </a:rPr>
              <a:t>Suporte para a fixação de bicicletas, instaláveis em áreas públicas ou privadas.</a:t>
            </a:r>
          </a:p>
        </p:txBody>
      </p:sp>
    </p:spTree>
    <p:extLst>
      <p:ext uri="{BB962C8B-B14F-4D97-AF65-F5344CB8AC3E}">
        <p14:creationId xmlns:p14="http://schemas.microsoft.com/office/powerpoint/2010/main" val="40842710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ângulo de cantos arredondados 28"/>
          <p:cNvSpPr/>
          <p:nvPr/>
        </p:nvSpPr>
        <p:spPr>
          <a:xfrm>
            <a:off x="3803055" y="5384527"/>
            <a:ext cx="546016" cy="622046"/>
          </a:xfrm>
          <a:prstGeom prst="roundRect">
            <a:avLst/>
          </a:prstGeom>
          <a:noFill/>
          <a:ln w="38100">
            <a:solidFill>
              <a:schemeClr val="tx1">
                <a:alpha val="72941"/>
              </a:schemeClr>
            </a:solidFill>
          </a:ln>
        </p:spPr>
        <p:style>
          <a:lnRef idx="2">
            <a:schemeClr val="accent1">
              <a:shade val="50000"/>
            </a:schemeClr>
          </a:lnRef>
          <a:fillRef idx="1">
            <a:schemeClr val="accent1"/>
          </a:fillRef>
          <a:effectRef idx="0">
            <a:schemeClr val="accent1"/>
          </a:effectRef>
          <a:fontRef idx="minor">
            <a:schemeClr val="lt1"/>
          </a:fontRef>
        </p:style>
        <p:txBody>
          <a:bodyPr lIns="107239" tIns="53620" rIns="107239" bIns="53620" rtlCol="0" anchor="ctr"/>
          <a:lstStyle/>
          <a:p>
            <a:pPr algn="ctr"/>
            <a:endParaRPr lang="pt-BR"/>
          </a:p>
        </p:txBody>
      </p:sp>
      <p:sp>
        <p:nvSpPr>
          <p:cNvPr id="30" name="Retângulo 29"/>
          <p:cNvSpPr/>
          <p:nvPr/>
        </p:nvSpPr>
        <p:spPr>
          <a:xfrm>
            <a:off x="3405425" y="5825669"/>
            <a:ext cx="1326889" cy="340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7239" tIns="53620" rIns="107239" bIns="53620" rtlCol="0" anchor="ctr"/>
          <a:lstStyle/>
          <a:p>
            <a:pPr algn="ctr"/>
            <a:endParaRPr lang="pt-BR"/>
          </a:p>
        </p:txBody>
      </p:sp>
      <p:cxnSp>
        <p:nvCxnSpPr>
          <p:cNvPr id="31" name="Conector reto 30"/>
          <p:cNvCxnSpPr/>
          <p:nvPr/>
        </p:nvCxnSpPr>
        <p:spPr>
          <a:xfrm>
            <a:off x="538163" y="5837651"/>
            <a:ext cx="48530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Imagem 26" descr="Original-Logo-Transparente-Branco.png"/>
          <p:cNvPicPr>
            <a:picLocks noChangeAspect="1"/>
          </p:cNvPicPr>
          <p:nvPr/>
        </p:nvPicPr>
        <p:blipFill>
          <a:blip r:embed="rId3" cstate="print">
            <a:duotone>
              <a:prstClr val="black"/>
              <a:schemeClr val="accent1">
                <a:tint val="45000"/>
                <a:satMod val="400000"/>
              </a:schemeClr>
            </a:duotone>
          </a:blip>
          <a:stretch>
            <a:fillRect/>
          </a:stretch>
        </p:blipFill>
        <p:spPr>
          <a:xfrm flipH="1">
            <a:off x="3369331" y="5195122"/>
            <a:ext cx="1458875" cy="681877"/>
          </a:xfrm>
          <a:prstGeom prst="rect">
            <a:avLst/>
          </a:prstGeom>
        </p:spPr>
      </p:pic>
      <p:sp>
        <p:nvSpPr>
          <p:cNvPr id="15" name="CaixaDeTexto 14"/>
          <p:cNvSpPr txBox="1"/>
          <p:nvPr/>
        </p:nvSpPr>
        <p:spPr>
          <a:xfrm>
            <a:off x="538163" y="2858289"/>
            <a:ext cx="4105275" cy="1570059"/>
          </a:xfrm>
          <a:prstGeom prst="rect">
            <a:avLst/>
          </a:prstGeom>
          <a:noFill/>
        </p:spPr>
        <p:txBody>
          <a:bodyPr wrap="square" lIns="90000" tIns="90000" rIns="90000" bIns="90000" numCol="1" spcCol="422203" rtlCol="0">
            <a:spAutoFit/>
          </a:bodyPr>
          <a:lstStyle/>
          <a:p>
            <a:pPr indent="457200" algn="just">
              <a:spcAft>
                <a:spcPts val="600"/>
              </a:spcAft>
            </a:pPr>
            <a:r>
              <a:rPr lang="pt-BR" sz="1000" dirty="0">
                <a:solidFill>
                  <a:schemeClr val="tx1">
                    <a:lumMod val="65000"/>
                    <a:lumOff val="35000"/>
                  </a:schemeClr>
                </a:solidFill>
                <a:latin typeface="Montserrat" pitchFamily="50" charset="0"/>
              </a:rPr>
              <a:t>A especificação do material - tubo de aço inoxidável escovado – atende à preocupação quanto à resistência, ao vandalismo e às intempéries, por se tratar de um material com alta resistência à oxidação. Além disso, são comuns os problemas de pintura de baixo custo e que apresentam desgaste precocemente. No entanto, considerando o alto custo do aço inoxidável, recomendamos que seja experimentado, para o mesmo modelo, outro tipo de material resistente e durável, como o aço galvanizado.</a:t>
            </a:r>
          </a:p>
        </p:txBody>
      </p:sp>
      <p:pic>
        <p:nvPicPr>
          <p:cNvPr id="33794" name="Picture 2" descr="Z:\SUPLAM-SEMOB\00. SUPLAM\COMAT\02_BICICLETA\04_Bicicletários e Paraciclos\Paraciclos\Fotos Paraciclo - Anexo do Buriti\IMG_4114.JPG"/>
          <p:cNvPicPr>
            <a:picLocks noChangeAspect="1" noChangeArrowheads="1"/>
          </p:cNvPicPr>
          <p:nvPr/>
        </p:nvPicPr>
        <p:blipFill>
          <a:blip r:embed="rId4" cstate="print"/>
          <a:srcRect t="4216" b="9381"/>
          <a:stretch>
            <a:fillRect/>
          </a:stretch>
        </p:blipFill>
        <p:spPr bwMode="auto">
          <a:xfrm>
            <a:off x="5407826" y="1361257"/>
            <a:ext cx="3400743" cy="4491099"/>
          </a:xfrm>
          <a:prstGeom prst="rect">
            <a:avLst/>
          </a:prstGeom>
          <a:noFill/>
        </p:spPr>
      </p:pic>
      <p:sp>
        <p:nvSpPr>
          <p:cNvPr id="3" name="Retângulo 2"/>
          <p:cNvSpPr/>
          <p:nvPr/>
        </p:nvSpPr>
        <p:spPr>
          <a:xfrm>
            <a:off x="862264" y="5523739"/>
            <a:ext cx="1003801" cy="276999"/>
          </a:xfrm>
          <a:prstGeom prst="rect">
            <a:avLst/>
          </a:prstGeom>
        </p:spPr>
        <p:txBody>
          <a:bodyPr wrap="none">
            <a:spAutoFit/>
          </a:bodyPr>
          <a:lstStyle/>
          <a:p>
            <a:pPr lvl="0" algn="ctr">
              <a:spcAft>
                <a:spcPts val="600"/>
              </a:spcAft>
            </a:pPr>
            <a:r>
              <a:rPr lang="pt-BR" sz="1200" b="1" dirty="0">
                <a:solidFill>
                  <a:prstClr val="black">
                    <a:lumMod val="65000"/>
                    <a:lumOff val="35000"/>
                  </a:prstClr>
                </a:solidFill>
                <a:latin typeface="Montserrat" pitchFamily="50" charset="0"/>
              </a:rPr>
              <a:t>paraciclos</a:t>
            </a:r>
          </a:p>
        </p:txBody>
      </p:sp>
      <p:sp>
        <p:nvSpPr>
          <p:cNvPr id="17" name="Retângulo 16"/>
          <p:cNvSpPr/>
          <p:nvPr/>
        </p:nvSpPr>
        <p:spPr>
          <a:xfrm>
            <a:off x="538163" y="1349375"/>
            <a:ext cx="4105275" cy="1440734"/>
          </a:xfrm>
          <a:prstGeom prst="rect">
            <a:avLst/>
          </a:prstGeom>
          <a:solidFill>
            <a:srgbClr val="0070C0"/>
          </a:solidFill>
          <a:ln w="31750">
            <a:noFill/>
            <a:prstDash val="sysDot"/>
          </a:ln>
        </p:spPr>
        <p:txBody>
          <a:bodyPr wrap="square" lIns="180000" tIns="180000" rIns="180000" bIns="180000">
            <a:spAutoFit/>
          </a:bodyPr>
          <a:lstStyle/>
          <a:p>
            <a:pPr fontAlgn="base"/>
            <a:r>
              <a:rPr lang="pt-BR" sz="1000" b="1" dirty="0">
                <a:solidFill>
                  <a:srgbClr val="F9DD16"/>
                </a:solidFill>
                <a:latin typeface="Montserrat" pitchFamily="50" charset="0"/>
              </a:rPr>
              <a:t>Plano Plurianual – PPA 2020/2023 (SEMOB)</a:t>
            </a:r>
          </a:p>
          <a:p>
            <a:pPr fontAlgn="base"/>
            <a:endParaRPr lang="pt-BR" sz="1000" b="1" dirty="0">
              <a:solidFill>
                <a:schemeClr val="bg1"/>
              </a:solidFill>
              <a:latin typeface="Montserrat" pitchFamily="50" charset="0"/>
            </a:endParaRPr>
          </a:p>
          <a:p>
            <a:pPr fontAlgn="base"/>
            <a:r>
              <a:rPr lang="pt-BR" sz="1000" b="1" dirty="0">
                <a:solidFill>
                  <a:srgbClr val="F9DD16"/>
                </a:solidFill>
                <a:latin typeface="Montserrat" pitchFamily="50" charset="0"/>
              </a:rPr>
              <a:t>Meta 78: </a:t>
            </a:r>
            <a:r>
              <a:rPr lang="pt-BR" sz="1000" dirty="0">
                <a:solidFill>
                  <a:schemeClr val="bg1"/>
                </a:solidFill>
                <a:latin typeface="Montserrat" pitchFamily="50" charset="0"/>
              </a:rPr>
              <a:t>instalar 3.000 </a:t>
            </a:r>
            <a:r>
              <a:rPr lang="pt-BR" sz="1000" dirty="0" err="1">
                <a:solidFill>
                  <a:schemeClr val="bg1"/>
                </a:solidFill>
                <a:latin typeface="Montserrat" pitchFamily="50" charset="0"/>
              </a:rPr>
              <a:t>paraciclos</a:t>
            </a:r>
            <a:r>
              <a:rPr lang="pt-BR" sz="1000" dirty="0">
                <a:solidFill>
                  <a:schemeClr val="bg1"/>
                </a:solidFill>
                <a:latin typeface="Montserrat" pitchFamily="50" charset="0"/>
              </a:rPr>
              <a:t> em todo o DF </a:t>
            </a:r>
          </a:p>
          <a:p>
            <a:pPr fontAlgn="base"/>
            <a:r>
              <a:rPr lang="pt-BR" sz="1000" b="1" dirty="0">
                <a:solidFill>
                  <a:srgbClr val="F9DD16"/>
                </a:solidFill>
                <a:latin typeface="Montserrat" pitchFamily="50" charset="0"/>
              </a:rPr>
              <a:t>Ação Orçamentária 3858: </a:t>
            </a:r>
            <a:r>
              <a:rPr lang="pt-BR" sz="1000" dirty="0">
                <a:solidFill>
                  <a:schemeClr val="bg1"/>
                </a:solidFill>
                <a:latin typeface="Montserrat" pitchFamily="50" charset="0"/>
              </a:rPr>
              <a:t>implantação de </a:t>
            </a:r>
            <a:r>
              <a:rPr lang="pt-BR" sz="1000" dirty="0" err="1">
                <a:solidFill>
                  <a:schemeClr val="bg1"/>
                </a:solidFill>
                <a:latin typeface="Montserrat" pitchFamily="50" charset="0"/>
              </a:rPr>
              <a:t>paraciclos</a:t>
            </a:r>
            <a:r>
              <a:rPr lang="pt-BR" sz="1000" dirty="0">
                <a:solidFill>
                  <a:schemeClr val="bg1"/>
                </a:solidFill>
                <a:latin typeface="Montserrat" pitchFamily="50" charset="0"/>
              </a:rPr>
              <a:t> e </a:t>
            </a:r>
            <a:r>
              <a:rPr lang="pt-BR" sz="1000" dirty="0" err="1">
                <a:solidFill>
                  <a:schemeClr val="bg1"/>
                </a:solidFill>
                <a:latin typeface="Montserrat" pitchFamily="50" charset="0"/>
              </a:rPr>
              <a:t>bicicletários</a:t>
            </a:r>
            <a:endParaRPr lang="pt-BR" sz="1000" dirty="0">
              <a:solidFill>
                <a:schemeClr val="bg1"/>
              </a:solidFill>
              <a:latin typeface="Montserrat" pitchFamily="50" charset="0"/>
            </a:endParaRPr>
          </a:p>
          <a:p>
            <a:pPr fontAlgn="base"/>
            <a:endParaRPr lang="pt-BR" sz="1000" b="1" dirty="0">
              <a:solidFill>
                <a:schemeClr val="bg1"/>
              </a:solidFill>
              <a:latin typeface="Montserrat" pitchFamily="50" charset="0"/>
            </a:endParaRPr>
          </a:p>
          <a:p>
            <a:pPr fontAlgn="base"/>
            <a:r>
              <a:rPr lang="pt-BR" sz="1000" b="1" dirty="0">
                <a:solidFill>
                  <a:srgbClr val="F9DD16"/>
                </a:solidFill>
                <a:latin typeface="Montserrat" pitchFamily="50" charset="0"/>
              </a:rPr>
              <a:t>LOA 2020: </a:t>
            </a:r>
            <a:r>
              <a:rPr lang="pt-BR" sz="1000" dirty="0">
                <a:solidFill>
                  <a:schemeClr val="bg1"/>
                </a:solidFill>
                <a:latin typeface="Montserrat" pitchFamily="50" charset="0"/>
              </a:rPr>
              <a:t>6216 3858 0001 (SEMOB)</a:t>
            </a:r>
          </a:p>
        </p:txBody>
      </p:sp>
    </p:spTree>
    <p:extLst>
      <p:ext uri="{BB962C8B-B14F-4D97-AF65-F5344CB8AC3E}">
        <p14:creationId xmlns:p14="http://schemas.microsoft.com/office/powerpoint/2010/main" val="40842710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075238" y="1872439"/>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075238" y="4063219"/>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38163" y="1288231"/>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538164" y="1349375"/>
            <a:ext cx="8642349" cy="4283903"/>
          </a:xfrm>
          <a:prstGeom prst="rect">
            <a:avLst/>
          </a:prstGeom>
          <a:noFill/>
        </p:spPr>
        <p:txBody>
          <a:bodyPr wrap="square" lIns="0" tIns="0" rIns="0" bIns="0" numCol="2" spcCol="422203" rtlCol="0">
            <a:spAutoFit/>
          </a:bodyPr>
          <a:lstStyle/>
          <a:p>
            <a:pPr algn="ctr">
              <a:spcAft>
                <a:spcPts val="600"/>
              </a:spcAft>
            </a:pPr>
            <a:r>
              <a:rPr lang="pt-BR" sz="1000" b="1" dirty="0">
                <a:solidFill>
                  <a:schemeClr val="tx1">
                    <a:lumMod val="65000"/>
                    <a:lumOff val="35000"/>
                  </a:schemeClr>
                </a:solidFill>
                <a:latin typeface="Montserrat" pitchFamily="50" charset="0"/>
              </a:rPr>
              <a:t>Diretrizes Para Instalação de Paraciclos </a:t>
            </a:r>
          </a:p>
          <a:p>
            <a:pPr indent="457200">
              <a:spcAft>
                <a:spcPts val="600"/>
              </a:spcAft>
            </a:pPr>
            <a:endParaRPr lang="pt-BR" sz="1000"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A localização dos paraciclos deve ser inteligível e estar integrada ao deslocamento do ciclista, que a partir de um trajeto estaciona sua bicicleta e segue a pé. Estacionamentos de bicicleta podem ter caráter de curta ou longa duração. </a:t>
            </a:r>
          </a:p>
          <a:p>
            <a:pPr indent="457200" algn="just">
              <a:spcAft>
                <a:spcPts val="600"/>
              </a:spcAft>
            </a:pPr>
            <a:r>
              <a:rPr lang="pt-BR" sz="1000" dirty="0">
                <a:solidFill>
                  <a:schemeClr val="tx1">
                    <a:lumMod val="65000"/>
                    <a:lumOff val="35000"/>
                  </a:schemeClr>
                </a:solidFill>
                <a:latin typeface="Montserrat" pitchFamily="50" charset="0"/>
              </a:rPr>
              <a:t>Em geral, os paraciclos possuem característica de estacionamentos de curta ou média duração. Em áreas comerciais, são utilizados principalmente por clientes por pouco período de tempo, mas também existe uso por trabalhadores das empresas durante períodos mais longos. </a:t>
            </a:r>
          </a:p>
          <a:p>
            <a:pPr indent="457200" algn="just">
              <a:spcAft>
                <a:spcPts val="600"/>
              </a:spcAft>
            </a:pPr>
            <a:r>
              <a:rPr lang="pt-BR" sz="1000" dirty="0">
                <a:solidFill>
                  <a:schemeClr val="tx1">
                    <a:lumMod val="65000"/>
                    <a:lumOff val="35000"/>
                  </a:schemeClr>
                </a:solidFill>
                <a:latin typeface="Montserrat" pitchFamily="50" charset="0"/>
              </a:rPr>
              <a:t>Segurança é um aspecto essencial para os dois tipos de usuários, enquanto conveniência e proximidade ao destino são mais importantes para clientes que estacionam por pouco tempo. A falta de local apropriado para estacionar resulta em bicicletas trancadas em locais improvisados, como postes e placas de sinalização, e desencorajam o uso da bicicleta como meio de transporte. Desta forma, a disponibilidade de paraciclos é medida essencial para o estímulo do uso da bicicleta e para a complementação da rede de infraestrutura cicloviária. (SEDHAB, 2011).</a:t>
            </a:r>
          </a:p>
          <a:p>
            <a:pPr indent="457200" algn="just">
              <a:spcAft>
                <a:spcPts val="600"/>
              </a:spcAft>
            </a:pPr>
            <a:r>
              <a:rPr lang="pt-BR" sz="1000" dirty="0">
                <a:solidFill>
                  <a:schemeClr val="tx1">
                    <a:lumMod val="65000"/>
                    <a:lumOff val="35000"/>
                  </a:schemeClr>
                </a:solidFill>
                <a:latin typeface="Montserrat" pitchFamily="50" charset="0"/>
              </a:rPr>
              <a:t>Paraciclos não ocupam muito espaço, e mesmo poucos elementos compactos em pontos estratégicos são de grande serventia. A localização onde o paraciclo é instalado afeta sua utilização e efetividade. </a:t>
            </a:r>
          </a:p>
          <a:p>
            <a:pPr indent="457200" algn="just">
              <a:spcAft>
                <a:spcPts val="600"/>
              </a:spcAft>
            </a:pPr>
            <a:r>
              <a:rPr lang="pt-BR" sz="1000" b="1" dirty="0">
                <a:solidFill>
                  <a:schemeClr val="tx1">
                    <a:lumMod val="65000"/>
                    <a:lumOff val="35000"/>
                  </a:schemeClr>
                </a:solidFill>
                <a:latin typeface="Montserrat" pitchFamily="50" charset="0"/>
              </a:rPr>
              <a:t>Seguem algumas diretrizes quanto à localização dos paraciclos: </a:t>
            </a:r>
          </a:p>
          <a:p>
            <a:pPr indent="457200" algn="just">
              <a:spcAft>
                <a:spcPts val="600"/>
              </a:spcAft>
            </a:pPr>
            <a:endParaRPr lang="pt-BR" sz="1000" dirty="0">
              <a:solidFill>
                <a:schemeClr val="tx1">
                  <a:lumMod val="65000"/>
                  <a:lumOff val="35000"/>
                </a:schemeClr>
              </a:solidFill>
              <a:latin typeface="Montserrat" pitchFamily="50" charset="0"/>
            </a:endParaRPr>
          </a:p>
          <a:p>
            <a:pPr marL="603154" lvl="1" indent="-171450" algn="just">
              <a:spcAft>
                <a:spcPts val="600"/>
              </a:spcAft>
              <a:buFont typeface="Arial" panose="020B0604020202020204" pitchFamily="34" charset="0"/>
              <a:buChar char="•"/>
            </a:pPr>
            <a:r>
              <a:rPr lang="pt-BR" sz="1000" b="1" dirty="0">
                <a:solidFill>
                  <a:schemeClr val="tx1">
                    <a:lumMod val="65000"/>
                    <a:lumOff val="35000"/>
                  </a:schemeClr>
                </a:solidFill>
                <a:latin typeface="Montserrat" pitchFamily="50" charset="0"/>
              </a:rPr>
              <a:t>Instalações múltiplas de paraciclos individuais: </a:t>
            </a:r>
          </a:p>
          <a:p>
            <a:pPr indent="457200" algn="just">
              <a:spcAft>
                <a:spcPts val="600"/>
              </a:spcAft>
            </a:pPr>
            <a:r>
              <a:rPr lang="pt-BR" sz="1000" dirty="0">
                <a:solidFill>
                  <a:schemeClr val="tx1">
                    <a:lumMod val="65000"/>
                    <a:lumOff val="35000"/>
                  </a:schemeClr>
                </a:solidFill>
                <a:latin typeface="Montserrat" pitchFamily="50" charset="0"/>
              </a:rPr>
              <a:t>A instalação de múltiplos paraciclos distribuídos por toda uma área e locados próximos aos destinos é mais vantajosa do que um único grande aglomerado de estacionamentos de bicicletas. Ciclistas preferem estacionar bem perto do destino e vão trancar a bicicleta em qualquer objeto disponível se não houver um paraciclo próximo. Portanto, em locais com múltiplos destinos de comércio e de serviço, é preferível distribuir paraciclos de baixa capacidade. Segundo a literatura, pequenos estabelecimentos comerciais não precisam de mais de duas vagas disponíveis ao mesmo tempo, dada a alta rotatividade dos usuários. </a:t>
            </a:r>
          </a:p>
          <a:p>
            <a:pPr indent="457200" algn="just">
              <a:spcAft>
                <a:spcPts val="600"/>
              </a:spcAft>
            </a:pPr>
            <a:endParaRPr lang="pt-BR" sz="1000" dirty="0">
              <a:solidFill>
                <a:schemeClr val="tx1">
                  <a:lumMod val="65000"/>
                  <a:lumOff val="35000"/>
                </a:schemeClr>
              </a:solidFill>
              <a:latin typeface="Montserrat" pitchFamily="50" charset="0"/>
            </a:endParaRPr>
          </a:p>
          <a:p>
            <a:pPr marL="603154" lvl="1" indent="-171450" algn="just">
              <a:spcAft>
                <a:spcPts val="600"/>
              </a:spcAft>
              <a:buFont typeface="Arial" panose="020B0604020202020204" pitchFamily="34" charset="0"/>
              <a:buChar char="•"/>
            </a:pPr>
            <a:r>
              <a:rPr lang="pt-BR" sz="1000" b="1" dirty="0">
                <a:solidFill>
                  <a:schemeClr val="tx1">
                    <a:lumMod val="65000"/>
                    <a:lumOff val="35000"/>
                  </a:schemeClr>
                </a:solidFill>
                <a:latin typeface="Montserrat" pitchFamily="50" charset="0"/>
              </a:rPr>
              <a:t>Próximos à entrada dos edifícios</a:t>
            </a:r>
            <a:r>
              <a:rPr lang="pt-BR" sz="1000" u="sng" dirty="0">
                <a:solidFill>
                  <a:schemeClr val="tx1">
                    <a:lumMod val="65000"/>
                    <a:lumOff val="35000"/>
                  </a:schemeClr>
                </a:solidFill>
                <a:latin typeface="Montserrat" pitchFamily="50" charset="0"/>
              </a:rPr>
              <a:t>: </a:t>
            </a:r>
          </a:p>
          <a:p>
            <a:pPr indent="457200" algn="just">
              <a:spcAft>
                <a:spcPts val="600"/>
              </a:spcAft>
            </a:pPr>
            <a:r>
              <a:rPr lang="pt-BR" sz="1000" dirty="0">
                <a:solidFill>
                  <a:schemeClr val="tx1">
                    <a:lumMod val="65000"/>
                    <a:lumOff val="35000"/>
                  </a:schemeClr>
                </a:solidFill>
                <a:latin typeface="Montserrat" pitchFamily="50" charset="0"/>
              </a:rPr>
              <a:t>Paraciclos devem estar o mais próximo da entrada dos edifícios para tornar o deslocamento mais conveniente. O paraciclo deve estar tão perto quanto, ou mais perto ainda, do que a vaga de carro mais próxima, tendo clara preferência sobre o automóvel. </a:t>
            </a:r>
          </a:p>
        </p:txBody>
      </p:sp>
    </p:spTree>
    <p:extLst>
      <p:ext uri="{BB962C8B-B14F-4D97-AF65-F5344CB8AC3E}">
        <p14:creationId xmlns:p14="http://schemas.microsoft.com/office/powerpoint/2010/main" val="40842710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538163" y="1288231"/>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538163" y="2967829"/>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075238" y="1288231"/>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538164" y="1349375"/>
            <a:ext cx="8642349" cy="4679950"/>
          </a:xfrm>
          <a:prstGeom prst="rect">
            <a:avLst/>
          </a:prstGeom>
          <a:noFill/>
        </p:spPr>
        <p:txBody>
          <a:bodyPr wrap="square" lIns="0" tIns="0" rIns="0" bIns="0" numCol="2" spcCol="422203" rtlCol="0">
            <a:spAutoFit/>
          </a:bodyPr>
          <a:lstStyle/>
          <a:p>
            <a:pPr marL="603154" lvl="1" indent="-171450" algn="just">
              <a:spcAft>
                <a:spcPts val="600"/>
              </a:spcAft>
              <a:buFont typeface="Arial" panose="020B0604020202020204" pitchFamily="34" charset="0"/>
              <a:buChar char="•"/>
            </a:pPr>
            <a:r>
              <a:rPr lang="pt-BR" sz="1000" b="1" dirty="0">
                <a:solidFill>
                  <a:schemeClr val="tx1">
                    <a:lumMod val="65000"/>
                    <a:lumOff val="35000"/>
                  </a:schemeClr>
                </a:solidFill>
                <a:latin typeface="Montserrat" pitchFamily="50" charset="0"/>
              </a:rPr>
              <a:t>Paraciclos devem estar visíveis</a:t>
            </a:r>
            <a:r>
              <a:rPr lang="pt-BR" sz="1000" dirty="0">
                <a:solidFill>
                  <a:schemeClr val="tx1">
                    <a:lumMod val="65000"/>
                    <a:lumOff val="35000"/>
                  </a:schemeClr>
                </a:solidFill>
                <a:latin typeface="Montserrat" pitchFamily="50" charset="0"/>
              </a:rPr>
              <a:t>: </a:t>
            </a:r>
          </a:p>
          <a:p>
            <a:pPr indent="457200" algn="just">
              <a:spcAft>
                <a:spcPts val="600"/>
              </a:spcAft>
            </a:pPr>
            <a:endParaRPr lang="pt-BR" sz="1000"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A boa visibilidade do local onde o paraciclo é instalado é fundamental para a fácil identificação pelo ciclista e para segurança da bicicleta contra furtos. Paraciclos em locais pouco visíveis têm grande risco de não serem utilizados. Desta forma, os locais devem ser acessíveis, visíveis aos transeuntes e bem iluminados durante à noite.</a:t>
            </a:r>
          </a:p>
          <a:p>
            <a:pPr indent="457200" algn="just">
              <a:spcAft>
                <a:spcPts val="600"/>
              </a:spcAft>
            </a:pPr>
            <a:endParaRPr lang="pt-BR" sz="1000" dirty="0">
              <a:solidFill>
                <a:schemeClr val="tx1">
                  <a:lumMod val="65000"/>
                  <a:lumOff val="35000"/>
                </a:schemeClr>
              </a:solidFill>
              <a:latin typeface="Montserrat" pitchFamily="50" charset="0"/>
            </a:endParaRPr>
          </a:p>
          <a:p>
            <a:pPr marL="603154" lvl="1" indent="-171450" algn="just">
              <a:spcAft>
                <a:spcPts val="600"/>
              </a:spcAft>
              <a:buFont typeface="Arial" panose="020B0604020202020204" pitchFamily="34" charset="0"/>
              <a:buChar char="•"/>
            </a:pPr>
            <a:r>
              <a:rPr lang="pt-BR" sz="1000" b="1" dirty="0">
                <a:solidFill>
                  <a:schemeClr val="tx1">
                    <a:lumMod val="65000"/>
                    <a:lumOff val="35000"/>
                  </a:schemeClr>
                </a:solidFill>
                <a:latin typeface="Montserrat" pitchFamily="50" charset="0"/>
              </a:rPr>
              <a:t> Não podem impedir a circulação de pedestres: </a:t>
            </a:r>
          </a:p>
          <a:p>
            <a:pPr indent="457200" algn="just">
              <a:spcAft>
                <a:spcPts val="600"/>
              </a:spcAft>
            </a:pPr>
            <a:endParaRPr lang="pt-BR" sz="1000"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Quando instalados em calçadas, os paraciclos não devem obstruir a livre circulação de pedestres em passeios, praças, travessias, pontos de ônibus, </a:t>
            </a:r>
            <a:r>
              <a:rPr lang="pt-BR" sz="1000" dirty="0" err="1">
                <a:solidFill>
                  <a:schemeClr val="tx1">
                    <a:lumMod val="65000"/>
                    <a:lumOff val="35000"/>
                  </a:schemeClr>
                </a:solidFill>
                <a:latin typeface="Montserrat" pitchFamily="50" charset="0"/>
              </a:rPr>
              <a:t>etc</a:t>
            </a:r>
            <a:r>
              <a:rPr lang="pt-BR" sz="1000" dirty="0">
                <a:solidFill>
                  <a:schemeClr val="tx1">
                    <a:lumMod val="65000"/>
                    <a:lumOff val="35000"/>
                  </a:schemeClr>
                </a:solidFill>
                <a:latin typeface="Montserrat" pitchFamily="50" charset="0"/>
              </a:rPr>
              <a:t>; devendo ser instalados nos trechos onde há extensão ou alargamento da calçada. Assim, paraciclos não podem ser instalados na faixa livre ou na faixa de acesso ao lote, mas sim na faixa de serviço, que é o espaço destinado à instalação de mobiliário urbano, vegetação e redes de infraestrutura. A dimensão da faixa livre desimpedida para o pedestre depende da hierarquia viária e deve ser observada no Decreto nº 30.047, de 09 de março de 2017 (publicado no DODF nº 48 de 10-03-2017), que dispõe sobre o dimensionamento de sistema viário urbano no DF. Quando os paraciclos forem instalados nas calçadas, é obrigatória a existência de piso de alerta de acordo ABNT 9050. </a:t>
            </a:r>
          </a:p>
          <a:p>
            <a:pPr indent="457200" algn="just">
              <a:spcAft>
                <a:spcPts val="600"/>
              </a:spcAft>
            </a:pPr>
            <a:endParaRPr lang="pt-BR" sz="1000" dirty="0">
              <a:solidFill>
                <a:schemeClr val="tx1">
                  <a:lumMod val="65000"/>
                  <a:lumOff val="35000"/>
                </a:schemeClr>
              </a:solidFill>
              <a:latin typeface="Montserrat" pitchFamily="50" charset="0"/>
            </a:endParaRPr>
          </a:p>
          <a:p>
            <a:pPr marL="603154" lvl="1" indent="-171450" algn="just">
              <a:spcAft>
                <a:spcPts val="600"/>
              </a:spcAft>
              <a:buFont typeface="Arial" panose="020B0604020202020204" pitchFamily="34" charset="0"/>
              <a:buChar char="•"/>
            </a:pPr>
            <a:r>
              <a:rPr lang="pt-BR" sz="1000" b="1" dirty="0">
                <a:solidFill>
                  <a:schemeClr val="tx1">
                    <a:lumMod val="65000"/>
                    <a:lumOff val="35000"/>
                  </a:schemeClr>
                </a:solidFill>
                <a:latin typeface="Montserrat" pitchFamily="50" charset="0"/>
              </a:rPr>
              <a:t>Próximos às rotas de circulação de bicicleta: </a:t>
            </a:r>
          </a:p>
          <a:p>
            <a:pPr marL="603154" lvl="1" indent="-171450" algn="just">
              <a:spcAft>
                <a:spcPts val="600"/>
              </a:spcAft>
            </a:pPr>
            <a:endParaRPr lang="pt-BR" sz="1000" b="1"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Os paraciclos devem ser colocados próximos aos locais de percurso de bicicletas, sendo a identificação fácil, e o subsequente estacionamento lógico para o ciclista: </a:t>
            </a:r>
          </a:p>
          <a:p>
            <a:pPr marL="361950" lvl="1" algn="just">
              <a:spcAft>
                <a:spcPts val="600"/>
              </a:spcAft>
              <a:buFont typeface="Arial" pitchFamily="34" charset="0"/>
              <a:buChar char="•"/>
            </a:pPr>
            <a:r>
              <a:rPr lang="pt-BR" sz="1000" b="1" dirty="0">
                <a:solidFill>
                  <a:schemeClr val="tx1">
                    <a:lumMod val="65000"/>
                    <a:lumOff val="35000"/>
                  </a:schemeClr>
                </a:solidFill>
                <a:latin typeface="Montserrat" pitchFamily="50" charset="0"/>
              </a:rPr>
              <a:t>Interseções e esquinas: </a:t>
            </a:r>
            <a:r>
              <a:rPr lang="pt-BR" sz="1000" dirty="0">
                <a:solidFill>
                  <a:schemeClr val="tx1">
                    <a:lumMod val="65000"/>
                    <a:lumOff val="35000"/>
                  </a:schemeClr>
                </a:solidFill>
                <a:latin typeface="Montserrat" pitchFamily="50" charset="0"/>
              </a:rPr>
              <a:t>A instalação de paraciclos em interseções e esquinas tem a vantagem de atender a mais de uma rota, ser local de maior fluxo, ser visível, e poder contar com mais espaço em muitos casos. </a:t>
            </a:r>
          </a:p>
          <a:p>
            <a:pPr marL="361950" lvl="1" algn="just">
              <a:spcAft>
                <a:spcPts val="600"/>
              </a:spcAft>
              <a:buFont typeface="Arial" pitchFamily="34" charset="0"/>
              <a:buChar char="•"/>
            </a:pPr>
            <a:r>
              <a:rPr lang="pt-BR" sz="1000" b="1" dirty="0">
                <a:solidFill>
                  <a:schemeClr val="tx1">
                    <a:lumMod val="65000"/>
                    <a:lumOff val="35000"/>
                  </a:schemeClr>
                </a:solidFill>
                <a:latin typeface="Montserrat" pitchFamily="50" charset="0"/>
              </a:rPr>
              <a:t>Ciclovia /</a:t>
            </a:r>
            <a:r>
              <a:rPr lang="pt-BR" sz="1000" b="1" dirty="0" err="1">
                <a:solidFill>
                  <a:schemeClr val="tx1">
                    <a:lumMod val="65000"/>
                    <a:lumOff val="35000"/>
                  </a:schemeClr>
                </a:solidFill>
                <a:latin typeface="Montserrat" pitchFamily="50" charset="0"/>
              </a:rPr>
              <a:t>Ciclofaixa</a:t>
            </a:r>
            <a:r>
              <a:rPr lang="pt-BR" sz="1000" b="1" dirty="0">
                <a:solidFill>
                  <a:schemeClr val="tx1">
                    <a:lumMod val="65000"/>
                    <a:lumOff val="35000"/>
                  </a:schemeClr>
                </a:solidFill>
                <a:latin typeface="Montserrat" pitchFamily="50" charset="0"/>
              </a:rPr>
              <a:t>: </a:t>
            </a:r>
            <a:r>
              <a:rPr lang="pt-BR" sz="1000" dirty="0">
                <a:solidFill>
                  <a:schemeClr val="tx1">
                    <a:lumMod val="65000"/>
                    <a:lumOff val="35000"/>
                  </a:schemeClr>
                </a:solidFill>
                <a:latin typeface="Montserrat" pitchFamily="50" charset="0"/>
              </a:rPr>
              <a:t>Onde houver ciclovia ou </a:t>
            </a:r>
            <a:r>
              <a:rPr lang="pt-BR" sz="1000" dirty="0" err="1">
                <a:solidFill>
                  <a:schemeClr val="tx1">
                    <a:lumMod val="65000"/>
                    <a:lumOff val="35000"/>
                  </a:schemeClr>
                </a:solidFill>
                <a:latin typeface="Montserrat" pitchFamily="50" charset="0"/>
              </a:rPr>
              <a:t>ciclofaixa</a:t>
            </a:r>
            <a:r>
              <a:rPr lang="pt-BR" sz="1000" dirty="0">
                <a:solidFill>
                  <a:schemeClr val="tx1">
                    <a:lumMod val="65000"/>
                    <a:lumOff val="35000"/>
                  </a:schemeClr>
                </a:solidFill>
                <a:latin typeface="Montserrat" pitchFamily="50" charset="0"/>
              </a:rPr>
              <a:t>, os paraciclos devem estar próximos a ela. </a:t>
            </a:r>
          </a:p>
          <a:p>
            <a:pPr marL="361950" lvl="1" algn="just">
              <a:spcAft>
                <a:spcPts val="600"/>
              </a:spcAft>
              <a:buFont typeface="Arial" pitchFamily="34" charset="0"/>
              <a:buChar char="•"/>
            </a:pPr>
            <a:r>
              <a:rPr lang="pt-BR" sz="1000" b="1" dirty="0">
                <a:solidFill>
                  <a:schemeClr val="tx1">
                    <a:lumMod val="65000"/>
                    <a:lumOff val="35000"/>
                  </a:schemeClr>
                </a:solidFill>
                <a:latin typeface="Montserrat" pitchFamily="50" charset="0"/>
              </a:rPr>
              <a:t>Travessias: </a:t>
            </a:r>
            <a:r>
              <a:rPr lang="pt-BR" sz="1000" dirty="0">
                <a:solidFill>
                  <a:schemeClr val="tx1">
                    <a:lumMod val="65000"/>
                    <a:lumOff val="35000"/>
                  </a:schemeClr>
                </a:solidFill>
                <a:latin typeface="Montserrat" pitchFamily="50" charset="0"/>
              </a:rPr>
              <a:t>Se houver necessidade de travessia para acessar o destino, é recomendável que os paraciclos estejam próximos ao local de travessia, facilitando o acesso e estimulando seu uso. </a:t>
            </a:r>
          </a:p>
          <a:p>
            <a:pPr marL="361950" lvl="1" algn="just">
              <a:spcAft>
                <a:spcPts val="600"/>
              </a:spcAft>
              <a:buFont typeface="Arial" pitchFamily="34" charset="0"/>
              <a:buChar char="•"/>
            </a:pPr>
            <a:r>
              <a:rPr lang="pt-BR" sz="1000" b="1" dirty="0">
                <a:solidFill>
                  <a:schemeClr val="tx1">
                    <a:lumMod val="65000"/>
                    <a:lumOff val="35000"/>
                  </a:schemeClr>
                </a:solidFill>
                <a:latin typeface="Montserrat" pitchFamily="50" charset="0"/>
              </a:rPr>
              <a:t>Espaços públicos amplos: </a:t>
            </a:r>
            <a:r>
              <a:rPr lang="pt-BR" sz="1000" dirty="0">
                <a:solidFill>
                  <a:schemeClr val="tx1">
                    <a:lumMod val="65000"/>
                    <a:lumOff val="35000"/>
                  </a:schemeClr>
                </a:solidFill>
                <a:latin typeface="Montserrat" pitchFamily="50" charset="0"/>
              </a:rPr>
              <a:t>Em espaços amplos e abertos, tais como praças e espaços de recreação, os paraciclos devem ser colocados nas bordas próximas às rotas de circulação por onde chegarão os ciclistas, de forma a não interferir nos espaços centrais de convívio do pedestre. No local dos paraciclos, é obrigatória a existência de piso de alerta de acordo ABNT 9050. </a:t>
            </a:r>
          </a:p>
        </p:txBody>
      </p:sp>
    </p:spTree>
    <p:extLst>
      <p:ext uri="{BB962C8B-B14F-4D97-AF65-F5344CB8AC3E}">
        <p14:creationId xmlns:p14="http://schemas.microsoft.com/office/powerpoint/2010/main" val="4084271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ângulo 26"/>
          <p:cNvSpPr/>
          <p:nvPr/>
        </p:nvSpPr>
        <p:spPr>
          <a:xfrm>
            <a:off x="5040313" y="1349375"/>
            <a:ext cx="4140200"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538162" y="3807628"/>
            <a:ext cx="4105275" cy="292104"/>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Título 1"/>
          <p:cNvSpPr txBox="1">
            <a:spLocks/>
          </p:cNvSpPr>
          <p:nvPr/>
        </p:nvSpPr>
        <p:spPr>
          <a:xfrm>
            <a:off x="5076445" y="1835926"/>
            <a:ext cx="151285" cy="238756"/>
          </a:xfrm>
          <a:prstGeom prst="rect">
            <a:avLst/>
          </a:prstGeom>
        </p:spPr>
        <p:txBody>
          <a:bodyPr vert="horz" lIns="73932" tIns="36966" rIns="73932" bIns="36966"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r>
              <a:rPr lang="pt-BR" sz="1400" dirty="0">
                <a:solidFill>
                  <a:schemeClr val="tx1">
                    <a:lumMod val="65000"/>
                    <a:lumOff val="35000"/>
                  </a:schemeClr>
                </a:solidFill>
                <a:latin typeface="Montserrat" pitchFamily="50" charset="0"/>
              </a:rPr>
              <a:t>1</a:t>
            </a:r>
          </a:p>
        </p:txBody>
      </p:sp>
      <p:sp>
        <p:nvSpPr>
          <p:cNvPr id="17" name="Título 1"/>
          <p:cNvSpPr txBox="1">
            <a:spLocks/>
          </p:cNvSpPr>
          <p:nvPr/>
        </p:nvSpPr>
        <p:spPr>
          <a:xfrm>
            <a:off x="5075238" y="2544824"/>
            <a:ext cx="151285" cy="238756"/>
          </a:xfrm>
          <a:prstGeom prst="rect">
            <a:avLst/>
          </a:prstGeom>
        </p:spPr>
        <p:txBody>
          <a:bodyPr vert="horz" lIns="73932" tIns="36966" rIns="73932" bIns="36966"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r>
              <a:rPr lang="pt-BR" sz="1400" dirty="0">
                <a:solidFill>
                  <a:schemeClr val="tx1">
                    <a:lumMod val="65000"/>
                    <a:lumOff val="35000"/>
                  </a:schemeClr>
                </a:solidFill>
                <a:latin typeface="Montserrat" pitchFamily="50" charset="0"/>
              </a:rPr>
              <a:t>2</a:t>
            </a:r>
          </a:p>
        </p:txBody>
      </p:sp>
      <p:sp>
        <p:nvSpPr>
          <p:cNvPr id="18" name="Título 1"/>
          <p:cNvSpPr txBox="1">
            <a:spLocks/>
          </p:cNvSpPr>
          <p:nvPr/>
        </p:nvSpPr>
        <p:spPr>
          <a:xfrm>
            <a:off x="5075238" y="3439964"/>
            <a:ext cx="151285" cy="238756"/>
          </a:xfrm>
          <a:prstGeom prst="rect">
            <a:avLst/>
          </a:prstGeom>
        </p:spPr>
        <p:txBody>
          <a:bodyPr vert="horz" lIns="73932" tIns="36966" rIns="73932" bIns="36966"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r>
              <a:rPr lang="pt-BR" sz="1400" dirty="0">
                <a:solidFill>
                  <a:schemeClr val="tx1">
                    <a:lumMod val="65000"/>
                    <a:lumOff val="35000"/>
                  </a:schemeClr>
                </a:solidFill>
                <a:latin typeface="Montserrat" pitchFamily="50" charset="0"/>
              </a:rPr>
              <a:t>3</a:t>
            </a:r>
          </a:p>
        </p:txBody>
      </p:sp>
      <p:sp>
        <p:nvSpPr>
          <p:cNvPr id="20" name="Título 1"/>
          <p:cNvSpPr txBox="1">
            <a:spLocks/>
          </p:cNvSpPr>
          <p:nvPr/>
        </p:nvSpPr>
        <p:spPr>
          <a:xfrm>
            <a:off x="5075238" y="4318020"/>
            <a:ext cx="151285" cy="238756"/>
          </a:xfrm>
          <a:prstGeom prst="rect">
            <a:avLst/>
          </a:prstGeom>
        </p:spPr>
        <p:txBody>
          <a:bodyPr vert="horz" lIns="73932" tIns="36966" rIns="73932" bIns="36966"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r>
              <a:rPr lang="pt-BR" sz="1400" dirty="0">
                <a:solidFill>
                  <a:schemeClr val="tx1">
                    <a:lumMod val="65000"/>
                    <a:lumOff val="35000"/>
                  </a:schemeClr>
                </a:solidFill>
                <a:latin typeface="Montserrat" pitchFamily="50" charset="0"/>
              </a:rPr>
              <a:t>4</a:t>
            </a:r>
          </a:p>
        </p:txBody>
      </p:sp>
      <p:sp>
        <p:nvSpPr>
          <p:cNvPr id="22" name="CaixaDeTexto 21"/>
          <p:cNvSpPr txBox="1"/>
          <p:nvPr/>
        </p:nvSpPr>
        <p:spPr>
          <a:xfrm>
            <a:off x="5344262" y="1753470"/>
            <a:ext cx="3836251" cy="400445"/>
          </a:xfrm>
          <a:prstGeom prst="rect">
            <a:avLst/>
          </a:prstGeom>
          <a:solidFill>
            <a:schemeClr val="accent1"/>
          </a:solidFill>
          <a:ln w="28575">
            <a:noFill/>
            <a:prstDash val="sysDot"/>
          </a:ln>
        </p:spPr>
        <p:txBody>
          <a:bodyPr wrap="square" lIns="91771" tIns="45886" rIns="91771" bIns="45886" rtlCol="0">
            <a:spAutoFit/>
          </a:bodyPr>
          <a:lstStyle/>
          <a:p>
            <a:pPr marL="0" lvl="1" algn="just">
              <a:spcBef>
                <a:spcPts val="600"/>
              </a:spcBef>
            </a:pPr>
            <a:r>
              <a:rPr lang="pt-BR" sz="1000" dirty="0">
                <a:solidFill>
                  <a:schemeClr val="bg1"/>
                </a:solidFill>
                <a:latin typeface="Montserrat" pitchFamily="50" charset="0"/>
              </a:rPr>
              <a:t>Levantamento dos dados de acidentes junto ao Detran-DF.</a:t>
            </a:r>
          </a:p>
        </p:txBody>
      </p:sp>
      <p:sp>
        <p:nvSpPr>
          <p:cNvPr id="23" name="CaixaDeTexto 22"/>
          <p:cNvSpPr txBox="1"/>
          <p:nvPr/>
        </p:nvSpPr>
        <p:spPr>
          <a:xfrm>
            <a:off x="5344263" y="2456647"/>
            <a:ext cx="3836250" cy="400445"/>
          </a:xfrm>
          <a:prstGeom prst="rect">
            <a:avLst/>
          </a:prstGeom>
          <a:solidFill>
            <a:schemeClr val="accent1"/>
          </a:solidFill>
          <a:ln w="28575">
            <a:noFill/>
            <a:prstDash val="sysDot"/>
          </a:ln>
        </p:spPr>
        <p:txBody>
          <a:bodyPr wrap="square" lIns="91771" tIns="45886" rIns="91771" bIns="45886" rtlCol="0">
            <a:spAutoFit/>
          </a:bodyPr>
          <a:lstStyle/>
          <a:p>
            <a:pPr marL="0" lvl="1" algn="just">
              <a:spcBef>
                <a:spcPts val="600"/>
              </a:spcBef>
            </a:pPr>
            <a:r>
              <a:rPr lang="pt-BR" sz="1000" dirty="0">
                <a:solidFill>
                  <a:schemeClr val="bg1"/>
                </a:solidFill>
                <a:latin typeface="Montserrat" pitchFamily="50" charset="0"/>
              </a:rPr>
              <a:t>Os acidentes de trânsito são analisados mensalmente pela consultoria contratada.</a:t>
            </a:r>
          </a:p>
        </p:txBody>
      </p:sp>
      <p:sp>
        <p:nvSpPr>
          <p:cNvPr id="24" name="CaixaDeTexto 23"/>
          <p:cNvSpPr txBox="1"/>
          <p:nvPr/>
        </p:nvSpPr>
        <p:spPr>
          <a:xfrm>
            <a:off x="5344263" y="3223420"/>
            <a:ext cx="3836250" cy="708221"/>
          </a:xfrm>
          <a:prstGeom prst="rect">
            <a:avLst/>
          </a:prstGeom>
          <a:solidFill>
            <a:schemeClr val="accent1"/>
          </a:solidFill>
          <a:ln w="28575">
            <a:noFill/>
            <a:prstDash val="sysDot"/>
          </a:ln>
        </p:spPr>
        <p:txBody>
          <a:bodyPr wrap="square" lIns="91771" tIns="45886" rIns="91771" bIns="45886" rtlCol="0">
            <a:spAutoFit/>
          </a:bodyPr>
          <a:lstStyle/>
          <a:p>
            <a:pPr marL="0" lvl="1" algn="just">
              <a:spcBef>
                <a:spcPts val="600"/>
              </a:spcBef>
            </a:pPr>
            <a:r>
              <a:rPr lang="pt-BR" sz="1000" dirty="0">
                <a:solidFill>
                  <a:schemeClr val="bg1"/>
                </a:solidFill>
                <a:latin typeface="Montserrat" pitchFamily="50" charset="0"/>
              </a:rPr>
              <a:t>O resultado da análise é levado para o Comitê de Segurança Viária (formado por diversos órgãos), onde são debatidas diversas ações entre os consultores e os técnicos dos órgãos.</a:t>
            </a:r>
          </a:p>
        </p:txBody>
      </p:sp>
      <p:sp>
        <p:nvSpPr>
          <p:cNvPr id="25" name="CaixaDeTexto 24"/>
          <p:cNvSpPr txBox="1"/>
          <p:nvPr/>
        </p:nvSpPr>
        <p:spPr>
          <a:xfrm>
            <a:off x="5344263" y="4245784"/>
            <a:ext cx="3836250" cy="400445"/>
          </a:xfrm>
          <a:prstGeom prst="rect">
            <a:avLst/>
          </a:prstGeom>
          <a:solidFill>
            <a:schemeClr val="accent1"/>
          </a:solidFill>
          <a:ln w="28575">
            <a:noFill/>
            <a:prstDash val="sysDot"/>
          </a:ln>
        </p:spPr>
        <p:txBody>
          <a:bodyPr wrap="square" lIns="91771" tIns="45886" rIns="91771" bIns="45886" rtlCol="0">
            <a:spAutoFit/>
          </a:bodyPr>
          <a:lstStyle/>
          <a:p>
            <a:pPr marL="0" lvl="1" algn="just">
              <a:spcBef>
                <a:spcPts val="600"/>
              </a:spcBef>
            </a:pPr>
            <a:r>
              <a:rPr lang="pt-BR" sz="1000" dirty="0">
                <a:solidFill>
                  <a:schemeClr val="bg1"/>
                </a:solidFill>
                <a:latin typeface="Montserrat" pitchFamily="50" charset="0"/>
              </a:rPr>
              <a:t>Então é realizado o acompanhamento das ações definidas pelo comitê. </a:t>
            </a:r>
          </a:p>
        </p:txBody>
      </p:sp>
      <p:grpSp>
        <p:nvGrpSpPr>
          <p:cNvPr id="2" name="Agrupar 1"/>
          <p:cNvGrpSpPr/>
          <p:nvPr/>
        </p:nvGrpSpPr>
        <p:grpSpPr>
          <a:xfrm>
            <a:off x="287918" y="1349375"/>
            <a:ext cx="4355520" cy="2056610"/>
            <a:chOff x="5165116" y="2713139"/>
            <a:chExt cx="3311162" cy="1563480"/>
          </a:xfrm>
        </p:grpSpPr>
        <p:pic>
          <p:nvPicPr>
            <p:cNvPr id="36" name="Imagem 35" descr="logo.png"/>
            <p:cNvPicPr>
              <a:picLocks noChangeAspect="1"/>
            </p:cNvPicPr>
            <p:nvPr/>
          </p:nvPicPr>
          <p:blipFill>
            <a:blip r:embed="rId2" cstate="print">
              <a:grayscl/>
              <a:biLevel thresh="50000"/>
              <a:extLst>
                <a:ext uri="{28A0092B-C50C-407E-A947-70E740481C1C}">
                  <a14:useLocalDpi xmlns:a14="http://schemas.microsoft.com/office/drawing/2010/main" val="0"/>
                </a:ext>
              </a:extLst>
            </a:blip>
            <a:srcRect/>
            <a:stretch>
              <a:fillRect/>
            </a:stretch>
          </p:blipFill>
          <p:spPr bwMode="auto">
            <a:xfrm>
              <a:off x="6084665" y="3607031"/>
              <a:ext cx="1672257" cy="66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upo 18"/>
            <p:cNvGrpSpPr>
              <a:grpSpLocks noChangeAspect="1"/>
            </p:cNvGrpSpPr>
            <p:nvPr/>
          </p:nvGrpSpPr>
          <p:grpSpPr bwMode="auto">
            <a:xfrm>
              <a:off x="5165116" y="2713139"/>
              <a:ext cx="3311162" cy="893893"/>
              <a:chOff x="383057" y="385774"/>
              <a:chExt cx="8500843" cy="2172068"/>
            </a:xfrm>
          </p:grpSpPr>
          <p:pic>
            <p:nvPicPr>
              <p:cNvPr id="38" name="Picture 2" descr="JK.png"/>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489025" y="385774"/>
                <a:ext cx="1289306" cy="20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6-01.png"/>
              <p:cNvPicPr>
                <a:picLocks noChangeAspect="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3057" y="1019788"/>
                <a:ext cx="2273808" cy="115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 descr="8-01.png"/>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123536" y="493307"/>
                <a:ext cx="390144"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2" descr="9-01.png"/>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614264" y="493307"/>
                <a:ext cx="816864" cy="190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4" descr="11-01.png"/>
              <p:cNvPicPr>
                <a:picLocks noChangeAspect="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409436" y="1368966"/>
                <a:ext cx="4474464" cy="117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5" descr="12-01.png"/>
              <p:cNvPicPr>
                <a:picLocks noChangeAspect="1"/>
              </p:cNvPicPr>
              <p:nvPr/>
            </p:nvPicPr>
            <p:blipFill>
              <a:blip r:embed="rId8"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272000" y="473010"/>
                <a:ext cx="1444752" cy="208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 descr="7-01.png"/>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95672" y="1581912"/>
                <a:ext cx="2505456" cy="65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3" descr="10-01.png"/>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723710" y="1039782"/>
                <a:ext cx="2316480" cy="150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2" name="Retângulo 31"/>
          <p:cNvSpPr/>
          <p:nvPr/>
        </p:nvSpPr>
        <p:spPr>
          <a:xfrm>
            <a:off x="538163" y="3844141"/>
            <a:ext cx="4105275" cy="145964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3932" tIns="36966" rIns="73932" bIns="36966" numCol="1" spcCol="320718">
            <a:spAutoFit/>
          </a:bodyPr>
          <a:lstStyle/>
          <a:p>
            <a:pPr indent="457200" algn="just">
              <a:spcBef>
                <a:spcPts val="600"/>
              </a:spcBef>
              <a:spcAft>
                <a:spcPts val="600"/>
              </a:spcAft>
            </a:pPr>
            <a:r>
              <a:rPr lang="pt-BR" sz="1000" b="1" dirty="0">
                <a:solidFill>
                  <a:schemeClr val="accent1">
                    <a:lumMod val="75000"/>
                  </a:schemeClr>
                </a:solidFill>
                <a:latin typeface="Montserrat" pitchFamily="50" charset="0"/>
              </a:rPr>
              <a:t>Programa Brasília Vida Segura</a:t>
            </a:r>
          </a:p>
          <a:p>
            <a:pPr indent="457200" algn="just">
              <a:spcBef>
                <a:spcPts val="600"/>
              </a:spcBef>
              <a:spcAft>
                <a:spcPts val="600"/>
              </a:spcAft>
            </a:pPr>
            <a:r>
              <a:rPr lang="pt-BR" sz="1000" dirty="0">
                <a:solidFill>
                  <a:schemeClr val="tx1">
                    <a:lumMod val="65000"/>
                    <a:lumOff val="35000"/>
                  </a:schemeClr>
                </a:solidFill>
                <a:latin typeface="Montserrat" pitchFamily="50" charset="0"/>
              </a:rPr>
              <a:t>O programa lançado em 2016 contém duas vertentes, sendo uma no combate de doenças crônicas e outra na redução do número de acidentes de trânsito. Neste capitulo apenas será tratado parte do programa relativo à segurança viária. O Brasília Vida Segura é resultado da parceria do Governo com o Centro de Estudos de Liderança Pública (CLP).</a:t>
            </a:r>
          </a:p>
        </p:txBody>
      </p:sp>
      <p:sp>
        <p:nvSpPr>
          <p:cNvPr id="46" name="Retângulo 45"/>
          <p:cNvSpPr/>
          <p:nvPr/>
        </p:nvSpPr>
        <p:spPr>
          <a:xfrm>
            <a:off x="5075238" y="4903018"/>
            <a:ext cx="4105275" cy="69020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3932" tIns="36966" rIns="73932" bIns="36966" numCol="1" spcCol="320718">
            <a:spAutoFit/>
          </a:bodyPr>
          <a:lstStyle/>
          <a:p>
            <a:pPr indent="457200" algn="just">
              <a:spcBef>
                <a:spcPts val="600"/>
              </a:spcBef>
            </a:pPr>
            <a:r>
              <a:rPr lang="pt-BR" sz="1000" dirty="0">
                <a:solidFill>
                  <a:schemeClr val="tx1">
                    <a:lumMod val="65000"/>
                    <a:lumOff val="35000"/>
                  </a:schemeClr>
                </a:solidFill>
                <a:latin typeface="Montserrat" pitchFamily="50" charset="0"/>
              </a:rPr>
              <a:t>Será apresentado nas próximas páginas o perfil dos acidentados (pedestres e ciclistas) e seus respectivos mapas de calor no DF, analisados pelo Programa Brasília Vida Segura para o ano de 2016.</a:t>
            </a:r>
          </a:p>
        </p:txBody>
      </p:sp>
      <p:sp>
        <p:nvSpPr>
          <p:cNvPr id="29" name="Retângulo 28"/>
          <p:cNvSpPr/>
          <p:nvPr/>
        </p:nvSpPr>
        <p:spPr>
          <a:xfrm>
            <a:off x="5075238" y="1349375"/>
            <a:ext cx="2658100" cy="246221"/>
          </a:xfrm>
          <a:prstGeom prst="rect">
            <a:avLst/>
          </a:prstGeom>
        </p:spPr>
        <p:txBody>
          <a:bodyPr wrap="none">
            <a:spAutoFit/>
          </a:bodyPr>
          <a:lstStyle/>
          <a:p>
            <a:pPr indent="457200" algn="just">
              <a:spcBef>
                <a:spcPts val="600"/>
              </a:spcBef>
              <a:spcAft>
                <a:spcPts val="600"/>
              </a:spcAft>
            </a:pPr>
            <a:r>
              <a:rPr lang="pt-BR" sz="1000" b="1" dirty="0">
                <a:latin typeface="Montserrat" pitchFamily="50" charset="0"/>
              </a:rPr>
              <a:t>Funcionamento do Programa:</a:t>
            </a:r>
            <a:endParaRPr lang="pt-BR" b="1" dirty="0">
              <a:latin typeface="Montserrat" pitchFamily="50" charset="0"/>
            </a:endParaRPr>
          </a:p>
        </p:txBody>
      </p:sp>
    </p:spTree>
    <p:extLst>
      <p:ext uri="{BB962C8B-B14F-4D97-AF65-F5344CB8AC3E}">
        <p14:creationId xmlns:p14="http://schemas.microsoft.com/office/powerpoint/2010/main" val="24753889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538163" y="1349375"/>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538163" y="1395256"/>
            <a:ext cx="4105275" cy="2996580"/>
          </a:xfrm>
          <a:prstGeom prst="rect">
            <a:avLst/>
          </a:prstGeom>
          <a:noFill/>
        </p:spPr>
        <p:txBody>
          <a:bodyPr wrap="square" lIns="72000" tIns="0" rIns="72000" bIns="72000" numCol="1" spcCol="422203" rtlCol="0">
            <a:spAutoFit/>
          </a:bodyPr>
          <a:lstStyle>
            <a:defPPr>
              <a:defRPr lang="pt-BR"/>
            </a:defPPr>
            <a:lvl1pPr indent="457200" algn="just">
              <a:spcAft>
                <a:spcPts val="600"/>
              </a:spcAft>
              <a:defRPr sz="1000">
                <a:solidFill>
                  <a:schemeClr val="tx1">
                    <a:lumMod val="65000"/>
                    <a:lumOff val="35000"/>
                  </a:schemeClr>
                </a:solidFill>
                <a:latin typeface="Helvetica Neue" panose="02000503000000020004" pitchFamily="2" charset="0"/>
              </a:defRPr>
            </a:lvl1pPr>
            <a:lvl2pPr marL="603154" lvl="1" indent="-171450" algn="just">
              <a:spcAft>
                <a:spcPts val="600"/>
              </a:spcAft>
              <a:buFont typeface="Arial" panose="020B0604020202020204" pitchFamily="34" charset="0"/>
              <a:buChar char="•"/>
              <a:defRPr sz="1000" u="sng">
                <a:solidFill>
                  <a:schemeClr val="tx1">
                    <a:lumMod val="65000"/>
                    <a:lumOff val="35000"/>
                  </a:schemeClr>
                </a:solidFill>
                <a:latin typeface="Helvetica Neue" panose="02000503000000020004" pitchFamily="2" charset="0"/>
              </a:defRPr>
            </a:lvl2pPr>
          </a:lstStyle>
          <a:p>
            <a:pPr marL="0" lvl="1" indent="442800">
              <a:buNone/>
            </a:pPr>
            <a:r>
              <a:rPr lang="pt-BR" b="1" u="none" dirty="0">
                <a:latin typeface="Montserrat" pitchFamily="50" charset="0"/>
              </a:rPr>
              <a:t>Devem ter prioridade sobre o automóvel</a:t>
            </a:r>
            <a:r>
              <a:rPr lang="pt-BR" u="sng" dirty="0">
                <a:latin typeface="Montserrat" pitchFamily="50" charset="0"/>
              </a:rPr>
              <a:t>: </a:t>
            </a:r>
          </a:p>
          <a:p>
            <a:pPr marL="0" lvl="1" indent="442800">
              <a:buNone/>
            </a:pPr>
            <a:endParaRPr lang="pt-BR" u="sng" dirty="0">
              <a:latin typeface="Montserrat" pitchFamily="50" charset="0"/>
            </a:endParaRPr>
          </a:p>
          <a:p>
            <a:r>
              <a:rPr lang="pt-BR" dirty="0">
                <a:latin typeface="Montserrat" pitchFamily="50" charset="0"/>
              </a:rPr>
              <a:t>A conversão de vagas de automóveis em espaço para instalação de paraciclos é rápida e simples, pois alguns estacionamentos possuem muita disponibilidade de vagas próximas às entradas dos edifícios, ideais para a bicicleta. Essa solução pode ser facilmente adotada em locais com grande fluxo de pedestres e onde a calçada não comporta espaço para instalação de paraciclo, pois a calçada deve sempre dar prioridade ao pedestre. Além disso, trata-se de uma medida de alto caráter simbólico que mostra aos ciclistas que prioridade e facilidades estão sendo dadas ao seu deslocamento, da mesma forma que tradicionalmente é dada ao automóvel. Ainda, essa medida também sinaliza para o motorista que há outra possibilidade de deslocamento e o convida a utilizar a bicicleta. Em uma vaga de 2,50x5,00m, há possibilidade de se instalar cinco paraciclos padrão do DF (10 vagas). </a:t>
            </a:r>
          </a:p>
        </p:txBody>
      </p:sp>
      <p:pic>
        <p:nvPicPr>
          <p:cNvPr id="2050" name="Picture 2"/>
          <p:cNvPicPr>
            <a:picLocks noChangeAspect="1" noChangeArrowheads="1"/>
          </p:cNvPicPr>
          <p:nvPr/>
        </p:nvPicPr>
        <p:blipFill>
          <a:blip r:embed="rId3" cstate="print"/>
          <a:srcRect l="8916" r="6315"/>
          <a:stretch>
            <a:fillRect/>
          </a:stretch>
        </p:blipFill>
        <p:spPr bwMode="auto">
          <a:xfrm>
            <a:off x="5075238" y="1349375"/>
            <a:ext cx="4105275" cy="3289686"/>
          </a:xfrm>
          <a:prstGeom prst="rect">
            <a:avLst/>
          </a:prstGeom>
          <a:noFill/>
          <a:ln w="9525">
            <a:noFill/>
            <a:miter lim="800000"/>
            <a:headEnd/>
            <a:tailEnd/>
          </a:ln>
          <a:effectLst/>
        </p:spPr>
      </p:pic>
      <p:sp>
        <p:nvSpPr>
          <p:cNvPr id="26" name="Retângulo 25"/>
          <p:cNvSpPr/>
          <p:nvPr/>
        </p:nvSpPr>
        <p:spPr>
          <a:xfrm>
            <a:off x="4884796" y="4717503"/>
            <a:ext cx="4393408" cy="354509"/>
          </a:xfrm>
          <a:prstGeom prst="rect">
            <a:avLst/>
          </a:prstGeom>
        </p:spPr>
        <p:txBody>
          <a:bodyPr wrap="square" lIns="107239" tIns="53620" rIns="107239" bIns="53620">
            <a:spAutoFit/>
          </a:bodyPr>
          <a:lstStyle/>
          <a:p>
            <a:pPr algn="r"/>
            <a:r>
              <a:rPr lang="pt-BR" sz="800" dirty="0">
                <a:latin typeface="Montserrat" pitchFamily="50" charset="0"/>
              </a:rPr>
              <a:t>Paraciclos instalados em vagas de automóveis. </a:t>
            </a:r>
            <a:r>
              <a:rPr lang="pt-BR" sz="800" dirty="0" err="1">
                <a:latin typeface="Montserrat" pitchFamily="50" charset="0"/>
              </a:rPr>
              <a:t>Portland</a:t>
            </a:r>
            <a:r>
              <a:rPr lang="pt-BR" sz="800" dirty="0">
                <a:latin typeface="Montserrat" pitchFamily="50" charset="0"/>
              </a:rPr>
              <a:t>, EUA</a:t>
            </a:r>
          </a:p>
          <a:p>
            <a:pPr algn="r"/>
            <a:r>
              <a:rPr lang="en-US" sz="800" dirty="0" err="1">
                <a:latin typeface="Montserrat" pitchFamily="50" charset="0"/>
              </a:rPr>
              <a:t>Fonte</a:t>
            </a:r>
            <a:r>
              <a:rPr lang="en-US" sz="800" dirty="0">
                <a:latin typeface="Montserrat" pitchFamily="50" charset="0"/>
              </a:rPr>
              <a:t>: Portland's On-Street Bicycle Parking Facilities</a:t>
            </a:r>
            <a:endParaRPr lang="pt-BR" sz="800" dirty="0">
              <a:latin typeface="Montserrat" pitchFamily="50" charset="0"/>
            </a:endParaRPr>
          </a:p>
        </p:txBody>
      </p:sp>
    </p:spTree>
    <p:extLst>
      <p:ext uri="{BB962C8B-B14F-4D97-AF65-F5344CB8AC3E}">
        <p14:creationId xmlns:p14="http://schemas.microsoft.com/office/powerpoint/2010/main" val="40842710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288335" y="5"/>
            <a:ext cx="2772391" cy="254705"/>
          </a:xfrm>
          <a:prstGeom prst="rect">
            <a:avLst/>
          </a:prstGeom>
          <a:noFill/>
        </p:spPr>
        <p:txBody>
          <a:bodyPr wrap="square" lIns="107239" tIns="53620" rIns="107239" bIns="53620">
            <a:spAutoFit/>
          </a:bodyPr>
          <a:lstStyle/>
          <a:p>
            <a:pPr algn="r"/>
            <a:r>
              <a:rPr lang="pt-BR" sz="900" dirty="0">
                <a:solidFill>
                  <a:schemeClr val="bg1"/>
                </a:solidFill>
                <a:latin typeface="Century Gothic" pitchFamily="34" charset="0"/>
              </a:rPr>
              <a:t>Fonte:  Agência Brasília</a:t>
            </a:r>
          </a:p>
        </p:txBody>
      </p:sp>
      <p:graphicFrame>
        <p:nvGraphicFramePr>
          <p:cNvPr id="42" name="Tabela 41"/>
          <p:cNvGraphicFramePr>
            <a:graphicFrameLocks noGrp="1"/>
          </p:cNvGraphicFramePr>
          <p:nvPr>
            <p:extLst>
              <p:ext uri="{D42A27DB-BD31-4B8C-83A1-F6EECF244321}">
                <p14:modId xmlns:p14="http://schemas.microsoft.com/office/powerpoint/2010/main" val="859794147"/>
              </p:ext>
            </p:extLst>
          </p:nvPr>
        </p:nvGraphicFramePr>
        <p:xfrm>
          <a:off x="538163" y="1164721"/>
          <a:ext cx="8642349" cy="4864604"/>
        </p:xfrm>
        <a:graphic>
          <a:graphicData uri="http://schemas.openxmlformats.org/drawingml/2006/table">
            <a:tbl>
              <a:tblPr>
                <a:tableStyleId>{5C22544A-7EE6-4342-B048-85BDC9FD1C3A}</a:tableStyleId>
              </a:tblPr>
              <a:tblGrid>
                <a:gridCol w="3350293">
                  <a:extLst>
                    <a:ext uri="{9D8B030D-6E8A-4147-A177-3AD203B41FA5}">
                      <a16:colId xmlns:a16="http://schemas.microsoft.com/office/drawing/2014/main" val="1771129490"/>
                    </a:ext>
                  </a:extLst>
                </a:gridCol>
                <a:gridCol w="3350293">
                  <a:extLst>
                    <a:ext uri="{9D8B030D-6E8A-4147-A177-3AD203B41FA5}">
                      <a16:colId xmlns:a16="http://schemas.microsoft.com/office/drawing/2014/main" val="1103283182"/>
                    </a:ext>
                  </a:extLst>
                </a:gridCol>
                <a:gridCol w="1941763">
                  <a:extLst>
                    <a:ext uri="{9D8B030D-6E8A-4147-A177-3AD203B41FA5}">
                      <a16:colId xmlns:a16="http://schemas.microsoft.com/office/drawing/2014/main" val="2273466882"/>
                    </a:ext>
                  </a:extLst>
                </a:gridCol>
              </a:tblGrid>
              <a:tr h="292028">
                <a:tc>
                  <a:txBody>
                    <a:bodyPr/>
                    <a:lstStyle/>
                    <a:p>
                      <a:pPr marL="0" marR="0" lvl="0" indent="0" algn="ctr" defTabSz="863525" rtl="0" eaLnBrk="1" fontAlgn="ctr" latinLnBrk="0" hangingPunct="1">
                        <a:lnSpc>
                          <a:spcPct val="100000"/>
                        </a:lnSpc>
                        <a:spcBef>
                          <a:spcPts val="0"/>
                        </a:spcBef>
                        <a:spcAft>
                          <a:spcPts val="0"/>
                        </a:spcAft>
                        <a:buClrTx/>
                        <a:buSzTx/>
                        <a:buFontTx/>
                        <a:buNone/>
                        <a:tabLst/>
                        <a:defRPr/>
                      </a:pPr>
                      <a:r>
                        <a:rPr lang="pt-BR" sz="1100" b="1" i="0" u="none" strike="noStrike" kern="1200" dirty="0">
                          <a:solidFill>
                            <a:schemeClr val="bg1"/>
                          </a:solidFill>
                          <a:effectLst/>
                          <a:latin typeface="Montserrat" pitchFamily="50" charset="0"/>
                          <a:ea typeface="+mn-ea"/>
                          <a:cs typeface="+mn-cs"/>
                        </a:rPr>
                        <a:t>Instalação de Paraciclos</a:t>
                      </a:r>
                    </a:p>
                  </a:txBody>
                  <a:tcPr marL="5733" marR="5733" marT="5733" marB="0" anchor="ctr">
                    <a:solidFill>
                      <a:srgbClr val="0070C0"/>
                    </a:solidFill>
                  </a:tcPr>
                </a:tc>
                <a:tc>
                  <a:txBody>
                    <a:bodyPr/>
                    <a:lstStyle/>
                    <a:p>
                      <a:pPr algn="ctr" fontAlgn="ctr"/>
                      <a:r>
                        <a:rPr lang="pt-BR" sz="1100" b="1" i="0" u="none" strike="noStrike" dirty="0">
                          <a:solidFill>
                            <a:schemeClr val="bg1"/>
                          </a:solidFill>
                          <a:effectLst/>
                          <a:latin typeface="Montserrat" pitchFamily="50" charset="0"/>
                        </a:rPr>
                        <a:t>Região</a:t>
                      </a:r>
                      <a:r>
                        <a:rPr lang="pt-BR" sz="1100" b="1" i="0" u="none" strike="noStrike" baseline="0" dirty="0">
                          <a:solidFill>
                            <a:schemeClr val="bg1"/>
                          </a:solidFill>
                          <a:effectLst/>
                          <a:latin typeface="Montserrat" pitchFamily="50" charset="0"/>
                        </a:rPr>
                        <a:t> Administrativa</a:t>
                      </a:r>
                      <a:endParaRPr lang="pt-BR" sz="1100" b="1" i="0" u="none" strike="noStrike" dirty="0">
                        <a:solidFill>
                          <a:schemeClr val="bg1"/>
                        </a:solidFill>
                        <a:effectLst/>
                        <a:latin typeface="Montserrat" pitchFamily="50" charset="0"/>
                      </a:endParaRPr>
                    </a:p>
                  </a:txBody>
                  <a:tcPr marL="5733" marR="5733" marT="5733" marB="0" anchor="ctr">
                    <a:solidFill>
                      <a:srgbClr val="0070C0"/>
                    </a:solidFill>
                  </a:tcPr>
                </a:tc>
                <a:tc>
                  <a:txBody>
                    <a:bodyPr/>
                    <a:lstStyle/>
                    <a:p>
                      <a:pPr algn="ctr" fontAlgn="ctr"/>
                      <a:r>
                        <a:rPr lang="pt-BR" sz="1100" b="1" i="0" u="none" strike="noStrike" dirty="0">
                          <a:solidFill>
                            <a:schemeClr val="bg1"/>
                          </a:solidFill>
                          <a:effectLst/>
                          <a:latin typeface="Montserrat" pitchFamily="50" charset="0"/>
                        </a:rPr>
                        <a:t>Quantidade</a:t>
                      </a:r>
                    </a:p>
                  </a:txBody>
                  <a:tcPr marL="5733" marR="5733" marT="5733" marB="0" anchor="ctr">
                    <a:solidFill>
                      <a:srgbClr val="0070C0"/>
                    </a:solidFill>
                  </a:tcPr>
                </a:tc>
                <a:extLst>
                  <a:ext uri="{0D108BD9-81ED-4DB2-BD59-A6C34878D82A}">
                    <a16:rowId xmlns:a16="http://schemas.microsoft.com/office/drawing/2014/main" val="3055086315"/>
                  </a:ext>
                </a:extLst>
              </a:tr>
              <a:tr h="137123">
                <a:tc rowSpan="32">
                  <a:txBody>
                    <a:bodyPr/>
                    <a:lstStyle/>
                    <a:p>
                      <a:pPr algn="ctr"/>
                      <a:r>
                        <a:rPr lang="pt-BR" sz="900" dirty="0">
                          <a:solidFill>
                            <a:schemeClr val="bg1"/>
                          </a:solidFill>
                          <a:latin typeface="Montserrat" pitchFamily="50" charset="0"/>
                        </a:rPr>
                        <a:t>Priorização de</a:t>
                      </a:r>
                      <a:r>
                        <a:rPr lang="pt-BR" sz="900" baseline="0" dirty="0">
                          <a:solidFill>
                            <a:schemeClr val="bg1"/>
                          </a:solidFill>
                          <a:latin typeface="Montserrat" pitchFamily="50" charset="0"/>
                        </a:rPr>
                        <a:t> locais próximos a</a:t>
                      </a:r>
                      <a:r>
                        <a:rPr lang="pt-BR" sz="900" dirty="0">
                          <a:solidFill>
                            <a:schemeClr val="bg1"/>
                          </a:solidFill>
                          <a:latin typeface="Montserrat" pitchFamily="50" charset="0"/>
                        </a:rPr>
                        <a:t> escolas, praças, pontos comerciais e de lazer.</a:t>
                      </a:r>
                    </a:p>
                  </a:txBody>
                  <a:tcPr marL="5733" marR="5733" marT="5733" marB="0" anchor="ctr">
                    <a:solidFill>
                      <a:srgbClr val="0070C0"/>
                    </a:solidFill>
                  </a:tcPr>
                </a:tc>
                <a:tc>
                  <a:txBody>
                    <a:bodyPr/>
                    <a:lstStyle/>
                    <a:p>
                      <a:pPr algn="ctr" fontAlgn="ctr"/>
                      <a:r>
                        <a:rPr lang="pt-BR" sz="900" u="none" strike="noStrike" dirty="0">
                          <a:effectLst/>
                          <a:latin typeface="Montserrat" pitchFamily="50" charset="0"/>
                        </a:rPr>
                        <a:t>Plano Piloto</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327</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1465278172"/>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Gama</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165</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4276424276"/>
                  </a:ext>
                </a:extLst>
              </a:tr>
              <a:tr h="137123">
                <a:tc vMerge="1">
                  <a:txBody>
                    <a:bodyPr/>
                    <a:lstStyle/>
                    <a:p>
                      <a:pPr algn="just"/>
                      <a:endParaRPr lang="pt-BR" sz="1000" dirty="0">
                        <a:solidFill>
                          <a:schemeClr val="bg1"/>
                        </a:solidFill>
                        <a:latin typeface="Century Gothic" pitchFamily="34" charset="0"/>
                      </a:endParaRPr>
                    </a:p>
                  </a:txBody>
                  <a:tcPr marL="6511" marR="6511" marT="6511" marB="0" anchor="ctr"/>
                </a:tc>
                <a:tc>
                  <a:txBody>
                    <a:bodyPr/>
                    <a:lstStyle/>
                    <a:p>
                      <a:pPr algn="ctr" fontAlgn="ctr"/>
                      <a:r>
                        <a:rPr lang="pt-BR" sz="900" u="none" strike="noStrike" dirty="0">
                          <a:effectLst/>
                          <a:latin typeface="Montserrat" pitchFamily="50" charset="0"/>
                        </a:rPr>
                        <a:t>Taguatinga</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210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700688021"/>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Brazlândia</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60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2876452431"/>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Sobradinho</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69</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2908602334"/>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Planaltina</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264</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438558687"/>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Paranoá</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51</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2724954325"/>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Núcleo Bandeirante</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2316175078"/>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Ceilândia</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486</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2368901643"/>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Guará</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90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1648882987"/>
                  </a:ext>
                </a:extLst>
              </a:tr>
              <a:tr h="137123">
                <a:tc vMerge="1">
                  <a:txBody>
                    <a:bodyPr/>
                    <a:lstStyle/>
                    <a:p>
                      <a:pPr algn="ctr" fontAlgn="ctr"/>
                      <a:endParaRPr lang="pt-BR" sz="1000" b="0" i="0" u="none" strike="noStrike">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Cruzeiro</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933952304"/>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Samambaia</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249</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1911067899"/>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Santa Maria</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126</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2209098948"/>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São Sebastião</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84</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3911587125"/>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Recanto das Emas</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120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1144011610"/>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Lago Sul</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1484671500"/>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Riacho Fundo I</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976360609"/>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Lago Norte</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970432282"/>
                  </a:ext>
                </a:extLst>
              </a:tr>
              <a:tr h="137123">
                <a:tc vMerge="1">
                  <a:txBody>
                    <a:bodyPr/>
                    <a:lstStyle/>
                    <a:p>
                      <a:pPr algn="ctr" fontAlgn="ctr"/>
                      <a:endParaRPr lang="pt-BR" sz="1000" b="0" i="0" u="none" strike="noStrike">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err="1">
                          <a:effectLst/>
                          <a:latin typeface="Montserrat" pitchFamily="50" charset="0"/>
                        </a:rPr>
                        <a:t>Candangolândia</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1860922887"/>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Águas Claras</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69</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180360946"/>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Riacho Fundo II</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36</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3379453192"/>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Sudoeste Octogonal</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4007725976"/>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Varjão</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2995431329"/>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Park </a:t>
                      </a:r>
                      <a:r>
                        <a:rPr lang="pt-BR" sz="900" u="none" strike="noStrike" dirty="0" err="1">
                          <a:effectLst/>
                          <a:latin typeface="Montserrat" pitchFamily="50" charset="0"/>
                        </a:rPr>
                        <a:t>Way</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3252927289"/>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SCIA Estrutural</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84</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3176013943"/>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Sobradinho II</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60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1957509727"/>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Jardim Botânico</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2207357191"/>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err="1">
                          <a:effectLst/>
                          <a:latin typeface="Montserrat" pitchFamily="50" charset="0"/>
                        </a:rPr>
                        <a:t>Itapoã</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54</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506092349"/>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SIA</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1309276876"/>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Vicente Pires</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36</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2798241606"/>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u="none" strike="noStrike" dirty="0">
                          <a:effectLst/>
                          <a:latin typeface="Montserrat" pitchFamily="50" charset="0"/>
                        </a:rPr>
                        <a:t>Fercal</a:t>
                      </a:r>
                      <a:endParaRPr lang="pt-BR" sz="900" b="0"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tc>
                  <a:txBody>
                    <a:bodyPr/>
                    <a:lstStyle/>
                    <a:p>
                      <a:pPr algn="ctr" fontAlgn="ctr"/>
                      <a:r>
                        <a:rPr lang="pt-BR" sz="900" u="none" strike="noStrike" dirty="0">
                          <a:effectLst/>
                          <a:latin typeface="Montserrat" pitchFamily="50" charset="0"/>
                        </a:rPr>
                        <a:t>30</a:t>
                      </a:r>
                      <a:endParaRPr lang="pt-BR" sz="900" b="1" i="0" u="none" strike="noStrike" dirty="0">
                        <a:solidFill>
                          <a:srgbClr val="000000"/>
                        </a:solidFill>
                        <a:effectLst/>
                        <a:latin typeface="Montserrat" pitchFamily="50" charset="0"/>
                      </a:endParaRPr>
                    </a:p>
                  </a:txBody>
                  <a:tcPr marL="5733" marR="5733" marT="5733" marB="0" anchor="ctr">
                    <a:solidFill>
                      <a:schemeClr val="tx2">
                        <a:lumMod val="40000"/>
                        <a:lumOff val="60000"/>
                      </a:schemeClr>
                    </a:solidFill>
                  </a:tcPr>
                </a:tc>
                <a:extLst>
                  <a:ext uri="{0D108BD9-81ED-4DB2-BD59-A6C34878D82A}">
                    <a16:rowId xmlns:a16="http://schemas.microsoft.com/office/drawing/2014/main" val="4086177464"/>
                  </a:ext>
                </a:extLst>
              </a:tr>
              <a:tr h="137123">
                <a:tc vMerge="1">
                  <a:txBody>
                    <a:bodyPr/>
                    <a:lstStyle/>
                    <a:p>
                      <a:pPr algn="ctr" fontAlgn="ctr"/>
                      <a:endParaRPr lang="pt-BR" sz="1000" b="0" i="0" u="none" strike="noStrike" dirty="0">
                        <a:solidFill>
                          <a:srgbClr val="000000"/>
                        </a:solidFill>
                        <a:effectLst/>
                        <a:latin typeface="Helvetica Neue" panose="02000503000000020004" pitchFamily="2" charset="0"/>
                      </a:endParaRPr>
                    </a:p>
                  </a:txBody>
                  <a:tcPr marL="6511" marR="6511" marT="6511" marB="0" anchor="ctr"/>
                </a:tc>
                <a:tc>
                  <a:txBody>
                    <a:bodyPr/>
                    <a:lstStyle/>
                    <a:p>
                      <a:pPr algn="ctr" fontAlgn="ctr"/>
                      <a:r>
                        <a:rPr lang="pt-BR" sz="900" b="1" u="none" strike="noStrike" dirty="0">
                          <a:solidFill>
                            <a:schemeClr val="bg1"/>
                          </a:solidFill>
                          <a:effectLst/>
                          <a:latin typeface="Montserrat" pitchFamily="50" charset="0"/>
                        </a:rPr>
                        <a:t>TOTAL</a:t>
                      </a:r>
                      <a:endParaRPr lang="pt-BR" sz="900" b="1" i="0" u="none" strike="noStrike" dirty="0">
                        <a:solidFill>
                          <a:schemeClr val="bg1"/>
                        </a:solidFill>
                        <a:effectLst/>
                        <a:latin typeface="Montserrat" pitchFamily="50" charset="0"/>
                      </a:endParaRPr>
                    </a:p>
                  </a:txBody>
                  <a:tcPr marL="5733" marR="5733" marT="5733" marB="0" anchor="ctr">
                    <a:solidFill>
                      <a:srgbClr val="0070C0"/>
                    </a:solidFill>
                  </a:tcPr>
                </a:tc>
                <a:tc>
                  <a:txBody>
                    <a:bodyPr/>
                    <a:lstStyle/>
                    <a:p>
                      <a:pPr algn="ctr" fontAlgn="ctr"/>
                      <a:r>
                        <a:rPr lang="pt-BR" sz="900" b="1" u="none" strike="noStrike" dirty="0">
                          <a:solidFill>
                            <a:schemeClr val="bg1"/>
                          </a:solidFill>
                          <a:effectLst/>
                          <a:latin typeface="Montserrat" pitchFamily="50" charset="0"/>
                        </a:rPr>
                        <a:t>   3.000 </a:t>
                      </a:r>
                      <a:endParaRPr lang="pt-BR" sz="900" b="1" i="0" u="none" strike="noStrike" dirty="0">
                        <a:solidFill>
                          <a:schemeClr val="bg1"/>
                        </a:solidFill>
                        <a:effectLst/>
                        <a:latin typeface="Montserrat" pitchFamily="50" charset="0"/>
                      </a:endParaRPr>
                    </a:p>
                  </a:txBody>
                  <a:tcPr marL="5733" marR="5733" marT="5733" marB="0" anchor="ctr">
                    <a:solidFill>
                      <a:srgbClr val="0070C0"/>
                    </a:solidFill>
                  </a:tcPr>
                </a:tc>
                <a:extLst>
                  <a:ext uri="{0D108BD9-81ED-4DB2-BD59-A6C34878D82A}">
                    <a16:rowId xmlns:a16="http://schemas.microsoft.com/office/drawing/2014/main" val="801501397"/>
                  </a:ext>
                </a:extLst>
              </a:tr>
            </a:tbl>
          </a:graphicData>
        </a:graphic>
      </p:graphicFrame>
      <p:grpSp>
        <p:nvGrpSpPr>
          <p:cNvPr id="28" name="Agrupar 27"/>
          <p:cNvGrpSpPr/>
          <p:nvPr/>
        </p:nvGrpSpPr>
        <p:grpSpPr>
          <a:xfrm>
            <a:off x="1464422" y="2164543"/>
            <a:ext cx="1458875" cy="693747"/>
            <a:chOff x="1733975" y="963276"/>
            <a:chExt cx="1458875" cy="693747"/>
          </a:xfrm>
        </p:grpSpPr>
        <p:pic>
          <p:nvPicPr>
            <p:cNvPr id="29" name="Imagem 28" descr="Original-Logo-Transparente-Branco.png"/>
            <p:cNvPicPr>
              <a:picLocks noChangeAspect="1"/>
            </p:cNvPicPr>
            <p:nvPr/>
          </p:nvPicPr>
          <p:blipFill>
            <a:blip r:embed="rId2" cstate="print"/>
            <a:stretch>
              <a:fillRect/>
            </a:stretch>
          </p:blipFill>
          <p:spPr>
            <a:xfrm flipH="1">
              <a:off x="1733975" y="963276"/>
              <a:ext cx="1458875" cy="681877"/>
            </a:xfrm>
            <a:prstGeom prst="rect">
              <a:avLst/>
            </a:prstGeom>
          </p:spPr>
        </p:pic>
        <p:sp>
          <p:nvSpPr>
            <p:cNvPr id="31" name="Seta em forma de U 29"/>
            <p:cNvSpPr/>
            <p:nvPr/>
          </p:nvSpPr>
          <p:spPr>
            <a:xfrm>
              <a:off x="2085369" y="1193921"/>
              <a:ext cx="903113" cy="463102"/>
            </a:xfrm>
            <a:prstGeom prst="uturnArrow">
              <a:avLst>
                <a:gd name="adj1" fmla="val 13873"/>
                <a:gd name="adj2" fmla="val 25000"/>
                <a:gd name="adj3" fmla="val 0"/>
                <a:gd name="adj4" fmla="val 43278"/>
                <a:gd name="adj5" fmla="val 100000"/>
              </a:avLst>
            </a:prstGeom>
            <a:solidFill>
              <a:srgbClr val="555557"/>
            </a:solidFill>
            <a:ln>
              <a:noFill/>
            </a:ln>
          </p:spPr>
          <p:style>
            <a:lnRef idx="2">
              <a:schemeClr val="accent1">
                <a:shade val="50000"/>
              </a:schemeClr>
            </a:lnRef>
            <a:fillRef idx="1">
              <a:schemeClr val="accent1"/>
            </a:fillRef>
            <a:effectRef idx="0">
              <a:schemeClr val="accent1"/>
            </a:effectRef>
            <a:fontRef idx="minor">
              <a:schemeClr val="lt1"/>
            </a:fontRef>
          </p:style>
          <p:txBody>
            <a:bodyPr lIns="86405" tIns="43202" rIns="86405" bIns="43202" rtlCol="0" anchor="ctr"/>
            <a:lstStyle/>
            <a:p>
              <a:pPr algn="ctr"/>
              <a:endParaRPr lang="pt-BR">
                <a:solidFill>
                  <a:schemeClr val="tx1"/>
                </a:solidFill>
              </a:endParaRPr>
            </a:p>
          </p:txBody>
        </p:sp>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38163" y="1361257"/>
            <a:ext cx="410527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437"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61774" y="3113881"/>
            <a:ext cx="1429798" cy="1842096"/>
          </a:xfrm>
          <a:prstGeom prst="rect">
            <a:avLst/>
          </a:prstGeom>
          <a:noFill/>
          <a:ln w="9525">
            <a:noFill/>
            <a:miter lim="800000"/>
            <a:headEnd/>
            <a:tailEnd/>
          </a:ln>
          <a:effectLst/>
        </p:spPr>
      </p:pic>
      <p:sp>
        <p:nvSpPr>
          <p:cNvPr id="14" name="Retângulo 13"/>
          <p:cNvSpPr/>
          <p:nvPr/>
        </p:nvSpPr>
        <p:spPr>
          <a:xfrm>
            <a:off x="5075238" y="4829992"/>
            <a:ext cx="4105275" cy="138499"/>
          </a:xfrm>
          <a:prstGeom prst="rect">
            <a:avLst/>
          </a:prstGeom>
          <a:solidFill>
            <a:srgbClr val="F9DD16"/>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28" name="CaixaDeTexto 27"/>
          <p:cNvSpPr txBox="1"/>
          <p:nvPr/>
        </p:nvSpPr>
        <p:spPr>
          <a:xfrm>
            <a:off x="538163" y="1349375"/>
            <a:ext cx="4105275" cy="4136687"/>
          </a:xfrm>
          <a:prstGeom prst="rect">
            <a:avLst/>
          </a:prstGeom>
          <a:noFill/>
        </p:spPr>
        <p:txBody>
          <a:bodyPr wrap="square" lIns="90000" tIns="90000" rIns="90000" bIns="90000" numCol="1" spcCol="422203" rtlCol="0">
            <a:spAutoFit/>
          </a:bodyPr>
          <a:lstStyle/>
          <a:p>
            <a:pPr algn="ctr">
              <a:spcAft>
                <a:spcPts val="600"/>
              </a:spcAft>
            </a:pPr>
            <a:r>
              <a:rPr lang="pt-BR" sz="1200" b="1" dirty="0">
                <a:solidFill>
                  <a:schemeClr val="tx1">
                    <a:lumMod val="65000"/>
                    <a:lumOff val="35000"/>
                  </a:schemeClr>
                </a:solidFill>
                <a:latin typeface="Montserrat" pitchFamily="50" charset="0"/>
              </a:rPr>
              <a:t>Aplicativos e Mobilidade</a:t>
            </a:r>
          </a:p>
          <a:p>
            <a:pPr indent="457200" algn="just">
              <a:spcAft>
                <a:spcPts val="600"/>
              </a:spcAft>
            </a:pPr>
            <a:endParaRPr lang="pt-BR" sz="1000"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As novas tecnologias propiciam diversos confortos e possibilidades para os usuários. Os aplicativos permitem facilitar o cotidiano das pessoas em muitos aspectos inclusive na mobilidade. As funções são inúmeras para os deslocamentos motorizados – pedir viagens, auxiliar na melhor escolha de trajetos, informar sobre as linhas e localização do transporte público. Essa tecnologia também é utilizada, devendo ser ainda mais incentivada, para o uso dos modos ativos.  Com o intuito de fomentar a ciclomobilidade é importante investir neste tipo de tecnologia já muito utilizada principalmente pelas gerações mais novas.  Algumas funções possíveis para esses aplicativos são:</a:t>
            </a:r>
          </a:p>
          <a:p>
            <a:pPr marL="430213" lvl="1" indent="282575" algn="just">
              <a:spcAft>
                <a:spcPts val="600"/>
              </a:spcAft>
              <a:buFont typeface="Arial" pitchFamily="34" charset="0"/>
              <a:buChar char="•"/>
            </a:pPr>
            <a:r>
              <a:rPr lang="pt-BR" sz="1000" dirty="0">
                <a:solidFill>
                  <a:schemeClr val="tx1">
                    <a:lumMod val="65000"/>
                    <a:lumOff val="35000"/>
                  </a:schemeClr>
                </a:solidFill>
                <a:latin typeface="Montserrat" pitchFamily="50" charset="0"/>
              </a:rPr>
              <a:t>Alugar bicicletas (como o aplicativo +</a:t>
            </a:r>
            <a:r>
              <a:rPr lang="pt-BR" sz="1000" dirty="0" err="1">
                <a:solidFill>
                  <a:schemeClr val="tx1">
                    <a:lumMod val="65000"/>
                    <a:lumOff val="35000"/>
                  </a:schemeClr>
                </a:solidFill>
                <a:latin typeface="Montserrat" pitchFamily="50" charset="0"/>
              </a:rPr>
              <a:t>Bike</a:t>
            </a:r>
            <a:r>
              <a:rPr lang="pt-BR" sz="1000" dirty="0">
                <a:solidFill>
                  <a:schemeClr val="tx1">
                    <a:lumMod val="65000"/>
                    <a:lumOff val="35000"/>
                  </a:schemeClr>
                </a:solidFill>
                <a:latin typeface="Montserrat" pitchFamily="50" charset="0"/>
              </a:rPr>
              <a:t>). </a:t>
            </a:r>
          </a:p>
          <a:p>
            <a:pPr marL="430213" lvl="1" indent="282575" algn="just">
              <a:spcAft>
                <a:spcPts val="600"/>
              </a:spcAft>
              <a:buFont typeface="Arial" pitchFamily="34" charset="0"/>
              <a:buChar char="•"/>
            </a:pPr>
            <a:r>
              <a:rPr lang="pt-BR" sz="1000" dirty="0">
                <a:solidFill>
                  <a:schemeClr val="tx1">
                    <a:lumMod val="65000"/>
                    <a:lumOff val="35000"/>
                  </a:schemeClr>
                </a:solidFill>
                <a:latin typeface="Montserrat" pitchFamily="50" charset="0"/>
              </a:rPr>
              <a:t>Indicar mapas de trajetos da infraestrutura cicloviária com localização e distâncias</a:t>
            </a:r>
          </a:p>
          <a:p>
            <a:pPr marL="430213" lvl="1" indent="282575" algn="just">
              <a:spcAft>
                <a:spcPts val="600"/>
              </a:spcAft>
              <a:buFont typeface="Arial" pitchFamily="34" charset="0"/>
              <a:buChar char="•"/>
            </a:pPr>
            <a:r>
              <a:rPr lang="pt-BR" sz="1000" dirty="0">
                <a:solidFill>
                  <a:schemeClr val="tx1">
                    <a:lumMod val="65000"/>
                    <a:lumOff val="35000"/>
                  </a:schemeClr>
                </a:solidFill>
                <a:latin typeface="Montserrat" pitchFamily="50" charset="0"/>
              </a:rPr>
              <a:t>Indicar rotas interessantes, turísticas e de lazer</a:t>
            </a:r>
          </a:p>
          <a:p>
            <a:pPr marL="430213" lvl="1" indent="282575" algn="just">
              <a:spcAft>
                <a:spcPts val="600"/>
              </a:spcAft>
              <a:buFont typeface="Arial" pitchFamily="34" charset="0"/>
              <a:buChar char="•"/>
            </a:pPr>
            <a:r>
              <a:rPr lang="pt-BR" sz="1000" dirty="0">
                <a:solidFill>
                  <a:schemeClr val="tx1">
                    <a:lumMod val="65000"/>
                    <a:lumOff val="35000"/>
                  </a:schemeClr>
                </a:solidFill>
                <a:latin typeface="Montserrat" pitchFamily="50" charset="0"/>
              </a:rPr>
              <a:t>Marcar bicicletadas com grupos e reunir pessoas que pretendem realizar o mesmo trajeto</a:t>
            </a:r>
          </a:p>
          <a:p>
            <a:pPr marL="430213" lvl="1" indent="282575" algn="just">
              <a:spcAft>
                <a:spcPts val="600"/>
              </a:spcAft>
              <a:buFont typeface="Arial" pitchFamily="34" charset="0"/>
              <a:buChar char="•"/>
            </a:pPr>
            <a:r>
              <a:rPr lang="pt-BR" sz="1000" dirty="0">
                <a:solidFill>
                  <a:schemeClr val="tx1">
                    <a:lumMod val="65000"/>
                    <a:lumOff val="35000"/>
                  </a:schemeClr>
                </a:solidFill>
                <a:latin typeface="Montserrat" pitchFamily="50" charset="0"/>
              </a:rPr>
              <a:t>Auxiliar no monitoramento da infraestrutura por meio de denúncias </a:t>
            </a:r>
          </a:p>
        </p:txBody>
      </p:sp>
      <p:pic>
        <p:nvPicPr>
          <p:cNvPr id="18436"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91572" y="2795941"/>
            <a:ext cx="2250366" cy="2070564"/>
          </a:xfrm>
          <a:prstGeom prst="rect">
            <a:avLst/>
          </a:prstGeom>
          <a:noFill/>
          <a:ln w="9525">
            <a:noFill/>
            <a:miter lim="800000"/>
            <a:headEnd/>
            <a:tailEnd/>
          </a:ln>
          <a:effectLst/>
        </p:spPr>
      </p:pic>
      <p:sp>
        <p:nvSpPr>
          <p:cNvPr id="34" name="Retângulo 33"/>
          <p:cNvSpPr/>
          <p:nvPr/>
        </p:nvSpPr>
        <p:spPr>
          <a:xfrm>
            <a:off x="5075238" y="1349375"/>
            <a:ext cx="4105275" cy="478332"/>
          </a:xfrm>
          <a:prstGeom prst="rect">
            <a:avLst/>
          </a:prstGeom>
          <a:ln w="28575">
            <a:solidFill>
              <a:srgbClr val="0070C0"/>
            </a:solidFill>
            <a:prstDash val="sysDot"/>
          </a:ln>
        </p:spPr>
        <p:txBody>
          <a:bodyPr wrap="square" lIns="84453" tIns="84453" rIns="84453" bIns="84453">
            <a:spAutoFit/>
          </a:bodyPr>
          <a:lstStyle/>
          <a:p>
            <a:pPr algn="just">
              <a:spcAft>
                <a:spcPts val="600"/>
              </a:spcAft>
            </a:pPr>
            <a:r>
              <a:rPr lang="pt-BR" sz="1000" b="1" dirty="0">
                <a:solidFill>
                  <a:srgbClr val="0070C0"/>
                </a:solidFill>
                <a:latin typeface="Montserrat" pitchFamily="50" charset="0"/>
              </a:rPr>
              <a:t>Aplicativo</a:t>
            </a:r>
            <a:r>
              <a:rPr lang="pt-BR" sz="1000" dirty="0">
                <a:solidFill>
                  <a:srgbClr val="0070C0"/>
                </a:solidFill>
                <a:latin typeface="Montserrat" pitchFamily="50" charset="0"/>
              </a:rPr>
              <a:t>: </a:t>
            </a:r>
            <a:r>
              <a:rPr lang="pt-BR" sz="1000" dirty="0">
                <a:solidFill>
                  <a:schemeClr val="tx1">
                    <a:lumMod val="65000"/>
                    <a:lumOff val="35000"/>
                  </a:schemeClr>
                </a:solidFill>
                <a:latin typeface="Montserrat" pitchFamily="50" charset="0"/>
              </a:rPr>
              <a:t>software desenvolvido para ser instalado em um dispositivo eletrônico móvel (</a:t>
            </a:r>
            <a:r>
              <a:rPr lang="pt-BR" sz="1000" i="1" dirty="0">
                <a:solidFill>
                  <a:schemeClr val="tx1">
                    <a:lumMod val="65000"/>
                    <a:lumOff val="35000"/>
                  </a:schemeClr>
                </a:solidFill>
                <a:latin typeface="Montserrat" pitchFamily="50" charset="0"/>
              </a:rPr>
              <a:t>smartphone e tablets</a:t>
            </a:r>
            <a:r>
              <a:rPr lang="pt-BR" sz="1000" dirty="0">
                <a:solidFill>
                  <a:schemeClr val="tx1">
                    <a:lumMod val="65000"/>
                    <a:lumOff val="35000"/>
                  </a:schemeClr>
                </a:solidFill>
                <a:latin typeface="Montserrat" pitchFamily="50" charset="0"/>
              </a:rPr>
              <a:t>).</a:t>
            </a:r>
          </a:p>
        </p:txBody>
      </p:sp>
    </p:spTree>
    <p:extLst>
      <p:ext uri="{BB962C8B-B14F-4D97-AF65-F5344CB8AC3E}">
        <p14:creationId xmlns:p14="http://schemas.microsoft.com/office/powerpoint/2010/main" val="40842710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p:cNvSpPr/>
          <p:nvPr/>
        </p:nvSpPr>
        <p:spPr>
          <a:xfrm>
            <a:off x="538163" y="1908952"/>
            <a:ext cx="5380845" cy="303986"/>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a:off x="538163" y="1872439"/>
            <a:ext cx="5344332" cy="3940818"/>
          </a:xfrm>
          <a:prstGeom prst="rect">
            <a:avLst/>
          </a:prstGeom>
          <a:ln w="28575">
            <a:noFill/>
            <a:prstDash val="sysDot"/>
          </a:ln>
        </p:spPr>
        <p:txBody>
          <a:bodyPr wrap="square" lIns="84453" tIns="84453" rIns="84453" bIns="84453">
            <a:spAutoFit/>
          </a:bodyPr>
          <a:lstStyle/>
          <a:p>
            <a:pPr indent="457200">
              <a:spcAft>
                <a:spcPts val="600"/>
              </a:spcAft>
            </a:pPr>
            <a:r>
              <a:rPr lang="pt-BR" sz="1200" b="1" dirty="0">
                <a:solidFill>
                  <a:schemeClr val="tx1">
                    <a:lumMod val="65000"/>
                    <a:lumOff val="35000"/>
                  </a:schemeClr>
                </a:solidFill>
                <a:latin typeface="Montserrat" pitchFamily="50" charset="0"/>
              </a:rPr>
              <a:t>A cidade como um game</a:t>
            </a:r>
          </a:p>
          <a:p>
            <a:pPr algn="ctr">
              <a:spcAft>
                <a:spcPts val="600"/>
              </a:spcAft>
            </a:pPr>
            <a:endParaRPr lang="pt-BR" sz="1000" b="1" dirty="0">
              <a:solidFill>
                <a:schemeClr val="tx1">
                  <a:lumMod val="65000"/>
                  <a:lumOff val="35000"/>
                </a:schemeClr>
              </a:solidFill>
              <a:latin typeface="Montserrat" pitchFamily="50" charset="0"/>
            </a:endParaRPr>
          </a:p>
          <a:p>
            <a:pPr marL="361950" algn="just">
              <a:spcAft>
                <a:spcPts val="600"/>
              </a:spcAft>
            </a:pPr>
            <a:r>
              <a:rPr lang="pt-BR" sz="1000" b="1" dirty="0">
                <a:solidFill>
                  <a:schemeClr val="tx1">
                    <a:lumMod val="65000"/>
                    <a:lumOff val="35000"/>
                  </a:schemeClr>
                </a:solidFill>
                <a:latin typeface="Montserrat" pitchFamily="50" charset="0"/>
              </a:rPr>
              <a:t>- Rotas Temáticas (Modo História): </a:t>
            </a:r>
          </a:p>
          <a:p>
            <a:pPr marL="361950" algn="just">
              <a:spcAft>
                <a:spcPts val="600"/>
              </a:spcAft>
            </a:pPr>
            <a:r>
              <a:rPr lang="pt-BR" sz="1000" dirty="0">
                <a:solidFill>
                  <a:schemeClr val="tx1">
                    <a:lumMod val="65000"/>
                    <a:lumOff val="35000"/>
                  </a:schemeClr>
                </a:solidFill>
                <a:latin typeface="Montserrat" pitchFamily="50" charset="0"/>
              </a:rPr>
              <a:t>Percursos pré-definidos, ligando pontos de interesse de mesma natureza como museus, pontos históricos pro rock da cidade ou painéis de </a:t>
            </a:r>
            <a:r>
              <a:rPr lang="pt-BR" sz="1000" dirty="0" err="1">
                <a:solidFill>
                  <a:schemeClr val="tx1">
                    <a:lumMod val="65000"/>
                    <a:lumOff val="35000"/>
                  </a:schemeClr>
                </a:solidFill>
                <a:latin typeface="Montserrat" pitchFamily="50" charset="0"/>
              </a:rPr>
              <a:t>Athos</a:t>
            </a:r>
            <a:r>
              <a:rPr lang="pt-BR" sz="1000" dirty="0">
                <a:solidFill>
                  <a:schemeClr val="tx1">
                    <a:lumMod val="65000"/>
                    <a:lumOff val="35000"/>
                  </a:schemeClr>
                </a:solidFill>
                <a:latin typeface="Montserrat" pitchFamily="50" charset="0"/>
              </a:rPr>
              <a:t> </a:t>
            </a:r>
            <a:r>
              <a:rPr lang="pt-BR" sz="1000" dirty="0" err="1">
                <a:solidFill>
                  <a:schemeClr val="tx1">
                    <a:lumMod val="65000"/>
                    <a:lumOff val="35000"/>
                  </a:schemeClr>
                </a:solidFill>
                <a:latin typeface="Montserrat" pitchFamily="50" charset="0"/>
              </a:rPr>
              <a:t>Bulcão</a:t>
            </a:r>
            <a:r>
              <a:rPr lang="pt-BR" sz="1000" dirty="0">
                <a:solidFill>
                  <a:schemeClr val="tx1">
                    <a:lumMod val="65000"/>
                    <a:lumOff val="35000"/>
                  </a:schemeClr>
                </a:solidFill>
                <a:latin typeface="Montserrat" pitchFamily="50" charset="0"/>
              </a:rPr>
              <a:t>.</a:t>
            </a:r>
          </a:p>
          <a:p>
            <a:pPr marL="361950" algn="just">
              <a:spcAft>
                <a:spcPts val="600"/>
              </a:spcAft>
            </a:pPr>
            <a:r>
              <a:rPr lang="pt-BR" sz="1000" b="1" dirty="0">
                <a:solidFill>
                  <a:schemeClr val="tx1">
                    <a:lumMod val="65000"/>
                    <a:lumOff val="35000"/>
                  </a:schemeClr>
                </a:solidFill>
                <a:latin typeface="Montserrat" pitchFamily="50" charset="0"/>
              </a:rPr>
              <a:t>- Missões (</a:t>
            </a:r>
            <a:r>
              <a:rPr lang="pt-BR" sz="1000" b="1" i="1" dirty="0" err="1">
                <a:solidFill>
                  <a:schemeClr val="tx1">
                    <a:lumMod val="65000"/>
                    <a:lumOff val="35000"/>
                  </a:schemeClr>
                </a:solidFill>
                <a:latin typeface="Montserrat" pitchFamily="50" charset="0"/>
              </a:rPr>
              <a:t>Side</a:t>
            </a:r>
            <a:r>
              <a:rPr lang="pt-BR" sz="1000" b="1" i="1" dirty="0">
                <a:solidFill>
                  <a:schemeClr val="tx1">
                    <a:lumMod val="65000"/>
                    <a:lumOff val="35000"/>
                  </a:schemeClr>
                </a:solidFill>
                <a:latin typeface="Montserrat" pitchFamily="50" charset="0"/>
              </a:rPr>
              <a:t> </a:t>
            </a:r>
            <a:r>
              <a:rPr lang="pt-BR" sz="1000" b="1" i="1" dirty="0" err="1">
                <a:solidFill>
                  <a:schemeClr val="tx1">
                    <a:lumMod val="65000"/>
                    <a:lumOff val="35000"/>
                  </a:schemeClr>
                </a:solidFill>
                <a:latin typeface="Montserrat" pitchFamily="50" charset="0"/>
              </a:rPr>
              <a:t>Quests</a:t>
            </a:r>
            <a:r>
              <a:rPr lang="pt-BR" sz="1000" b="1" dirty="0">
                <a:solidFill>
                  <a:schemeClr val="tx1">
                    <a:lumMod val="65000"/>
                    <a:lumOff val="35000"/>
                  </a:schemeClr>
                </a:solidFill>
                <a:latin typeface="Montserrat" pitchFamily="50" charset="0"/>
              </a:rPr>
              <a:t>): </a:t>
            </a:r>
          </a:p>
          <a:p>
            <a:pPr marL="361950" algn="just">
              <a:spcAft>
                <a:spcPts val="600"/>
              </a:spcAft>
            </a:pPr>
            <a:r>
              <a:rPr lang="pt-BR" sz="1000" dirty="0">
                <a:solidFill>
                  <a:schemeClr val="tx1">
                    <a:lumMod val="65000"/>
                    <a:lumOff val="35000"/>
                  </a:schemeClr>
                </a:solidFill>
                <a:latin typeface="Montserrat" pitchFamily="50" charset="0"/>
              </a:rPr>
              <a:t>Completar trajeto menor que o das rotas temáticas, passando por pontos de interesse pré-definidos, onde devem-se executar pequenas ações como tirar uma </a:t>
            </a:r>
            <a:r>
              <a:rPr lang="pt-BR" sz="1000" i="1" dirty="0" err="1">
                <a:solidFill>
                  <a:schemeClr val="tx1">
                    <a:lumMod val="65000"/>
                    <a:lumOff val="35000"/>
                  </a:schemeClr>
                </a:solidFill>
                <a:latin typeface="Montserrat" pitchFamily="50" charset="0"/>
              </a:rPr>
              <a:t>selfie</a:t>
            </a:r>
            <a:r>
              <a:rPr lang="pt-BR" sz="1000" dirty="0">
                <a:solidFill>
                  <a:schemeClr val="tx1">
                    <a:lumMod val="65000"/>
                    <a:lumOff val="35000"/>
                  </a:schemeClr>
                </a:solidFill>
                <a:latin typeface="Montserrat" pitchFamily="50" charset="0"/>
              </a:rPr>
              <a:t> com o busto de JK na praça dos 3 poderes, tirar uma foto do pôr do sol na Ermida Dom Bosco ou comer uma fatia de Pizza na Pizzaria Dom Bosco, próxima à igrejinha da EQS 307/308. Cada semana, uma missão nova.</a:t>
            </a:r>
          </a:p>
          <a:p>
            <a:pPr marL="361950" algn="just">
              <a:spcAft>
                <a:spcPts val="600"/>
              </a:spcAft>
            </a:pPr>
            <a:r>
              <a:rPr lang="pt-BR" sz="1000" b="1" dirty="0">
                <a:solidFill>
                  <a:schemeClr val="tx1">
                    <a:lumMod val="65000"/>
                    <a:lumOff val="35000"/>
                  </a:schemeClr>
                </a:solidFill>
                <a:latin typeface="Montserrat" pitchFamily="50" charset="0"/>
              </a:rPr>
              <a:t>- Eventos Especiais: </a:t>
            </a:r>
          </a:p>
          <a:p>
            <a:pPr marL="361950" algn="just">
              <a:spcAft>
                <a:spcPts val="600"/>
              </a:spcAft>
            </a:pPr>
            <a:r>
              <a:rPr lang="pt-BR" sz="1000" dirty="0">
                <a:solidFill>
                  <a:schemeClr val="tx1">
                    <a:lumMod val="65000"/>
                    <a:lumOff val="35000"/>
                  </a:schemeClr>
                </a:solidFill>
                <a:latin typeface="Montserrat" pitchFamily="50" charset="0"/>
              </a:rPr>
              <a:t>Realização de encontros de ciclistas, shows, feiras e outros eventos ao longo das ciclovias e nos pontos de interesse. A simples presença do usuário nestes eventos já garante uma boa quantidade de pontos, estando estes disponíveis apenas durante a realização dos eventos.</a:t>
            </a:r>
          </a:p>
          <a:p>
            <a:pPr indent="457200" algn="just">
              <a:spcAft>
                <a:spcPts val="600"/>
              </a:spcAft>
            </a:pPr>
            <a:endParaRPr lang="pt-BR" sz="1000" dirty="0">
              <a:solidFill>
                <a:schemeClr val="tx1">
                  <a:lumMod val="65000"/>
                  <a:lumOff val="35000"/>
                </a:schemeClr>
              </a:solidFill>
              <a:latin typeface="Montserrat" pitchFamily="50" charset="0"/>
            </a:endParaRPr>
          </a:p>
          <a:p>
            <a:pPr indent="457200" algn="r">
              <a:spcAft>
                <a:spcPts val="600"/>
              </a:spcAft>
            </a:pPr>
            <a:r>
              <a:rPr lang="pt-BR" sz="800" dirty="0">
                <a:solidFill>
                  <a:schemeClr val="tx1">
                    <a:lumMod val="65000"/>
                    <a:lumOff val="35000"/>
                  </a:schemeClr>
                </a:solidFill>
                <a:latin typeface="Montserrat" pitchFamily="50" charset="0"/>
              </a:rPr>
              <a:t>Fonte: SEGETH – Rotas Ciclísticas Candangas, 2016</a:t>
            </a:r>
          </a:p>
        </p:txBody>
      </p:sp>
      <p:sp>
        <p:nvSpPr>
          <p:cNvPr id="35" name="Retângulo 34"/>
          <p:cNvSpPr/>
          <p:nvPr/>
        </p:nvSpPr>
        <p:spPr>
          <a:xfrm>
            <a:off x="538163" y="1349375"/>
            <a:ext cx="8642350" cy="361920"/>
          </a:xfrm>
          <a:prstGeom prst="rect">
            <a:avLst/>
          </a:prstGeom>
          <a:noFill/>
        </p:spPr>
        <p:txBody>
          <a:bodyPr wrap="square" lIns="107239" tIns="0" rIns="107239" bIns="53620" numCol="1" spcCol="422203" rtlCol="0">
            <a:spAutoFit/>
          </a:bodyPr>
          <a:lstStyle/>
          <a:p>
            <a:pPr algn="just"/>
            <a:r>
              <a:rPr lang="pt-BR" sz="1000" dirty="0">
                <a:solidFill>
                  <a:schemeClr val="tx1">
                    <a:lumMod val="65000"/>
                    <a:lumOff val="35000"/>
                  </a:schemeClr>
                </a:solidFill>
                <a:latin typeface="Montserrat" pitchFamily="50" charset="0"/>
              </a:rPr>
              <a:t>A SEGETH desenvolveu um trabalho em 2016 que propunha a criação de um aplicativo para incentivar o uso da bicicleta para lazer.  A proposta era trabalhar o espaço da cidade como um jogo.</a:t>
            </a:r>
          </a:p>
        </p:txBody>
      </p:sp>
      <p:grpSp>
        <p:nvGrpSpPr>
          <p:cNvPr id="2" name="Agrupar 1"/>
          <p:cNvGrpSpPr/>
          <p:nvPr/>
        </p:nvGrpSpPr>
        <p:grpSpPr>
          <a:xfrm>
            <a:off x="6247625" y="2141802"/>
            <a:ext cx="2932888" cy="3887523"/>
            <a:chOff x="4782739" y="1426492"/>
            <a:chExt cx="3370090" cy="4552582"/>
          </a:xfrm>
        </p:grpSpPr>
        <p:grpSp>
          <p:nvGrpSpPr>
            <p:cNvPr id="6" name="Grupo 35"/>
            <p:cNvGrpSpPr/>
            <p:nvPr/>
          </p:nvGrpSpPr>
          <p:grpSpPr>
            <a:xfrm>
              <a:off x="5419336" y="1972314"/>
              <a:ext cx="1888179" cy="3244601"/>
              <a:chOff x="8183218" y="2140524"/>
              <a:chExt cx="1957155" cy="3531538"/>
            </a:xfrm>
          </p:grpSpPr>
          <p:pic>
            <p:nvPicPr>
              <p:cNvPr id="29" name="Imagem 28" descr="MAPA_CICLO_HORIZONTE_IMPLANTACAO_PMA.png"/>
              <p:cNvPicPr>
                <a:picLocks noChangeAspect="1"/>
              </p:cNvPicPr>
              <p:nvPr/>
            </p:nvPicPr>
            <p:blipFill rotWithShape="1">
              <a:blip r:embed="rId3" cstate="print"/>
              <a:srcRect l="32450" t="19090" r="37520" b="8018"/>
              <a:stretch/>
            </p:blipFill>
            <p:spPr>
              <a:xfrm>
                <a:off x="8198652" y="2216640"/>
                <a:ext cx="1917455" cy="3455422"/>
              </a:xfrm>
              <a:prstGeom prst="rect">
                <a:avLst/>
              </a:prstGeom>
            </p:spPr>
          </p:pic>
          <p:pic>
            <p:nvPicPr>
              <p:cNvPr id="37" name="Picture 2"/>
              <p:cNvPicPr>
                <a:picLocks noChangeAspect="1" noChangeArrowheads="1"/>
              </p:cNvPicPr>
              <p:nvPr/>
            </p:nvPicPr>
            <p:blipFill rotWithShape="1">
              <a:blip r:embed="rId4" cstate="print"/>
              <a:srcRect b="88742"/>
              <a:stretch/>
            </p:blipFill>
            <p:spPr bwMode="auto">
              <a:xfrm>
                <a:off x="8183218" y="2140524"/>
                <a:ext cx="1957155" cy="410874"/>
              </a:xfrm>
              <a:prstGeom prst="rect">
                <a:avLst/>
              </a:prstGeom>
              <a:noFill/>
              <a:ln w="9525">
                <a:noFill/>
                <a:miter lim="800000"/>
                <a:headEnd/>
                <a:tailEnd/>
              </a:ln>
              <a:effectLst/>
            </p:spPr>
          </p:pic>
        </p:grpSp>
        <p:pic>
          <p:nvPicPr>
            <p:cNvPr id="38" name="Imagem 37" descr="Smartphone-PNG-File.png"/>
            <p:cNvPicPr>
              <a:picLocks noChangeAspect="1"/>
            </p:cNvPicPr>
            <p:nvPr/>
          </p:nvPicPr>
          <p:blipFill>
            <a:blip r:embed="rId5" cstate="print"/>
            <a:srcRect r="25498" b="6527"/>
            <a:stretch>
              <a:fillRect/>
            </a:stretch>
          </p:blipFill>
          <p:spPr>
            <a:xfrm>
              <a:off x="4782739" y="1426492"/>
              <a:ext cx="3370090" cy="4552582"/>
            </a:xfrm>
            <a:prstGeom prst="rect">
              <a:avLst/>
            </a:prstGeom>
          </p:spPr>
        </p:pic>
      </p:grpSp>
      <p:sp>
        <p:nvSpPr>
          <p:cNvPr id="4" name="Retângulo 3"/>
          <p:cNvSpPr/>
          <p:nvPr/>
        </p:nvSpPr>
        <p:spPr>
          <a:xfrm>
            <a:off x="6572546" y="1799413"/>
            <a:ext cx="2157963" cy="276999"/>
          </a:xfrm>
          <a:prstGeom prst="rect">
            <a:avLst/>
          </a:prstGeom>
          <a:ln w="28575">
            <a:solidFill>
              <a:srgbClr val="0070C0"/>
            </a:solidFill>
            <a:prstDash val="sysDot"/>
          </a:ln>
        </p:spPr>
        <p:txBody>
          <a:bodyPr wrap="none">
            <a:spAutoFit/>
          </a:bodyPr>
          <a:lstStyle/>
          <a:p>
            <a:pPr lvl="0" algn="ctr">
              <a:spcAft>
                <a:spcPts val="600"/>
              </a:spcAft>
            </a:pPr>
            <a:r>
              <a:rPr lang="pt-BR" sz="1200" b="1" dirty="0">
                <a:solidFill>
                  <a:schemeClr val="tx1">
                    <a:lumMod val="50000"/>
                    <a:lumOff val="50000"/>
                  </a:schemeClr>
                </a:solidFill>
                <a:latin typeface="Montserrat" pitchFamily="50" charset="0"/>
              </a:rPr>
              <a:t>Aplicativos e Mobilidade</a:t>
            </a:r>
          </a:p>
        </p:txBody>
      </p:sp>
      <p:sp>
        <p:nvSpPr>
          <p:cNvPr id="21" name="Retângulo 20"/>
          <p:cNvSpPr/>
          <p:nvPr/>
        </p:nvSpPr>
        <p:spPr>
          <a:xfrm>
            <a:off x="6831834" y="2712237"/>
            <a:ext cx="1570058" cy="216000"/>
          </a:xfrm>
          <a:prstGeom prst="rect">
            <a:avLst/>
          </a:prstGeom>
          <a:solidFill>
            <a:srgbClr val="0070C0"/>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Tree>
    <p:extLst>
      <p:ext uri="{BB962C8B-B14F-4D97-AF65-F5344CB8AC3E}">
        <p14:creationId xmlns:p14="http://schemas.microsoft.com/office/powerpoint/2010/main" val="408427105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909" y="1349375"/>
            <a:ext cx="6727845" cy="4756966"/>
          </a:xfrm>
          <a:prstGeom prst="rect">
            <a:avLst/>
          </a:prstGeom>
        </p:spPr>
      </p:pic>
      <p:sp>
        <p:nvSpPr>
          <p:cNvPr id="3" name="Espaço Reservado para Número de Slide 22"/>
          <p:cNvSpPr>
            <a:spLocks noGrp="1"/>
          </p:cNvSpPr>
          <p:nvPr>
            <p:ph type="sldNum" sz="quarter" idx="4294967295"/>
          </p:nvPr>
        </p:nvSpPr>
        <p:spPr>
          <a:xfrm>
            <a:off x="7662863" y="5965825"/>
            <a:ext cx="2057400" cy="334963"/>
          </a:xfrm>
        </p:spPr>
        <p:txBody>
          <a:bodyPr/>
          <a:lstStyle/>
          <a:p>
            <a:r>
              <a:rPr lang="pt-BR" sz="1000" dirty="0">
                <a:latin typeface="Montserrat" pitchFamily="50" charset="0"/>
              </a:rPr>
              <a:t>	</a:t>
            </a:r>
          </a:p>
        </p:txBody>
      </p:sp>
    </p:spTree>
    <p:extLst>
      <p:ext uri="{BB962C8B-B14F-4D97-AF65-F5344CB8AC3E}">
        <p14:creationId xmlns:p14="http://schemas.microsoft.com/office/powerpoint/2010/main" val="40842710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easybikes.com.br/wp-content/uploads/2016/05/escolar1-575x370.jpg"/>
          <p:cNvPicPr>
            <a:picLocks noChangeAspect="1" noChangeArrowheads="1"/>
          </p:cNvPicPr>
          <p:nvPr/>
        </p:nvPicPr>
        <p:blipFill>
          <a:blip r:embed="rId3" cstate="print">
            <a:duotone>
              <a:prstClr val="black"/>
              <a:schemeClr val="accent1">
                <a:tint val="45000"/>
                <a:satMod val="400000"/>
              </a:schemeClr>
            </a:duotone>
          </a:blip>
          <a:srcRect l="4570" t="9259" r="4351"/>
          <a:stretch>
            <a:fillRect/>
          </a:stretch>
        </p:blipFill>
        <p:spPr bwMode="auto">
          <a:xfrm>
            <a:off x="-1" y="0"/>
            <a:ext cx="9720264" cy="6314887"/>
          </a:xfrm>
          <a:prstGeom prst="rect">
            <a:avLst/>
          </a:prstGeom>
          <a:noFill/>
        </p:spPr>
      </p:pic>
      <p:sp>
        <p:nvSpPr>
          <p:cNvPr id="5" name="Retângulo 4"/>
          <p:cNvSpPr/>
          <p:nvPr/>
        </p:nvSpPr>
        <p:spPr>
          <a:xfrm>
            <a:off x="0"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6685781" y="5798493"/>
            <a:ext cx="2494732" cy="230832"/>
          </a:xfrm>
          <a:prstGeom prst="rect">
            <a:avLst/>
          </a:prstGeom>
          <a:noFill/>
          <a:ln w="28575">
            <a:noFill/>
            <a:prstDash val="sysDot"/>
          </a:ln>
        </p:spPr>
        <p:txBody>
          <a:bodyPr wrap="square" rtlCol="0">
            <a:spAutoFit/>
          </a:bodyPr>
          <a:lstStyle/>
          <a:p>
            <a:pPr algn="r"/>
            <a:r>
              <a:rPr lang="pt-BR" sz="900" dirty="0">
                <a:solidFill>
                  <a:schemeClr val="bg1"/>
                </a:solidFill>
                <a:latin typeface="Montserrat" pitchFamily="50" charset="0"/>
              </a:rPr>
              <a:t>Junho 2011 - Fonte: Eu Vou de Bike</a:t>
            </a:r>
          </a:p>
        </p:txBody>
      </p:sp>
    </p:spTree>
    <p:extLst>
      <p:ext uri="{BB962C8B-B14F-4D97-AF65-F5344CB8AC3E}">
        <p14:creationId xmlns:p14="http://schemas.microsoft.com/office/powerpoint/2010/main" val="190117654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BF4D0D"/>
        </a:solidFill>
        <a:effectLst/>
      </p:bgPr>
    </p:bg>
    <p:spTree>
      <p:nvGrpSpPr>
        <p:cNvPr id="1" name=""/>
        <p:cNvGrpSpPr/>
        <p:nvPr/>
      </p:nvGrpSpPr>
      <p:grpSpPr>
        <a:xfrm>
          <a:off x="0" y="0"/>
          <a:ext cx="0" cy="0"/>
          <a:chOff x="0" y="0"/>
          <a:chExt cx="0" cy="0"/>
        </a:xfrm>
      </p:grpSpPr>
      <p:sp>
        <p:nvSpPr>
          <p:cNvPr id="11" name="CaixaDeTexto 10"/>
          <p:cNvSpPr txBox="1"/>
          <p:nvPr/>
        </p:nvSpPr>
        <p:spPr>
          <a:xfrm>
            <a:off x="3582176" y="4610914"/>
            <a:ext cx="5652220" cy="555475"/>
          </a:xfrm>
          <a:prstGeom prst="rect">
            <a:avLst/>
          </a:prstGeom>
          <a:noFill/>
          <a:ln>
            <a:noFill/>
          </a:ln>
        </p:spPr>
        <p:txBody>
          <a:bodyPr wrap="square" lIns="107253" tIns="53627" rIns="107253" bIns="53627"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2200" b="1" i="1" u="none" strike="noStrike" kern="1200" cap="none" spc="0" normalizeH="0" baseline="0" noProof="0" dirty="0">
                <a:ln>
                  <a:noFill/>
                </a:ln>
                <a:solidFill>
                  <a:srgbClr val="F9DD16"/>
                </a:solidFill>
                <a:effectLst/>
                <a:uLnTx/>
                <a:uFillTx/>
                <a:latin typeface="Montserrat" pitchFamily="50" charset="0"/>
                <a:ea typeface="+mn-ea"/>
                <a:cs typeface="+mn-cs"/>
              </a:rPr>
              <a:t>6. EXECUÇÃO E MONITORAMENTO</a:t>
            </a:r>
          </a:p>
        </p:txBody>
      </p:sp>
      <p:cxnSp>
        <p:nvCxnSpPr>
          <p:cNvPr id="12" name="Conector reto 11"/>
          <p:cNvCxnSpPr/>
          <p:nvPr/>
        </p:nvCxnSpPr>
        <p:spPr>
          <a:xfrm>
            <a:off x="0" y="5280658"/>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3053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esultado de imagem para espaÃ§o que os carros ocupam na cidade"/>
          <p:cNvPicPr>
            <a:picLocks noChangeAspect="1" noChangeArrowheads="1"/>
          </p:cNvPicPr>
          <p:nvPr/>
        </p:nvPicPr>
        <p:blipFill>
          <a:blip r:embed="rId3" cstate="print">
            <a:duotone>
              <a:prstClr val="black"/>
              <a:schemeClr val="accent1">
                <a:tint val="45000"/>
                <a:satMod val="400000"/>
              </a:schemeClr>
            </a:duotone>
          </a:blip>
          <a:srcRect l="12180" t="11089" r="9735" b="4277"/>
          <a:stretch>
            <a:fillRect/>
          </a:stretch>
        </p:blipFill>
        <p:spPr bwMode="auto">
          <a:xfrm>
            <a:off x="0" y="0"/>
            <a:ext cx="9764278" cy="6300788"/>
          </a:xfrm>
          <a:prstGeom prst="rect">
            <a:avLst/>
          </a:prstGeom>
          <a:noFill/>
        </p:spPr>
      </p:pic>
      <p:sp>
        <p:nvSpPr>
          <p:cNvPr id="9" name="Retângulo 8"/>
          <p:cNvSpPr/>
          <p:nvPr/>
        </p:nvSpPr>
        <p:spPr>
          <a:xfrm>
            <a:off x="0" y="-7122"/>
            <a:ext cx="975287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spaço Reservado para Número de Slide 22"/>
          <p:cNvSpPr>
            <a:spLocks noGrp="1"/>
          </p:cNvSpPr>
          <p:nvPr>
            <p:ph type="sldNum" sz="quarter" idx="12"/>
          </p:nvPr>
        </p:nvSpPr>
        <p:spPr>
          <a:xfrm>
            <a:off x="449263" y="5839901"/>
            <a:ext cx="2058406" cy="335459"/>
          </a:xfrm>
        </p:spPr>
        <p:txBody>
          <a:bodyPr/>
          <a:lstStyle/>
          <a:p>
            <a:pPr algn="l"/>
            <a:fld id="{D6E1D08F-14AB-491A-B1EF-6DDDE7B477B6}" type="slidenum">
              <a:rPr lang="pt-BR" sz="1000" smtClean="0">
                <a:solidFill>
                  <a:schemeClr val="bg1"/>
                </a:solidFill>
                <a:latin typeface="Montserrat" pitchFamily="50" charset="0"/>
              </a:rPr>
              <a:pPr algn="l"/>
              <a:t>166</a:t>
            </a:fld>
            <a:endParaRPr lang="pt-BR" sz="1000" dirty="0">
              <a:solidFill>
                <a:schemeClr val="bg1"/>
              </a:solidFill>
              <a:latin typeface="Montserrat" pitchFamily="50" charset="0"/>
            </a:endParaRPr>
          </a:p>
        </p:txBody>
      </p:sp>
      <p:sp>
        <p:nvSpPr>
          <p:cNvPr id="8" name="CaixaDeTexto 7"/>
          <p:cNvSpPr txBox="1"/>
          <p:nvPr/>
        </p:nvSpPr>
        <p:spPr>
          <a:xfrm>
            <a:off x="5075238" y="5659993"/>
            <a:ext cx="4105275" cy="369332"/>
          </a:xfrm>
          <a:prstGeom prst="rect">
            <a:avLst/>
          </a:prstGeom>
          <a:noFill/>
          <a:ln w="28575">
            <a:noFill/>
            <a:prstDash val="sysDot"/>
          </a:ln>
        </p:spPr>
        <p:txBody>
          <a:bodyPr wrap="square" rtlCol="0">
            <a:spAutoFit/>
          </a:bodyPr>
          <a:lstStyle/>
          <a:p>
            <a:pPr algn="r"/>
            <a:r>
              <a:rPr lang="pt-BR" sz="900" dirty="0">
                <a:solidFill>
                  <a:schemeClr val="bg1"/>
                </a:solidFill>
                <a:latin typeface="Montserrat" pitchFamily="50" charset="0"/>
              </a:rPr>
              <a:t>Intervenção urbana no Dia Mundial Sem Carro em Fortaleza-CE</a:t>
            </a:r>
          </a:p>
          <a:p>
            <a:pPr algn="r"/>
            <a:r>
              <a:rPr lang="pt-BR" sz="900" dirty="0">
                <a:solidFill>
                  <a:schemeClr val="bg1"/>
                </a:solidFill>
                <a:latin typeface="Montserrat" pitchFamily="50" charset="0"/>
              </a:rPr>
              <a:t>Fonte: Prefeitura de Fortaleza - Setembro de 2017</a:t>
            </a:r>
          </a:p>
        </p:txBody>
      </p:sp>
    </p:spTree>
    <p:extLst>
      <p:ext uri="{BB962C8B-B14F-4D97-AF65-F5344CB8AC3E}">
        <p14:creationId xmlns:p14="http://schemas.microsoft.com/office/powerpoint/2010/main" val="190117654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0" name="Picture 6" descr="Resultado de imagem para avenidas comerciais no df"/>
          <p:cNvPicPr>
            <a:picLocks noChangeAspect="1" noChangeArrowheads="1"/>
          </p:cNvPicPr>
          <p:nvPr/>
        </p:nvPicPr>
        <p:blipFill>
          <a:blip r:embed="rId3" cstate="print">
            <a:duotone>
              <a:prstClr val="black"/>
              <a:schemeClr val="accent1">
                <a:tint val="45000"/>
                <a:satMod val="400000"/>
              </a:schemeClr>
            </a:duotone>
          </a:blip>
          <a:srcRect l="8041" r="18513" b="9312"/>
          <a:stretch>
            <a:fillRect/>
          </a:stretch>
        </p:blipFill>
        <p:spPr bwMode="auto">
          <a:xfrm>
            <a:off x="-7281" y="0"/>
            <a:ext cx="9727544" cy="6300788"/>
          </a:xfrm>
          <a:prstGeom prst="rect">
            <a:avLst/>
          </a:prstGeom>
          <a:solidFill>
            <a:srgbClr val="BF4D0D"/>
          </a:solidFill>
        </p:spPr>
      </p:pic>
      <p:sp>
        <p:nvSpPr>
          <p:cNvPr id="5" name="Retângulo 4"/>
          <p:cNvSpPr/>
          <p:nvPr/>
        </p:nvSpPr>
        <p:spPr>
          <a:xfrm>
            <a:off x="-1"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4495002" y="5779330"/>
            <a:ext cx="4685512" cy="230832"/>
          </a:xfrm>
          <a:prstGeom prst="rect">
            <a:avLst/>
          </a:prstGeom>
          <a:noFill/>
          <a:ln w="28575">
            <a:noFill/>
            <a:prstDash val="sysDot"/>
          </a:ln>
        </p:spPr>
        <p:txBody>
          <a:bodyPr wrap="square" rtlCol="0">
            <a:spAutoFit/>
          </a:bodyPr>
          <a:lstStyle/>
          <a:p>
            <a:pPr lvl="0" algn="r">
              <a:defRPr/>
            </a:pPr>
            <a:r>
              <a:rPr lang="pt-BR" sz="900" dirty="0">
                <a:solidFill>
                  <a:schemeClr val="bg1"/>
                </a:solidFill>
                <a:latin typeface="Montserrat" pitchFamily="50" charset="0"/>
              </a:rPr>
              <a:t>Avenida Comercial em Taguatinga - Fevereiro 2013 Fonte: Pense Mobilidade</a:t>
            </a:r>
          </a:p>
        </p:txBody>
      </p:sp>
    </p:spTree>
    <p:extLst>
      <p:ext uri="{BB962C8B-B14F-4D97-AF65-F5344CB8AC3E}">
        <p14:creationId xmlns:p14="http://schemas.microsoft.com/office/powerpoint/2010/main" val="25225333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BF4D0D"/>
        </a:solidFill>
        <a:effectLst/>
      </p:bgPr>
    </p:bg>
    <p:spTree>
      <p:nvGrpSpPr>
        <p:cNvPr id="1" name=""/>
        <p:cNvGrpSpPr/>
        <p:nvPr/>
      </p:nvGrpSpPr>
      <p:grpSpPr>
        <a:xfrm>
          <a:off x="0" y="0"/>
          <a:ext cx="0" cy="0"/>
          <a:chOff x="0" y="0"/>
          <a:chExt cx="0" cy="0"/>
        </a:xfrm>
      </p:grpSpPr>
      <p:sp>
        <p:nvSpPr>
          <p:cNvPr id="11" name="CaixaDeTexto 10"/>
          <p:cNvSpPr txBox="1"/>
          <p:nvPr/>
        </p:nvSpPr>
        <p:spPr>
          <a:xfrm>
            <a:off x="3589471" y="4694891"/>
            <a:ext cx="5652220" cy="555475"/>
          </a:xfrm>
          <a:prstGeom prst="rect">
            <a:avLst/>
          </a:prstGeom>
          <a:noFill/>
          <a:ln>
            <a:noFill/>
          </a:ln>
        </p:spPr>
        <p:txBody>
          <a:bodyPr wrap="square" lIns="107253" tIns="53627" rIns="107253" bIns="53627" rtlCol="0">
            <a:spAutoFit/>
          </a:bodyPr>
          <a:lstStyle/>
          <a:p>
            <a:pPr lvl="0" algn="r">
              <a:lnSpc>
                <a:spcPct val="150000"/>
              </a:lnSpc>
            </a:pPr>
            <a:r>
              <a:rPr lang="pt-BR" sz="2200" b="1" i="1" dirty="0">
                <a:solidFill>
                  <a:srgbClr val="F9DD16"/>
                </a:solidFill>
                <a:latin typeface="Montserrat" pitchFamily="50" charset="0"/>
              </a:rPr>
              <a:t>6. EXECUÇÃO E MONITORAMENTO</a:t>
            </a:r>
            <a:endParaRPr kumimoji="0" lang="pt-BR" sz="2200" b="1" i="1" u="none" strike="noStrike" kern="1200" cap="none" spc="0" normalizeH="0" baseline="0" noProof="0" dirty="0">
              <a:ln>
                <a:noFill/>
              </a:ln>
              <a:solidFill>
                <a:srgbClr val="F9DD16"/>
              </a:solidFill>
              <a:effectLst/>
              <a:uLnTx/>
              <a:uFillTx/>
              <a:latin typeface="Montserrat" pitchFamily="50" charset="0"/>
              <a:ea typeface="+mn-ea"/>
              <a:cs typeface="+mn-cs"/>
            </a:endParaRPr>
          </a:p>
        </p:txBody>
      </p:sp>
      <p:cxnSp>
        <p:nvCxnSpPr>
          <p:cNvPr id="12" name="Conector reto 11"/>
          <p:cNvCxnSpPr/>
          <p:nvPr/>
        </p:nvCxnSpPr>
        <p:spPr>
          <a:xfrm>
            <a:off x="0" y="5280658"/>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5079209" y="5286245"/>
            <a:ext cx="4202380" cy="430107"/>
          </a:xfrm>
          <a:prstGeom prst="rect">
            <a:avLst/>
          </a:prstGeom>
          <a:noFill/>
          <a:ln>
            <a:noFill/>
          </a:ln>
        </p:spPr>
        <p:txBody>
          <a:bodyPr wrap="square" lIns="107239" tIns="53620" rIns="107239" bIns="53620" rtlCol="0">
            <a:spAutoFit/>
          </a:bodyPr>
          <a:lstStyle/>
          <a:p>
            <a:pPr lvl="0" algn="r">
              <a:lnSpc>
                <a:spcPct val="150000"/>
              </a:lnSpc>
            </a:pPr>
            <a:r>
              <a:rPr lang="pt-BR" dirty="0">
                <a:solidFill>
                  <a:prstClr val="white"/>
                </a:solidFill>
                <a:latin typeface="Montserrat" pitchFamily="50" charset="0"/>
              </a:rPr>
              <a:t>6.1 Execução</a:t>
            </a:r>
          </a:p>
        </p:txBody>
      </p:sp>
    </p:spTree>
    <p:extLst>
      <p:ext uri="{BB962C8B-B14F-4D97-AF65-F5344CB8AC3E}">
        <p14:creationId xmlns:p14="http://schemas.microsoft.com/office/powerpoint/2010/main" val="3389398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http://thecityfixbrasil.com/files/2014/04/DSC0412a.jpg"/>
          <p:cNvPicPr>
            <a:picLocks noChangeAspect="1" noChangeArrowheads="1"/>
          </p:cNvPicPr>
          <p:nvPr/>
        </p:nvPicPr>
        <p:blipFill>
          <a:blip r:embed="rId3" cstate="print"/>
          <a:srcRect/>
          <a:stretch>
            <a:fillRect/>
          </a:stretch>
        </p:blipFill>
        <p:spPr bwMode="auto">
          <a:xfrm>
            <a:off x="0" y="0"/>
            <a:ext cx="9720263" cy="6300790"/>
          </a:xfrm>
          <a:prstGeom prst="rect">
            <a:avLst/>
          </a:prstGeom>
          <a:noFill/>
        </p:spPr>
      </p:pic>
      <p:sp>
        <p:nvSpPr>
          <p:cNvPr id="5" name="Retângulo 4"/>
          <p:cNvSpPr/>
          <p:nvPr/>
        </p:nvSpPr>
        <p:spPr>
          <a:xfrm>
            <a:off x="538163" y="2447365"/>
            <a:ext cx="3044013" cy="358196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8164" y="2529673"/>
            <a:ext cx="3007500" cy="3287393"/>
          </a:xfrm>
          <a:prstGeom prst="rect">
            <a:avLst/>
          </a:prstGeom>
          <a:noFill/>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180000" tIns="180000" rIns="180000" bIns="180000">
            <a:spAutoFit/>
          </a:bodyPr>
          <a:lstStyle/>
          <a:p>
            <a:pPr indent="457200" algn="just">
              <a:spcBef>
                <a:spcPts val="600"/>
              </a:spcBef>
              <a:spcAft>
                <a:spcPts val="600"/>
              </a:spcAft>
            </a:pPr>
            <a:r>
              <a:rPr lang="pt-BR" sz="1000" dirty="0">
                <a:solidFill>
                  <a:schemeClr val="tx1">
                    <a:lumMod val="65000"/>
                    <a:lumOff val="35000"/>
                  </a:schemeClr>
                </a:solidFill>
                <a:latin typeface="Montserrat" pitchFamily="50" charset="0"/>
              </a:rPr>
              <a:t>“Do ponto de vista da estrutura urbana, trata-se de uma situação peculiar, uma vez que é uma cidade planejada. Concebida na década de 50 e construída no momento do desenvolvimentismo brasileiro, o seu plano teve como preceito um urbanismo capaz de assimilar as inovações tecnológicas da época, sobretudo o que é relacionado ao rodoviarismo. Tal condição explica em parte o extenso sistema de vias existentes de velocidade alta e em alguns casos com 6 faixas de rolamento por sentido. Constata-se, assim, a prioridade dada a circulação dos veículos motorizados.</a:t>
            </a:r>
          </a:p>
          <a:p>
            <a:pPr indent="457200" algn="r">
              <a:spcBef>
                <a:spcPts val="600"/>
              </a:spcBef>
              <a:spcAft>
                <a:spcPts val="600"/>
              </a:spcAft>
            </a:pPr>
            <a:r>
              <a:rPr lang="pt-BR" sz="1000" dirty="0">
                <a:solidFill>
                  <a:schemeClr val="tx1">
                    <a:lumMod val="65000"/>
                    <a:lumOff val="35000"/>
                  </a:schemeClr>
                </a:solidFill>
                <a:latin typeface="Montserrat" pitchFamily="50" charset="0"/>
              </a:rPr>
              <a:t>Diagnóstico da Mobilidade a Pé (SEMOB, 2017)</a:t>
            </a:r>
          </a:p>
        </p:txBody>
      </p:sp>
      <p:sp>
        <p:nvSpPr>
          <p:cNvPr id="6" name="CaixaDeTexto 5"/>
          <p:cNvSpPr txBox="1"/>
          <p:nvPr/>
        </p:nvSpPr>
        <p:spPr>
          <a:xfrm>
            <a:off x="5075238" y="5690436"/>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lumMod val="85000"/>
                  </a:schemeClr>
                </a:solidFill>
                <a:latin typeface="Montserrat" pitchFamily="50" charset="0"/>
              </a:rPr>
              <a:t>Rodovia Juscelino Kubitschek - Fonte: Metrópoles</a:t>
            </a:r>
          </a:p>
          <a:p>
            <a:pPr algn="r"/>
            <a:r>
              <a:rPr lang="pt-BR" sz="800" dirty="0">
                <a:solidFill>
                  <a:schemeClr val="bg1">
                    <a:lumMod val="85000"/>
                  </a:schemeClr>
                </a:solidFill>
                <a:latin typeface="Montserrat" pitchFamily="50" charset="0"/>
              </a:rPr>
              <a:t>Fevereiro de 2016</a:t>
            </a:r>
          </a:p>
        </p:txBody>
      </p:sp>
    </p:spTree>
    <p:extLst>
      <p:ext uri="{BB962C8B-B14F-4D97-AF65-F5344CB8AC3E}">
        <p14:creationId xmlns:p14="http://schemas.microsoft.com/office/powerpoint/2010/main" val="42484490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ela 27"/>
          <p:cNvGraphicFramePr>
            <a:graphicFrameLocks noGrp="1"/>
          </p:cNvGraphicFramePr>
          <p:nvPr>
            <p:extLst>
              <p:ext uri="{D42A27DB-BD31-4B8C-83A1-F6EECF244321}">
                <p14:modId xmlns:p14="http://schemas.microsoft.com/office/powerpoint/2010/main" val="4283438813"/>
              </p:ext>
            </p:extLst>
          </p:nvPr>
        </p:nvGraphicFramePr>
        <p:xfrm>
          <a:off x="538163" y="1945465"/>
          <a:ext cx="8642351" cy="3876509"/>
        </p:xfrm>
        <a:graphic>
          <a:graphicData uri="http://schemas.openxmlformats.org/drawingml/2006/table">
            <a:tbl>
              <a:tblPr firstRow="1" bandRow="1">
                <a:tableStyleId>{93296810-A885-4BE3-A3E7-6D5BEEA58F35}</a:tableStyleId>
              </a:tblPr>
              <a:tblGrid>
                <a:gridCol w="4569520">
                  <a:extLst>
                    <a:ext uri="{9D8B030D-6E8A-4147-A177-3AD203B41FA5}">
                      <a16:colId xmlns:a16="http://schemas.microsoft.com/office/drawing/2014/main" val="20000"/>
                    </a:ext>
                  </a:extLst>
                </a:gridCol>
                <a:gridCol w="2483434">
                  <a:extLst>
                    <a:ext uri="{9D8B030D-6E8A-4147-A177-3AD203B41FA5}">
                      <a16:colId xmlns:a16="http://schemas.microsoft.com/office/drawing/2014/main" val="20001"/>
                    </a:ext>
                  </a:extLst>
                </a:gridCol>
                <a:gridCol w="1589397">
                  <a:extLst>
                    <a:ext uri="{9D8B030D-6E8A-4147-A177-3AD203B41FA5}">
                      <a16:colId xmlns:a16="http://schemas.microsoft.com/office/drawing/2014/main" val="20003"/>
                    </a:ext>
                  </a:extLst>
                </a:gridCol>
              </a:tblGrid>
              <a:tr h="405077">
                <a:tc gridSpan="3">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400" dirty="0">
                          <a:latin typeface="Montserrat" pitchFamily="50" charset="0"/>
                        </a:rPr>
                        <a:t>ROTAS ACESSÍVEIS AOS HOSPITAIS REGIONAIS</a:t>
                      </a:r>
                      <a:endParaRPr lang="pt-BR" sz="1400" dirty="0">
                        <a:solidFill>
                          <a:schemeClr val="bg1"/>
                        </a:solidFill>
                        <a:latin typeface="Montserrat" pitchFamily="50" charset="0"/>
                      </a:endParaRPr>
                    </a:p>
                  </a:txBody>
                  <a:tcPr marL="130063" marR="130063" marT="65903" marB="65903" anchor="ctr">
                    <a:solidFill>
                      <a:srgbClr val="0070C0"/>
                    </a:solidFill>
                  </a:tcPr>
                </a:tc>
                <a:tc hMerge="1">
                  <a:txBody>
                    <a:bodyPr/>
                    <a:lstStyle/>
                    <a:p>
                      <a:endParaRPr lang="pt-BR" dirty="0">
                        <a:solidFill>
                          <a:schemeClr val="tx1">
                            <a:lumMod val="65000"/>
                            <a:lumOff val="35000"/>
                          </a:schemeClr>
                        </a:solidFill>
                        <a:latin typeface="Century Gothic" pitchFamily="34" charset="0"/>
                      </a:endParaRPr>
                    </a:p>
                  </a:txBody>
                  <a:tcPr anchor="ct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dirty="0">
                        <a:solidFill>
                          <a:schemeClr val="tx1">
                            <a:lumMod val="65000"/>
                            <a:lumOff val="35000"/>
                          </a:schemeClr>
                        </a:solidFill>
                        <a:latin typeface="Century Gothic" pitchFamily="34" charset="0"/>
                      </a:endParaRPr>
                    </a:p>
                  </a:txBody>
                  <a:tcPr anchor="ctr"/>
                </a:tc>
                <a:extLst>
                  <a:ext uri="{0D108BD9-81ED-4DB2-BD59-A6C34878D82A}">
                    <a16:rowId xmlns:a16="http://schemas.microsoft.com/office/drawing/2014/main" val="10000"/>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Local</a:t>
                      </a:r>
                    </a:p>
                  </a:txBody>
                  <a:tcPr marL="130063" marR="130063" marT="65903" marB="65903" anchor="ctr">
                    <a:solidFill>
                      <a:schemeClr val="tx2">
                        <a:lumMod val="60000"/>
                        <a:lumOff val="40000"/>
                        <a:alpha val="8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Investimento</a:t>
                      </a:r>
                    </a:p>
                  </a:txBody>
                  <a:tcPr marL="130063" marR="130063" marT="65903" marB="65903" anchor="ctr">
                    <a:solidFill>
                      <a:schemeClr val="tx2">
                        <a:lumMod val="60000"/>
                        <a:lumOff val="40000"/>
                        <a:alpha val="85000"/>
                      </a:schemeClr>
                    </a:solidFill>
                  </a:tcPr>
                </a:tc>
                <a:tc>
                  <a:txBody>
                    <a:bodyPr/>
                    <a:lstStyle/>
                    <a:p>
                      <a:pPr algn="ctr"/>
                      <a:r>
                        <a:rPr lang="pt-BR" sz="1200" b="1" dirty="0">
                          <a:solidFill>
                            <a:schemeClr val="bg1"/>
                          </a:solidFill>
                          <a:latin typeface="Montserrat" pitchFamily="50" charset="0"/>
                        </a:rPr>
                        <a:t>Previsão</a:t>
                      </a:r>
                    </a:p>
                  </a:txBody>
                  <a:tcPr marL="130063" marR="130063" marT="65903" marB="65903" anchor="ctr">
                    <a:solidFill>
                      <a:schemeClr val="tx2">
                        <a:lumMod val="60000"/>
                        <a:lumOff val="40000"/>
                        <a:alpha val="85000"/>
                      </a:schemeClr>
                    </a:solidFill>
                  </a:tcPr>
                </a:tc>
                <a:extLst>
                  <a:ext uri="{0D108BD9-81ED-4DB2-BD59-A6C34878D82A}">
                    <a16:rowId xmlns:a16="http://schemas.microsoft.com/office/drawing/2014/main" val="10001"/>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a:t>
                      </a:r>
                      <a:r>
                        <a:rPr lang="pt-BR" sz="1000" baseline="0" dirty="0">
                          <a:solidFill>
                            <a:srgbClr val="0070C0"/>
                          </a:solidFill>
                          <a:latin typeface="Montserrat" pitchFamily="50" charset="0"/>
                        </a:rPr>
                        <a:t> Regional de Brazlândia</a:t>
                      </a:r>
                      <a:endParaRPr lang="pt-BR" sz="1000" dirty="0">
                        <a:solidFill>
                          <a:srgbClr val="0070C0"/>
                        </a:solidFill>
                        <a:latin typeface="Montserrat" pitchFamily="50" charset="0"/>
                      </a:endParaRPr>
                    </a:p>
                  </a:txBody>
                  <a:tcPr marL="130063" marR="130063" marT="65903" marB="65903" anchor="ctr">
                    <a:solidFill>
                      <a:srgbClr val="F7F16F">
                        <a:alpha val="65000"/>
                      </a:srgb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R$ 430.675,02</a:t>
                      </a:r>
                    </a:p>
                  </a:txBody>
                  <a:tcPr marL="130063" marR="130063" marT="65903" marB="65903" anchor="ctr">
                    <a:solidFill>
                      <a:srgbClr val="F7F16F">
                        <a:alpha val="65000"/>
                      </a:srgbClr>
                    </a:solidFill>
                  </a:tcPr>
                </a:tc>
                <a:tc rowSpan="11">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rgbClr val="0070C0"/>
                          </a:solidFill>
                          <a:latin typeface="Montserrat" pitchFamily="50" charset="0"/>
                        </a:rPr>
                        <a:t>Finalizar todas as obras até</a:t>
                      </a:r>
                    </a:p>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rgbClr val="0070C0"/>
                          </a:solidFill>
                          <a:latin typeface="Montserrat" pitchFamily="50" charset="0"/>
                        </a:rPr>
                        <a:t>2021 (NOVACAP)</a:t>
                      </a:r>
                    </a:p>
                  </a:txBody>
                  <a:tcPr marL="51205" marR="51205" marT="51890" marB="51890" anchor="ctr">
                    <a:solidFill>
                      <a:schemeClr val="tx2">
                        <a:lumMod val="40000"/>
                        <a:lumOff val="60000"/>
                        <a:alpha val="65000"/>
                      </a:schemeClr>
                    </a:solidFill>
                  </a:tcPr>
                </a:tc>
                <a:extLst>
                  <a:ext uri="{0D108BD9-81ED-4DB2-BD59-A6C34878D82A}">
                    <a16:rowId xmlns:a16="http://schemas.microsoft.com/office/drawing/2014/main" val="10002"/>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a:t>
                      </a:r>
                      <a:r>
                        <a:rPr lang="pt-BR" sz="1000" baseline="0" dirty="0">
                          <a:solidFill>
                            <a:srgbClr val="0070C0"/>
                          </a:solidFill>
                          <a:latin typeface="Montserrat" pitchFamily="50" charset="0"/>
                        </a:rPr>
                        <a:t> Regional de Sobradinho</a:t>
                      </a:r>
                      <a:endParaRPr lang="pt-BR" sz="1000" dirty="0">
                        <a:solidFill>
                          <a:srgbClr val="0070C0"/>
                        </a:solidFill>
                        <a:latin typeface="Montserrat" pitchFamily="50" charset="0"/>
                      </a:endParaRPr>
                    </a:p>
                  </a:txBody>
                  <a:tcPr marL="130063" marR="130063" marT="65903" marB="65903" anchor="ctr">
                    <a:solidFill>
                      <a:srgbClr val="F7F16F">
                        <a:alpha val="65000"/>
                      </a:srgb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R$ 267.275,54</a:t>
                      </a:r>
                    </a:p>
                  </a:txBody>
                  <a:tcPr marL="130063" marR="130063" marT="65903" marB="65903" anchor="ctr">
                    <a:solidFill>
                      <a:srgbClr val="F7F16F">
                        <a:alpha val="65000"/>
                      </a:srgb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3"/>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 Regional de Planaltina</a:t>
                      </a:r>
                    </a:p>
                  </a:txBody>
                  <a:tcPr marL="130063" marR="130063" marT="65903" marB="65903"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R$ 743.957,01</a:t>
                      </a:r>
                    </a:p>
                  </a:txBody>
                  <a:tcPr marL="130063" marR="130063" marT="65903" marB="65903"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4"/>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a:t>
                      </a:r>
                      <a:r>
                        <a:rPr lang="pt-BR" sz="1000" baseline="0" dirty="0">
                          <a:solidFill>
                            <a:srgbClr val="0070C0"/>
                          </a:solidFill>
                          <a:latin typeface="Montserrat" pitchFamily="50" charset="0"/>
                        </a:rPr>
                        <a:t> Regional do Gama</a:t>
                      </a:r>
                      <a:endParaRPr lang="pt-BR" sz="1000" dirty="0">
                        <a:solidFill>
                          <a:srgbClr val="0070C0"/>
                        </a:solidFill>
                        <a:latin typeface="Montserrat" pitchFamily="50" charset="0"/>
                      </a:endParaRPr>
                    </a:p>
                  </a:txBody>
                  <a:tcPr marL="130063" marR="130063" marT="65903" marB="65903"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R$ 298.570,80</a:t>
                      </a:r>
                    </a:p>
                  </a:txBody>
                  <a:tcPr marL="130063" marR="130063" marT="65903" marB="65903"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5"/>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 Regional de Santa Maria</a:t>
                      </a:r>
                    </a:p>
                  </a:txBody>
                  <a:tcPr marL="130063" marR="130063" marT="65903" marB="65903" anchor="ctr">
                    <a:solidFill>
                      <a:srgbClr val="F7F16F">
                        <a:alpha val="65000"/>
                      </a:srgb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R$ 123.244,40</a:t>
                      </a:r>
                    </a:p>
                  </a:txBody>
                  <a:tcPr marL="130063" marR="130063" marT="65903" marB="65903" anchor="ctr">
                    <a:solidFill>
                      <a:srgbClr val="F7F16F">
                        <a:alpha val="65000"/>
                      </a:srgb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6"/>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 Regional da Asa Norte</a:t>
                      </a:r>
                    </a:p>
                  </a:txBody>
                  <a:tcPr marL="130063" marR="130063" marT="65903" marB="65903"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R$ 554.960,96</a:t>
                      </a:r>
                    </a:p>
                  </a:txBody>
                  <a:tcPr marL="130063" marR="130063" marT="65903" marB="65903"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7"/>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 Regional</a:t>
                      </a:r>
                      <a:r>
                        <a:rPr lang="pt-BR" sz="1000" baseline="0" dirty="0">
                          <a:solidFill>
                            <a:srgbClr val="0070C0"/>
                          </a:solidFill>
                          <a:latin typeface="Montserrat" pitchFamily="50" charset="0"/>
                        </a:rPr>
                        <a:t> do Guará</a:t>
                      </a:r>
                      <a:endParaRPr lang="pt-BR" sz="1000" dirty="0">
                        <a:solidFill>
                          <a:srgbClr val="0070C0"/>
                        </a:solidFill>
                        <a:latin typeface="Montserrat" pitchFamily="50" charset="0"/>
                      </a:endParaRPr>
                    </a:p>
                  </a:txBody>
                  <a:tcPr marL="130063" marR="130063" marT="65903" marB="65903"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R$ 275.761,63</a:t>
                      </a:r>
                    </a:p>
                  </a:txBody>
                  <a:tcPr marL="130063" marR="130063" marT="65903" marB="65903"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8"/>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 Regional</a:t>
                      </a:r>
                      <a:r>
                        <a:rPr lang="pt-BR" sz="1000" baseline="0" dirty="0">
                          <a:solidFill>
                            <a:srgbClr val="0070C0"/>
                          </a:solidFill>
                          <a:latin typeface="Montserrat" pitchFamily="50" charset="0"/>
                        </a:rPr>
                        <a:t> do Paranoá</a:t>
                      </a:r>
                      <a:endParaRPr lang="pt-BR" sz="1000" dirty="0">
                        <a:solidFill>
                          <a:srgbClr val="0070C0"/>
                        </a:solidFill>
                        <a:latin typeface="Montserrat" pitchFamily="50" charset="0"/>
                      </a:endParaRPr>
                    </a:p>
                  </a:txBody>
                  <a:tcPr marL="130063" marR="130063" marT="65903" marB="65903"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R$ 515.576,93</a:t>
                      </a:r>
                    </a:p>
                  </a:txBody>
                  <a:tcPr marL="130063" marR="130063" marT="65903" marB="65903"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9"/>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 Regional</a:t>
                      </a:r>
                      <a:r>
                        <a:rPr lang="pt-BR" sz="1000" baseline="0" dirty="0">
                          <a:solidFill>
                            <a:srgbClr val="0070C0"/>
                          </a:solidFill>
                          <a:latin typeface="Montserrat" pitchFamily="50" charset="0"/>
                        </a:rPr>
                        <a:t> de Samambaia</a:t>
                      </a:r>
                      <a:endParaRPr lang="pt-BR" sz="1000" dirty="0">
                        <a:solidFill>
                          <a:srgbClr val="0070C0"/>
                        </a:solidFill>
                        <a:latin typeface="Montserrat" pitchFamily="50" charset="0"/>
                      </a:endParaRPr>
                    </a:p>
                  </a:txBody>
                  <a:tcPr marL="130063" marR="130063" marT="65903" marB="65903"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R$ 192.514,16</a:t>
                      </a:r>
                    </a:p>
                  </a:txBody>
                  <a:tcPr marL="130063" marR="130063" marT="65903" marB="65903"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10"/>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Hospital Regional de Ceilândia</a:t>
                      </a:r>
                    </a:p>
                  </a:txBody>
                  <a:tcPr marL="130063" marR="130063" marT="65903" marB="65903" anchor="ctr">
                    <a:solidFill>
                      <a:srgbClr val="F7F16F">
                        <a:alpha val="65000"/>
                      </a:srgb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R$ 372.815,21</a:t>
                      </a:r>
                    </a:p>
                  </a:txBody>
                  <a:tcPr marL="130063" marR="130063" marT="65903" marB="65903" anchor="ctr">
                    <a:solidFill>
                      <a:srgbClr val="F7F16F">
                        <a:alpha val="65000"/>
                      </a:srgb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11"/>
                  </a:ext>
                </a:extLst>
              </a:tr>
              <a:tr h="28103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TOTAL</a:t>
                      </a:r>
                      <a:r>
                        <a:rPr lang="pt-BR" sz="1200" b="1" baseline="0" dirty="0">
                          <a:solidFill>
                            <a:schemeClr val="bg1"/>
                          </a:solidFill>
                          <a:latin typeface="Montserrat" pitchFamily="50" charset="0"/>
                        </a:rPr>
                        <a:t> DE </a:t>
                      </a:r>
                      <a:r>
                        <a:rPr lang="pt-BR" sz="1200" b="1" dirty="0">
                          <a:solidFill>
                            <a:schemeClr val="bg1"/>
                          </a:solidFill>
                          <a:latin typeface="Montserrat" pitchFamily="50" charset="0"/>
                        </a:rPr>
                        <a:t>RECURSOS FUNDURB</a:t>
                      </a:r>
                    </a:p>
                  </a:txBody>
                  <a:tcPr marL="130063" marR="130063" marT="65903" marB="65903" anchor="ctr">
                    <a:solidFill>
                      <a:srgbClr val="0070C0"/>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R$ 3.775.351,66</a:t>
                      </a:r>
                    </a:p>
                  </a:txBody>
                  <a:tcPr marL="130063" marR="130063" marT="65903" marB="65903" anchor="ctr">
                    <a:solidFill>
                      <a:srgbClr val="0070C0"/>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12"/>
                  </a:ext>
                </a:extLst>
              </a:tr>
            </a:tbl>
          </a:graphicData>
        </a:graphic>
      </p:graphicFrame>
      <p:sp>
        <p:nvSpPr>
          <p:cNvPr id="14" name="Retângulo 13"/>
          <p:cNvSpPr>
            <a:spLocks/>
          </p:cNvSpPr>
          <p:nvPr/>
        </p:nvSpPr>
        <p:spPr>
          <a:xfrm>
            <a:off x="538163" y="1349375"/>
            <a:ext cx="8642350" cy="50528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0" rIns="86405" bIns="43202" numCol="1" spcCol="340176">
            <a:spAutoFit/>
          </a:bodyPr>
          <a:lstStyle/>
          <a:p>
            <a:pPr indent="457200" algn="just">
              <a:spcAft>
                <a:spcPts val="600"/>
              </a:spcAft>
            </a:pPr>
            <a:r>
              <a:rPr lang="pt-BR" sz="1000" dirty="0">
                <a:solidFill>
                  <a:schemeClr val="tx1">
                    <a:lumMod val="65000"/>
                    <a:lumOff val="35000"/>
                  </a:schemeClr>
                </a:solidFill>
                <a:latin typeface="Montserrat" pitchFamily="50" charset="0"/>
              </a:rPr>
              <a:t>	Neste capítulo será apresentada a previsão de execução das ações propostas, bem como o monitoramento por meio de indicadores que o PMA-DF irá adotar. As ações serão organizadas em tabelas que apresentam em suas colunas o local, o valor do investimento e o prazo para execução. </a:t>
            </a:r>
            <a:r>
              <a:rPr lang="pt-BR" sz="1000" u="sng" dirty="0">
                <a:solidFill>
                  <a:schemeClr val="tx1">
                    <a:lumMod val="65000"/>
                    <a:lumOff val="35000"/>
                  </a:schemeClr>
                </a:solidFill>
                <a:latin typeface="Montserrat" pitchFamily="50" charset="0"/>
              </a:rPr>
              <a:t>Os itens destacados em amarelo já estão em obras</a:t>
            </a:r>
            <a:r>
              <a:rPr lang="pt-BR" sz="1000" dirty="0">
                <a:solidFill>
                  <a:schemeClr val="tx1">
                    <a:lumMod val="65000"/>
                    <a:lumOff val="35000"/>
                  </a:schemeClr>
                </a:solidFill>
                <a:latin typeface="Montserrat" pitchFamily="50" charset="0"/>
              </a:rPr>
              <a:t>.</a:t>
            </a:r>
          </a:p>
        </p:txBody>
      </p:sp>
      <p:sp>
        <p:nvSpPr>
          <p:cNvPr id="23" name="Retângulo 22"/>
          <p:cNvSpPr>
            <a:spLocks/>
          </p:cNvSpPr>
          <p:nvPr/>
        </p:nvSpPr>
        <p:spPr>
          <a:xfrm>
            <a:off x="4839738" y="5882200"/>
            <a:ext cx="2868407" cy="22574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r"/>
            <a:r>
              <a:rPr lang="pt-BR" sz="900" dirty="0">
                <a:solidFill>
                  <a:schemeClr val="tx1">
                    <a:lumMod val="65000"/>
                    <a:lumOff val="35000"/>
                  </a:schemeClr>
                </a:solidFill>
                <a:latin typeface="Montserrat" pitchFamily="50" charset="0"/>
              </a:rPr>
              <a:t>Tabela 1 – Rotas dos Hospitais Regionais</a:t>
            </a:r>
          </a:p>
        </p:txBody>
      </p:sp>
    </p:spTree>
    <p:extLst>
      <p:ext uri="{BB962C8B-B14F-4D97-AF65-F5344CB8AC3E}">
        <p14:creationId xmlns:p14="http://schemas.microsoft.com/office/powerpoint/2010/main" val="13104286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38163" y="4939531"/>
            <a:ext cx="5344332"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13" name="Tabela 12"/>
          <p:cNvGraphicFramePr>
            <a:graphicFrameLocks noGrp="1"/>
          </p:cNvGraphicFramePr>
          <p:nvPr>
            <p:extLst>
              <p:ext uri="{D42A27DB-BD31-4B8C-83A1-F6EECF244321}">
                <p14:modId xmlns:p14="http://schemas.microsoft.com/office/powerpoint/2010/main" val="3398096836"/>
              </p:ext>
            </p:extLst>
          </p:nvPr>
        </p:nvGraphicFramePr>
        <p:xfrm>
          <a:off x="538164" y="1349374"/>
          <a:ext cx="8642349" cy="3436512"/>
        </p:xfrm>
        <a:graphic>
          <a:graphicData uri="http://schemas.openxmlformats.org/drawingml/2006/table">
            <a:tbl>
              <a:tblPr firstRow="1" bandRow="1">
                <a:tableStyleId>{93296810-A885-4BE3-A3E7-6D5BEEA58F35}</a:tableStyleId>
              </a:tblPr>
              <a:tblGrid>
                <a:gridCol w="5068507">
                  <a:extLst>
                    <a:ext uri="{9D8B030D-6E8A-4147-A177-3AD203B41FA5}">
                      <a16:colId xmlns:a16="http://schemas.microsoft.com/office/drawing/2014/main" val="20000"/>
                    </a:ext>
                  </a:extLst>
                </a:gridCol>
                <a:gridCol w="2086733">
                  <a:extLst>
                    <a:ext uri="{9D8B030D-6E8A-4147-A177-3AD203B41FA5}">
                      <a16:colId xmlns:a16="http://schemas.microsoft.com/office/drawing/2014/main" val="20001"/>
                    </a:ext>
                  </a:extLst>
                </a:gridCol>
                <a:gridCol w="1487109">
                  <a:extLst>
                    <a:ext uri="{9D8B030D-6E8A-4147-A177-3AD203B41FA5}">
                      <a16:colId xmlns:a16="http://schemas.microsoft.com/office/drawing/2014/main" val="20003"/>
                    </a:ext>
                  </a:extLst>
                </a:gridCol>
              </a:tblGrid>
              <a:tr h="381420">
                <a:tc gridSpan="3">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400" dirty="0">
                          <a:latin typeface="Montserrat" pitchFamily="50" charset="0"/>
                        </a:rPr>
                        <a:t>ROTAS AOS EQUIPAMENTOS DE ENSINO</a:t>
                      </a:r>
                      <a:endParaRPr lang="pt-BR" sz="1400" dirty="0">
                        <a:solidFill>
                          <a:schemeClr val="bg1"/>
                        </a:solidFill>
                        <a:latin typeface="Montserrat" pitchFamily="50" charset="0"/>
                      </a:endParaRPr>
                    </a:p>
                  </a:txBody>
                  <a:tcPr marL="120943" marR="120943" marT="61280" marB="61280" anchor="ctr">
                    <a:solidFill>
                      <a:srgbClr val="0070C0"/>
                    </a:solidFill>
                  </a:tcPr>
                </a:tc>
                <a:tc hMerge="1">
                  <a:txBody>
                    <a:bodyPr/>
                    <a:lstStyle/>
                    <a:p>
                      <a:endParaRPr lang="pt-BR" dirty="0">
                        <a:solidFill>
                          <a:schemeClr val="tx1">
                            <a:lumMod val="65000"/>
                            <a:lumOff val="35000"/>
                          </a:schemeClr>
                        </a:solidFill>
                        <a:latin typeface="Century Gothic" pitchFamily="34" charset="0"/>
                      </a:endParaRPr>
                    </a:p>
                  </a:txBody>
                  <a:tcPr anchor="ct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dirty="0">
                        <a:solidFill>
                          <a:schemeClr val="tx1">
                            <a:lumMod val="65000"/>
                            <a:lumOff val="35000"/>
                          </a:schemeClr>
                        </a:solidFill>
                        <a:latin typeface="Century Gothic" pitchFamily="34" charset="0"/>
                      </a:endParaRPr>
                    </a:p>
                  </a:txBody>
                  <a:tcPr anchor="ctr"/>
                </a:tc>
                <a:extLst>
                  <a:ext uri="{0D108BD9-81ED-4DB2-BD59-A6C34878D82A}">
                    <a16:rowId xmlns:a16="http://schemas.microsoft.com/office/drawing/2014/main" val="10000"/>
                  </a:ext>
                </a:extLst>
              </a:tr>
              <a:tr h="286066">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Local</a:t>
                      </a:r>
                    </a:p>
                  </a:txBody>
                  <a:tcPr marL="120943" marR="120943" marT="61280" marB="61280" anchor="ctr">
                    <a:solidFill>
                      <a:schemeClr val="tx2">
                        <a:lumMod val="60000"/>
                        <a:lumOff val="40000"/>
                        <a:alpha val="8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Investimento</a:t>
                      </a:r>
                    </a:p>
                  </a:txBody>
                  <a:tcPr marL="120943" marR="120943" marT="61280" marB="61280" anchor="ctr">
                    <a:solidFill>
                      <a:schemeClr val="tx2">
                        <a:lumMod val="60000"/>
                        <a:lumOff val="40000"/>
                        <a:alpha val="85000"/>
                      </a:schemeClr>
                    </a:solidFill>
                  </a:tcPr>
                </a:tc>
                <a:tc>
                  <a:txBody>
                    <a:bodyPr/>
                    <a:lstStyle/>
                    <a:p>
                      <a:pPr algn="ctr"/>
                      <a:r>
                        <a:rPr lang="pt-BR" sz="1200" b="1" dirty="0">
                          <a:solidFill>
                            <a:schemeClr val="bg1"/>
                          </a:solidFill>
                          <a:latin typeface="Montserrat" pitchFamily="50" charset="0"/>
                        </a:rPr>
                        <a:t>Previsão</a:t>
                      </a:r>
                    </a:p>
                  </a:txBody>
                  <a:tcPr marL="120943" marR="120943" marT="61280" marB="61280" anchor="ctr">
                    <a:solidFill>
                      <a:schemeClr val="tx2">
                        <a:lumMod val="60000"/>
                        <a:lumOff val="40000"/>
                        <a:alpha val="85000"/>
                      </a:schemeClr>
                    </a:solidFill>
                  </a:tcPr>
                </a:tc>
                <a:extLst>
                  <a:ext uri="{0D108BD9-81ED-4DB2-BD59-A6C34878D82A}">
                    <a16:rowId xmlns:a16="http://schemas.microsoft.com/office/drawing/2014/main" val="10001"/>
                  </a:ext>
                </a:extLst>
              </a:tr>
              <a:tr h="286066">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Centro de Ensino Especial Brazlândia</a:t>
                      </a:r>
                    </a:p>
                  </a:txBody>
                  <a:tcPr marL="120943" marR="120943" marT="61280" marB="61280"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R$ 333.030,45</a:t>
                      </a:r>
                    </a:p>
                  </a:txBody>
                  <a:tcPr marL="120943" marR="120943" marT="61280" marB="61280" anchor="ctr">
                    <a:solidFill>
                      <a:schemeClr val="tx2">
                        <a:lumMod val="40000"/>
                        <a:lumOff val="60000"/>
                        <a:alpha val="65000"/>
                      </a:schemeClr>
                    </a:solidFill>
                  </a:tcPr>
                </a:tc>
                <a:tc rowSpan="9">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rgbClr val="0070C0"/>
                          </a:solidFill>
                          <a:latin typeface="Montserrat" pitchFamily="50" charset="0"/>
                        </a:rPr>
                        <a:t>Iniciar as obras até</a:t>
                      </a:r>
                    </a:p>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rgbClr val="0070C0"/>
                          </a:solidFill>
                          <a:latin typeface="Montserrat" pitchFamily="50" charset="0"/>
                        </a:rPr>
                        <a:t>2021 (NOVACAP)</a:t>
                      </a:r>
                    </a:p>
                  </a:txBody>
                  <a:tcPr marL="47615" marR="47615" marT="48252" marB="48252" anchor="ctr">
                    <a:solidFill>
                      <a:schemeClr val="tx2">
                        <a:lumMod val="40000"/>
                        <a:lumOff val="60000"/>
                        <a:alpha val="65000"/>
                      </a:schemeClr>
                    </a:solidFill>
                  </a:tcPr>
                </a:tc>
                <a:extLst>
                  <a:ext uri="{0D108BD9-81ED-4DB2-BD59-A6C34878D82A}">
                    <a16:rowId xmlns:a16="http://schemas.microsoft.com/office/drawing/2014/main" val="10002"/>
                  </a:ext>
                </a:extLst>
              </a:tr>
              <a:tr h="286066">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Centro de Ensino Especial Ceilândia</a:t>
                      </a:r>
                    </a:p>
                  </a:txBody>
                  <a:tcPr marL="120943" marR="120943" marT="61280" marB="61280"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R$ 2.018.751,96</a:t>
                      </a:r>
                    </a:p>
                  </a:txBody>
                  <a:tcPr marL="120943" marR="120943" marT="61280" marB="61280"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3"/>
                  </a:ext>
                </a:extLst>
              </a:tr>
              <a:tr h="286066">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Centro de Ensino Especial Gama</a:t>
                      </a:r>
                    </a:p>
                  </a:txBody>
                  <a:tcPr marL="120943" marR="120943" marT="61280" marB="61280"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R$ 774.513,99</a:t>
                      </a:r>
                    </a:p>
                  </a:txBody>
                  <a:tcPr marL="120943" marR="120943" marT="61280" marB="61280"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4"/>
                  </a:ext>
                </a:extLst>
              </a:tr>
              <a:tr h="286066">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Centro</a:t>
                      </a:r>
                      <a:r>
                        <a:rPr lang="pt-BR" sz="1000" baseline="0" dirty="0">
                          <a:solidFill>
                            <a:srgbClr val="0070C0"/>
                          </a:solidFill>
                          <a:latin typeface="Montserrat" pitchFamily="50" charset="0"/>
                        </a:rPr>
                        <a:t> de Ensino Especial Samambaia</a:t>
                      </a:r>
                      <a:endParaRPr lang="pt-BR" sz="1000" dirty="0">
                        <a:solidFill>
                          <a:srgbClr val="0070C0"/>
                        </a:solidFill>
                        <a:latin typeface="Montserrat" pitchFamily="50" charset="0"/>
                      </a:endParaRPr>
                    </a:p>
                  </a:txBody>
                  <a:tcPr marL="120943" marR="120943" marT="61280" marB="61280"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R$ 805.831,75</a:t>
                      </a:r>
                    </a:p>
                  </a:txBody>
                  <a:tcPr marL="120943" marR="120943" marT="61280" marB="61280"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5"/>
                  </a:ext>
                </a:extLst>
              </a:tr>
              <a:tr h="286066">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Centro de Ensino Especial Santa Maria</a:t>
                      </a:r>
                    </a:p>
                  </a:txBody>
                  <a:tcPr marL="120943" marR="120943" marT="61280" marB="61280"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R$ 376.009,43</a:t>
                      </a:r>
                    </a:p>
                  </a:txBody>
                  <a:tcPr marL="120943" marR="120943" marT="61280" marB="61280"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6"/>
                  </a:ext>
                </a:extLst>
              </a:tr>
              <a:tr h="286066">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Centro</a:t>
                      </a:r>
                      <a:r>
                        <a:rPr lang="pt-BR" sz="1000" baseline="0" dirty="0">
                          <a:solidFill>
                            <a:srgbClr val="0070C0"/>
                          </a:solidFill>
                          <a:latin typeface="Montserrat" pitchFamily="50" charset="0"/>
                        </a:rPr>
                        <a:t> de Ensino Especial Sobradinho</a:t>
                      </a:r>
                      <a:endParaRPr lang="pt-BR" sz="1000" dirty="0">
                        <a:solidFill>
                          <a:srgbClr val="0070C0"/>
                        </a:solidFill>
                        <a:latin typeface="Montserrat" pitchFamily="50" charset="0"/>
                      </a:endParaRPr>
                    </a:p>
                  </a:txBody>
                  <a:tcPr marL="120943" marR="120943" marT="61280" marB="61280"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R$ 406.454,82</a:t>
                      </a:r>
                    </a:p>
                  </a:txBody>
                  <a:tcPr marL="120943" marR="120943" marT="61280" marB="61280"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7"/>
                  </a:ext>
                </a:extLst>
              </a:tr>
              <a:tr h="286066">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Centro de Ensino</a:t>
                      </a:r>
                      <a:r>
                        <a:rPr lang="pt-BR" sz="1000" baseline="0" dirty="0">
                          <a:solidFill>
                            <a:srgbClr val="0070C0"/>
                          </a:solidFill>
                          <a:latin typeface="Montserrat" pitchFamily="50" charset="0"/>
                        </a:rPr>
                        <a:t> Especial Taguatinga</a:t>
                      </a:r>
                      <a:endParaRPr lang="pt-BR" sz="1000" dirty="0">
                        <a:solidFill>
                          <a:srgbClr val="0070C0"/>
                        </a:solidFill>
                        <a:latin typeface="Montserrat" pitchFamily="50" charset="0"/>
                      </a:endParaRPr>
                    </a:p>
                  </a:txBody>
                  <a:tcPr marL="120943" marR="120943" marT="61280" marB="61280"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R$ 1.120.434,93</a:t>
                      </a:r>
                    </a:p>
                  </a:txBody>
                  <a:tcPr marL="120943" marR="120943" marT="61280" marB="61280"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09"/>
                  </a:ext>
                </a:extLst>
              </a:tr>
              <a:tr h="44175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Instituto  Federal de Brasília 610 Norte</a:t>
                      </a:r>
                      <a:r>
                        <a:rPr lang="pt-BR" sz="1000" baseline="0" dirty="0">
                          <a:solidFill>
                            <a:srgbClr val="0070C0"/>
                          </a:solidFill>
                          <a:latin typeface="Montserrat" pitchFamily="50" charset="0"/>
                        </a:rPr>
                        <a:t> – projeto executivo</a:t>
                      </a:r>
                      <a:endParaRPr lang="pt-BR" sz="1000" dirty="0">
                        <a:solidFill>
                          <a:srgbClr val="0070C0"/>
                        </a:solidFill>
                        <a:latin typeface="Montserrat" pitchFamily="50" charset="0"/>
                      </a:endParaRPr>
                    </a:p>
                  </a:txBody>
                  <a:tcPr marL="120943" marR="120943" marT="61280" marB="61280"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kern="1200" dirty="0">
                          <a:solidFill>
                            <a:srgbClr val="0070C0"/>
                          </a:solidFill>
                          <a:latin typeface="Montserrat" pitchFamily="50" charset="0"/>
                          <a:ea typeface="+mn-ea"/>
                          <a:cs typeface="+mn-cs"/>
                        </a:rPr>
                        <a:t>R$ 637.555,33</a:t>
                      </a:r>
                    </a:p>
                  </a:txBody>
                  <a:tcPr marL="120943" marR="120943" marT="61280" marB="61280" anchor="ctr">
                    <a:solidFill>
                      <a:schemeClr val="tx2">
                        <a:lumMod val="40000"/>
                        <a:lumOff val="60000"/>
                        <a:alpha val="65000"/>
                      </a:schemeClr>
                    </a:solidFill>
                  </a:tcPr>
                </a:tc>
                <a:tc vMerge="1">
                  <a:txBody>
                    <a:bodyPr/>
                    <a:lstStyle/>
                    <a:p>
                      <a:pPr marL="0" marR="0" indent="0" algn="l" defTabSz="736202" rtl="0" eaLnBrk="1" fontAlgn="auto" latinLnBrk="0" hangingPunct="1">
                        <a:lnSpc>
                          <a:spcPct val="100000"/>
                        </a:lnSpc>
                        <a:spcBef>
                          <a:spcPts val="0"/>
                        </a:spcBef>
                        <a:spcAft>
                          <a:spcPts val="0"/>
                        </a:spcAft>
                        <a:buClrTx/>
                        <a:buSzTx/>
                        <a:buFontTx/>
                        <a:buNone/>
                        <a:tabLst/>
                        <a:defRPr/>
                      </a:pPr>
                      <a:endParaRPr lang="pt-BR" sz="900" dirty="0">
                        <a:solidFill>
                          <a:schemeClr val="tx1">
                            <a:lumMod val="65000"/>
                            <a:lumOff val="35000"/>
                          </a:schemeClr>
                        </a:solidFill>
                        <a:latin typeface="Century Gothic" pitchFamily="34" charset="0"/>
                      </a:endParaRPr>
                    </a:p>
                  </a:txBody>
                  <a:tcPr anchor="ctr">
                    <a:solidFill>
                      <a:srgbClr val="D29B00"/>
                    </a:solidFill>
                  </a:tcPr>
                </a:tc>
                <a:extLst>
                  <a:ext uri="{0D108BD9-81ED-4DB2-BD59-A6C34878D82A}">
                    <a16:rowId xmlns:a16="http://schemas.microsoft.com/office/drawing/2014/main" val="10010"/>
                  </a:ext>
                </a:extLst>
              </a:tr>
              <a:tr h="275234">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TOTAL A INVESTIR</a:t>
                      </a:r>
                    </a:p>
                  </a:txBody>
                  <a:tcPr marL="120943" marR="120943" marT="61280" marB="61280" anchor="ctr">
                    <a:solidFill>
                      <a:srgbClr val="0070C0"/>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R$ 6.472.582,66</a:t>
                      </a:r>
                    </a:p>
                  </a:txBody>
                  <a:tcPr marL="120943" marR="120943" marT="61280" marB="61280" anchor="ctr">
                    <a:solidFill>
                      <a:srgbClr val="0070C0"/>
                    </a:solidFill>
                  </a:tcPr>
                </a:tc>
                <a:tc vMerge="1">
                  <a:txBody>
                    <a:bodyPr/>
                    <a:lstStyle/>
                    <a:p>
                      <a:pPr marL="0" marR="0" indent="0" algn="ctr" defTabSz="736202" rtl="0" eaLnBrk="1" fontAlgn="auto" latinLnBrk="0" hangingPunct="1">
                        <a:lnSpc>
                          <a:spcPct val="100000"/>
                        </a:lnSpc>
                        <a:spcBef>
                          <a:spcPts val="0"/>
                        </a:spcBef>
                        <a:spcAft>
                          <a:spcPts val="0"/>
                        </a:spcAft>
                        <a:buClrTx/>
                        <a:buSzTx/>
                        <a:buFontTx/>
                        <a:buNone/>
                        <a:tabLst/>
                        <a:defRPr/>
                      </a:pPr>
                      <a:endParaRPr lang="pt-BR" sz="900" dirty="0">
                        <a:solidFill>
                          <a:schemeClr val="bg1"/>
                        </a:solidFill>
                        <a:latin typeface="Century Gothic" pitchFamily="34" charset="0"/>
                      </a:endParaRPr>
                    </a:p>
                  </a:txBody>
                  <a:tcPr marL="36000" marR="36000" marT="36000" marB="36000" anchor="ctr">
                    <a:solidFill>
                      <a:srgbClr val="BF4D0D">
                        <a:alpha val="65000"/>
                      </a:srgbClr>
                    </a:solidFill>
                  </a:tcPr>
                </a:tc>
                <a:extLst>
                  <a:ext uri="{0D108BD9-81ED-4DB2-BD59-A6C34878D82A}">
                    <a16:rowId xmlns:a16="http://schemas.microsoft.com/office/drawing/2014/main" val="10013"/>
                  </a:ext>
                </a:extLst>
              </a:tr>
            </a:tbl>
          </a:graphicData>
        </a:graphic>
      </p:graphicFrame>
      <p:sp>
        <p:nvSpPr>
          <p:cNvPr id="20" name="Retângulo 19"/>
          <p:cNvSpPr>
            <a:spLocks/>
          </p:cNvSpPr>
          <p:nvPr/>
        </p:nvSpPr>
        <p:spPr>
          <a:xfrm>
            <a:off x="5306345" y="4780291"/>
            <a:ext cx="3874168" cy="241136"/>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r"/>
            <a:r>
              <a:rPr lang="pt-BR" sz="1000" dirty="0">
                <a:solidFill>
                  <a:schemeClr val="tx1">
                    <a:lumMod val="65000"/>
                    <a:lumOff val="35000"/>
                  </a:schemeClr>
                </a:solidFill>
                <a:latin typeface="Montserrat" pitchFamily="50" charset="0"/>
              </a:rPr>
              <a:t>Tabela 2 – Rotas aos equipamentos de Ensino</a:t>
            </a:r>
          </a:p>
        </p:txBody>
      </p:sp>
      <p:sp>
        <p:nvSpPr>
          <p:cNvPr id="11" name="Retângulo 10"/>
          <p:cNvSpPr/>
          <p:nvPr/>
        </p:nvSpPr>
        <p:spPr>
          <a:xfrm>
            <a:off x="538163" y="4903018"/>
            <a:ext cx="5344332" cy="1043532"/>
          </a:xfrm>
          <a:prstGeom prst="rect">
            <a:avLst/>
          </a:prstGeom>
          <a:ln w="28575">
            <a:noFill/>
            <a:prstDash val="sysDot"/>
          </a:ln>
        </p:spPr>
        <p:txBody>
          <a:bodyPr wrap="square" lIns="90000" tIns="90000" rIns="90000" bIns="90000">
            <a:spAutoFit/>
          </a:bodyPr>
          <a:lstStyle/>
          <a:p>
            <a:pPr fontAlgn="base"/>
            <a:r>
              <a:rPr lang="pt-BR" sz="800" b="1" dirty="0">
                <a:solidFill>
                  <a:schemeClr val="tx1">
                    <a:lumMod val="65000"/>
                    <a:lumOff val="35000"/>
                  </a:schemeClr>
                </a:solidFill>
                <a:latin typeface="Montserrat" pitchFamily="50" charset="0"/>
              </a:rPr>
              <a:t>LOA 2020</a:t>
            </a:r>
          </a:p>
          <a:p>
            <a:pPr fontAlgn="base"/>
            <a:endParaRPr lang="pt-BR" sz="800" b="1" dirty="0">
              <a:solidFill>
                <a:schemeClr val="tx1">
                  <a:lumMod val="65000"/>
                  <a:lumOff val="35000"/>
                </a:schemeClr>
              </a:solidFill>
              <a:latin typeface="Montserrat" pitchFamily="50" charset="0"/>
            </a:endParaRPr>
          </a:p>
          <a:p>
            <a:r>
              <a:rPr lang="pt-BR" sz="800" dirty="0">
                <a:solidFill>
                  <a:schemeClr val="tx1">
                    <a:lumMod val="65000"/>
                    <a:lumOff val="35000"/>
                  </a:schemeClr>
                </a:solidFill>
                <a:latin typeface="Montserrat" pitchFamily="50" charset="0"/>
              </a:rPr>
              <a:t>6209 1110 8153 (SODF) - (EPI) Construção e reforma de calçadas </a:t>
            </a:r>
          </a:p>
          <a:p>
            <a:r>
              <a:rPr lang="pt-BR" sz="800" dirty="0">
                <a:solidFill>
                  <a:schemeClr val="tx1">
                    <a:lumMod val="65000"/>
                    <a:lumOff val="35000"/>
                  </a:schemeClr>
                </a:solidFill>
                <a:latin typeface="Montserrat" pitchFamily="50" charset="0"/>
              </a:rPr>
              <a:t>6209 1110 8164 (NOVACAP) - (EPI) Construção e reforma de calçadas no Distrito Federal</a:t>
            </a:r>
          </a:p>
          <a:p>
            <a:r>
              <a:rPr lang="pt-BR" sz="800" dirty="0">
                <a:solidFill>
                  <a:schemeClr val="tx1">
                    <a:lumMod val="65000"/>
                    <a:lumOff val="35000"/>
                  </a:schemeClr>
                </a:solidFill>
                <a:latin typeface="Montserrat" pitchFamily="50" charset="0"/>
              </a:rPr>
              <a:t>6209 1110 8172 (NOVACAP) - (EPI) Construção e reforma de calçadas</a:t>
            </a:r>
          </a:p>
          <a:p>
            <a:r>
              <a:rPr lang="pt-BR" sz="800" dirty="0">
                <a:solidFill>
                  <a:schemeClr val="tx1">
                    <a:lumMod val="65000"/>
                    <a:lumOff val="35000"/>
                  </a:schemeClr>
                </a:solidFill>
                <a:latin typeface="Montserrat" pitchFamily="50" charset="0"/>
              </a:rPr>
              <a:t>6209 1110 8179 (NOVACAP) - (EPI) Construção e reforma de calçadas (em 2020)</a:t>
            </a:r>
          </a:p>
          <a:p>
            <a:r>
              <a:rPr lang="pt-BR" sz="800" dirty="0">
                <a:solidFill>
                  <a:schemeClr val="tx1">
                    <a:lumMod val="65000"/>
                    <a:lumOff val="35000"/>
                  </a:schemeClr>
                </a:solidFill>
                <a:latin typeface="Montserrat" pitchFamily="50" charset="0"/>
              </a:rPr>
              <a:t>6209 1110 8169 (NOVACAP) - (EPI) Execução de obras para mobilidade da pessoa com deficiência</a:t>
            </a:r>
          </a:p>
        </p:txBody>
      </p:sp>
    </p:spTree>
    <p:extLst>
      <p:ext uri="{BB962C8B-B14F-4D97-AF65-F5344CB8AC3E}">
        <p14:creationId xmlns:p14="http://schemas.microsoft.com/office/powerpoint/2010/main" val="131042862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538163" y="4099732"/>
            <a:ext cx="4105275" cy="1460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26" name="Tabela 25"/>
          <p:cNvGraphicFramePr>
            <a:graphicFrameLocks noGrp="1"/>
          </p:cNvGraphicFramePr>
          <p:nvPr>
            <p:extLst>
              <p:ext uri="{D42A27DB-BD31-4B8C-83A1-F6EECF244321}">
                <p14:modId xmlns:p14="http://schemas.microsoft.com/office/powerpoint/2010/main" val="1953079900"/>
              </p:ext>
            </p:extLst>
          </p:nvPr>
        </p:nvGraphicFramePr>
        <p:xfrm>
          <a:off x="538163" y="1349375"/>
          <a:ext cx="4105274" cy="2249721"/>
        </p:xfrm>
        <a:graphic>
          <a:graphicData uri="http://schemas.openxmlformats.org/drawingml/2006/table">
            <a:tbl>
              <a:tblPr firstRow="1" bandRow="1">
                <a:tableStyleId>{93296810-A885-4BE3-A3E7-6D5BEEA58F35}</a:tableStyleId>
              </a:tblPr>
              <a:tblGrid>
                <a:gridCol w="889746">
                  <a:extLst>
                    <a:ext uri="{9D8B030D-6E8A-4147-A177-3AD203B41FA5}">
                      <a16:colId xmlns:a16="http://schemas.microsoft.com/office/drawing/2014/main" val="20000"/>
                    </a:ext>
                  </a:extLst>
                </a:gridCol>
                <a:gridCol w="1058877">
                  <a:extLst>
                    <a:ext uri="{9D8B030D-6E8A-4147-A177-3AD203B41FA5}">
                      <a16:colId xmlns:a16="http://schemas.microsoft.com/office/drawing/2014/main" val="20003"/>
                    </a:ext>
                  </a:extLst>
                </a:gridCol>
                <a:gridCol w="1314468">
                  <a:extLst>
                    <a:ext uri="{9D8B030D-6E8A-4147-A177-3AD203B41FA5}">
                      <a16:colId xmlns:a16="http://schemas.microsoft.com/office/drawing/2014/main" val="2139611888"/>
                    </a:ext>
                  </a:extLst>
                </a:gridCol>
                <a:gridCol w="842183">
                  <a:extLst>
                    <a:ext uri="{9D8B030D-6E8A-4147-A177-3AD203B41FA5}">
                      <a16:colId xmlns:a16="http://schemas.microsoft.com/office/drawing/2014/main" val="2478533026"/>
                    </a:ext>
                  </a:extLst>
                </a:gridCol>
              </a:tblGrid>
              <a:tr h="538971">
                <a:tc gridSpan="4">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400" dirty="0">
                          <a:solidFill>
                            <a:schemeClr val="lt1"/>
                          </a:solidFill>
                          <a:latin typeface="Montserrat" pitchFamily="50" charset="0"/>
                        </a:rPr>
                        <a:t>INTEGRAÇÃO COM</a:t>
                      </a:r>
                    </a:p>
                    <a:p>
                      <a:pPr marL="0" marR="0" lvl="0" indent="0" algn="ctr" defTabSz="736202" rtl="0" eaLnBrk="1" fontAlgn="auto" latinLnBrk="0" hangingPunct="1">
                        <a:lnSpc>
                          <a:spcPct val="100000"/>
                        </a:lnSpc>
                        <a:spcBef>
                          <a:spcPts val="0"/>
                        </a:spcBef>
                        <a:spcAft>
                          <a:spcPts val="0"/>
                        </a:spcAft>
                        <a:buClrTx/>
                        <a:buSzTx/>
                        <a:buFontTx/>
                        <a:buNone/>
                        <a:tabLst/>
                        <a:defRPr/>
                      </a:pPr>
                      <a:r>
                        <a:rPr lang="pt-BR" sz="1400" dirty="0">
                          <a:solidFill>
                            <a:schemeClr val="lt1"/>
                          </a:solidFill>
                          <a:latin typeface="Montserrat" pitchFamily="50" charset="0"/>
                        </a:rPr>
                        <a:t> TRANSPORTE PÚBLICO</a:t>
                      </a:r>
                      <a:endParaRPr lang="pt-BR" sz="1400" dirty="0">
                        <a:solidFill>
                          <a:schemeClr val="bg1"/>
                        </a:solidFill>
                        <a:latin typeface="Montserrat" pitchFamily="50" charset="0"/>
                      </a:endParaRPr>
                    </a:p>
                  </a:txBody>
                  <a:tcPr marL="106683" marR="106683" marT="54055" marB="54055" anchor="ctr">
                    <a:solidFill>
                      <a:srgbClr val="0070C0"/>
                    </a:solidFill>
                  </a:tcP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dirty="0">
                        <a:solidFill>
                          <a:schemeClr val="tx1">
                            <a:lumMod val="65000"/>
                            <a:lumOff val="35000"/>
                          </a:schemeClr>
                        </a:solidFill>
                        <a:latin typeface="Century Gothic" pitchFamily="34" charset="0"/>
                      </a:endParaRPr>
                    </a:p>
                  </a:txBody>
                  <a:tcPr anchor="ctr"/>
                </a:tc>
                <a:tc hMerge="1">
                  <a:txBody>
                    <a:bodyPr/>
                    <a:lstStyle/>
                    <a:p>
                      <a:endParaRPr lang="pt-BR"/>
                    </a:p>
                  </a:txBody>
                  <a:tcP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sz="1400" dirty="0">
                        <a:solidFill>
                          <a:schemeClr val="bg1"/>
                        </a:solidFill>
                        <a:latin typeface="Helvetica Neue" panose="02000503000000020004" pitchFamily="2" charset="0"/>
                      </a:endParaRPr>
                    </a:p>
                  </a:txBody>
                  <a:tcPr marL="106683" marR="106683" marT="54055" marB="54055" anchor="ctr">
                    <a:solidFill>
                      <a:srgbClr val="BF4D0D"/>
                    </a:solidFill>
                  </a:tcPr>
                </a:tc>
                <a:extLst>
                  <a:ext uri="{0D108BD9-81ED-4DB2-BD59-A6C34878D82A}">
                    <a16:rowId xmlns:a16="http://schemas.microsoft.com/office/drawing/2014/main" val="10000"/>
                  </a:ext>
                </a:extLst>
              </a:tr>
              <a:tr h="477539">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100" b="1" dirty="0">
                          <a:solidFill>
                            <a:schemeClr val="bg1"/>
                          </a:solidFill>
                          <a:latin typeface="Montserrat" pitchFamily="50" charset="0"/>
                        </a:rPr>
                        <a:t>Local</a:t>
                      </a:r>
                    </a:p>
                  </a:txBody>
                  <a:tcPr marL="106683" marR="106683" marT="54055" marB="54055" anchor="ctr">
                    <a:solidFill>
                      <a:schemeClr val="tx2">
                        <a:lumMod val="60000"/>
                        <a:lumOff val="40000"/>
                        <a:alpha val="85000"/>
                      </a:schemeClr>
                    </a:solidFill>
                  </a:tcPr>
                </a:tc>
                <a:tc>
                  <a:txBody>
                    <a:bodyPr/>
                    <a:lstStyle/>
                    <a:p>
                      <a:pPr algn="ctr"/>
                      <a:r>
                        <a:rPr lang="pt-BR" sz="1100" b="1" dirty="0">
                          <a:solidFill>
                            <a:schemeClr val="bg1"/>
                          </a:solidFill>
                          <a:latin typeface="Montserrat" pitchFamily="50" charset="0"/>
                        </a:rPr>
                        <a:t>Prioridade</a:t>
                      </a:r>
                    </a:p>
                  </a:txBody>
                  <a:tcPr marL="106683" marR="106683" marT="54055" marB="54055" anchor="ctr">
                    <a:solidFill>
                      <a:schemeClr val="tx2">
                        <a:lumMod val="60000"/>
                        <a:lumOff val="40000"/>
                        <a:alpha val="8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100" b="1" dirty="0">
                          <a:solidFill>
                            <a:schemeClr val="bg1"/>
                          </a:solidFill>
                          <a:latin typeface="Montserrat" pitchFamily="50" charset="0"/>
                        </a:rPr>
                        <a:t>Investimento*</a:t>
                      </a:r>
                    </a:p>
                  </a:txBody>
                  <a:tcPr marL="106683" marR="106683" marT="54055" marB="54055" anchor="ctr">
                    <a:solidFill>
                      <a:schemeClr val="tx2">
                        <a:lumMod val="60000"/>
                        <a:lumOff val="40000"/>
                        <a:alpha val="85000"/>
                      </a:schemeClr>
                    </a:solidFill>
                  </a:tcPr>
                </a:tc>
                <a:tc>
                  <a:txBody>
                    <a:bodyPr/>
                    <a:lstStyle/>
                    <a:p>
                      <a:pPr algn="ctr"/>
                      <a:r>
                        <a:rPr lang="pt-BR" sz="1100" b="1" dirty="0">
                          <a:solidFill>
                            <a:schemeClr val="bg1"/>
                          </a:solidFill>
                          <a:latin typeface="Montserrat" pitchFamily="50" charset="0"/>
                        </a:rPr>
                        <a:t>Prazo</a:t>
                      </a:r>
                    </a:p>
                  </a:txBody>
                  <a:tcPr marL="106683" marR="106683" marT="54055" marB="54055" anchor="ctr">
                    <a:solidFill>
                      <a:schemeClr val="tx2">
                        <a:lumMod val="60000"/>
                        <a:lumOff val="40000"/>
                        <a:alpha val="85000"/>
                      </a:schemeClr>
                    </a:solidFill>
                  </a:tcPr>
                </a:tc>
                <a:extLst>
                  <a:ext uri="{0D108BD9-81ED-4DB2-BD59-A6C34878D82A}">
                    <a16:rowId xmlns:a16="http://schemas.microsoft.com/office/drawing/2014/main" val="10001"/>
                  </a:ext>
                </a:extLst>
              </a:tr>
              <a:tr h="272368">
                <a:tc rowSpan="3">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92,9</a:t>
                      </a:r>
                      <a:r>
                        <a:rPr lang="pt-BR" sz="1000" baseline="0" dirty="0">
                          <a:solidFill>
                            <a:srgbClr val="0070C0"/>
                          </a:solidFill>
                          <a:latin typeface="Montserrat" pitchFamily="50" charset="0"/>
                        </a:rPr>
                        <a:t> Km </a:t>
                      </a:r>
                    </a:p>
                    <a:p>
                      <a:pPr marL="0" marR="0" indent="0" algn="ctr" defTabSz="736202" rtl="0" eaLnBrk="1" fontAlgn="auto" latinLnBrk="0" hangingPunct="1">
                        <a:lnSpc>
                          <a:spcPct val="100000"/>
                        </a:lnSpc>
                        <a:spcBef>
                          <a:spcPts val="0"/>
                        </a:spcBef>
                        <a:spcAft>
                          <a:spcPts val="0"/>
                        </a:spcAft>
                        <a:buClrTx/>
                        <a:buSzTx/>
                        <a:buFontTx/>
                        <a:buNone/>
                        <a:tabLst/>
                        <a:defRPr/>
                      </a:pPr>
                      <a:r>
                        <a:rPr lang="pt-BR" sz="1000" baseline="0" dirty="0">
                          <a:solidFill>
                            <a:srgbClr val="0070C0"/>
                          </a:solidFill>
                          <a:latin typeface="Montserrat" pitchFamily="50" charset="0"/>
                        </a:rPr>
                        <a:t>Calçadas Mapeadas</a:t>
                      </a:r>
                      <a:endParaRPr lang="pt-BR" sz="100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50" dirty="0">
                          <a:solidFill>
                            <a:srgbClr val="0070C0"/>
                          </a:solidFill>
                          <a:latin typeface="Montserrat" pitchFamily="50" charset="0"/>
                        </a:rPr>
                        <a:t>Prioridade</a:t>
                      </a:r>
                      <a:r>
                        <a:rPr lang="pt-BR" sz="1050" baseline="0" dirty="0">
                          <a:solidFill>
                            <a:srgbClr val="0070C0"/>
                          </a:solidFill>
                          <a:latin typeface="Montserrat" pitchFamily="50" charset="0"/>
                        </a:rPr>
                        <a:t> 1</a:t>
                      </a:r>
                      <a:endParaRPr lang="pt-BR" sz="1050" dirty="0">
                        <a:solidFill>
                          <a:srgbClr val="0070C0"/>
                        </a:solidFill>
                        <a:latin typeface="Montserrat" pitchFamily="50" charset="0"/>
                      </a:endParaRPr>
                    </a:p>
                  </a:txBody>
                  <a:tcPr marL="42001" marR="42001" marT="42563" marB="42563"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R$ 15.200.000,00</a:t>
                      </a:r>
                    </a:p>
                  </a:txBody>
                  <a:tcPr marL="106683" marR="106683" marT="54055" marB="54055" anchor="ctr">
                    <a:solidFill>
                      <a:schemeClr val="tx2">
                        <a:lumMod val="40000"/>
                        <a:lumOff val="60000"/>
                        <a:alpha val="65000"/>
                      </a:schemeClr>
                    </a:solidFill>
                  </a:tcPr>
                </a:tc>
                <a:tc rowSpan="4">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50" b="1" dirty="0">
                          <a:solidFill>
                            <a:srgbClr val="0070C0"/>
                          </a:solidFill>
                          <a:latin typeface="Montserrat" pitchFamily="50" charset="0"/>
                        </a:rPr>
                        <a:t>Iniciar as obras dos</a:t>
                      </a:r>
                      <a:r>
                        <a:rPr lang="pt-BR" sz="1050" b="1" baseline="0" dirty="0">
                          <a:solidFill>
                            <a:srgbClr val="0070C0"/>
                          </a:solidFill>
                          <a:latin typeface="Montserrat" pitchFamily="50" charset="0"/>
                        </a:rPr>
                        <a:t> projetos existentes </a:t>
                      </a:r>
                      <a:r>
                        <a:rPr lang="pt-BR" sz="1050" b="1" dirty="0">
                          <a:solidFill>
                            <a:srgbClr val="0070C0"/>
                          </a:solidFill>
                          <a:latin typeface="Montserrat" pitchFamily="50" charset="0"/>
                        </a:rPr>
                        <a:t>até</a:t>
                      </a:r>
                    </a:p>
                    <a:p>
                      <a:pPr marL="0" marR="0" indent="0" algn="ctr" defTabSz="736202" rtl="0" eaLnBrk="1" fontAlgn="auto" latinLnBrk="0" hangingPunct="1">
                        <a:lnSpc>
                          <a:spcPct val="100000"/>
                        </a:lnSpc>
                        <a:spcBef>
                          <a:spcPts val="0"/>
                        </a:spcBef>
                        <a:spcAft>
                          <a:spcPts val="0"/>
                        </a:spcAft>
                        <a:buClrTx/>
                        <a:buSzTx/>
                        <a:buFontTx/>
                        <a:buNone/>
                        <a:tabLst/>
                        <a:defRPr/>
                      </a:pPr>
                      <a:r>
                        <a:rPr lang="pt-BR" sz="1050" b="1" dirty="0">
                          <a:solidFill>
                            <a:srgbClr val="0070C0"/>
                          </a:solidFill>
                          <a:latin typeface="Montserrat" pitchFamily="50" charset="0"/>
                        </a:rPr>
                        <a:t>2021</a:t>
                      </a:r>
                    </a:p>
                  </a:txBody>
                  <a:tcPr marL="42001" marR="42001" marT="42563" marB="42563" anchor="ctr">
                    <a:solidFill>
                      <a:schemeClr val="tx2">
                        <a:lumMod val="40000"/>
                        <a:lumOff val="60000"/>
                        <a:alpha val="65000"/>
                      </a:schemeClr>
                    </a:solidFill>
                  </a:tcPr>
                </a:tc>
                <a:extLst>
                  <a:ext uri="{0D108BD9-81ED-4DB2-BD59-A6C34878D82A}">
                    <a16:rowId xmlns:a16="http://schemas.microsoft.com/office/drawing/2014/main" val="10002"/>
                  </a:ext>
                </a:extLst>
              </a:tr>
              <a:tr h="272368">
                <a:tc vMerge="1">
                  <a:txBody>
                    <a:bodyPr/>
                    <a:lstStyle/>
                    <a:p>
                      <a:pPr marL="0" marR="0" indent="0" algn="ctr" defTabSz="736202" rtl="0" eaLnBrk="1" fontAlgn="auto" latinLnBrk="0" hangingPunct="1">
                        <a:lnSpc>
                          <a:spcPct val="100000"/>
                        </a:lnSpc>
                        <a:spcBef>
                          <a:spcPts val="0"/>
                        </a:spcBef>
                        <a:spcAft>
                          <a:spcPts val="0"/>
                        </a:spcAft>
                        <a:buClrTx/>
                        <a:buSzTx/>
                        <a:buFontTx/>
                        <a:buNone/>
                        <a:tabLst/>
                        <a:defRPr/>
                      </a:pPr>
                      <a:endParaRPr lang="pt-BR" sz="900" dirty="0">
                        <a:solidFill>
                          <a:schemeClr val="bg1"/>
                        </a:solidFill>
                        <a:latin typeface="Century Gothic" pitchFamily="34" charset="0"/>
                      </a:endParaRPr>
                    </a:p>
                  </a:txBody>
                  <a:tcPr anchor="ctr">
                    <a:solidFill>
                      <a:srgbClr val="D68E0C"/>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Prioridade 2</a:t>
                      </a:r>
                    </a:p>
                  </a:txBody>
                  <a:tcPr marL="42001" marR="42001" marT="42563" marB="42563"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a:t>
                      </a:r>
                      <a:r>
                        <a:rPr lang="pt-BR" sz="1000" baseline="0" dirty="0">
                          <a:solidFill>
                            <a:srgbClr val="0070C0"/>
                          </a:solidFill>
                          <a:latin typeface="Montserrat" pitchFamily="50" charset="0"/>
                        </a:rPr>
                        <a:t> </a:t>
                      </a:r>
                      <a:r>
                        <a:rPr lang="pt-BR" sz="1000" dirty="0">
                          <a:solidFill>
                            <a:srgbClr val="0070C0"/>
                          </a:solidFill>
                          <a:latin typeface="Montserrat" pitchFamily="50" charset="0"/>
                        </a:rPr>
                        <a:t>22.200.000,00</a:t>
                      </a:r>
                    </a:p>
                  </a:txBody>
                  <a:tcPr marL="106683" marR="106683" marT="54055" marB="54055" anchor="ctr">
                    <a:solidFill>
                      <a:schemeClr val="tx2">
                        <a:lumMod val="40000"/>
                        <a:lumOff val="60000"/>
                        <a:alpha val="65000"/>
                      </a:schemeClr>
                    </a:solidFill>
                  </a:tcPr>
                </a:tc>
                <a:tc vMerge="1">
                  <a:txBody>
                    <a:bodyPr/>
                    <a:lstStyle/>
                    <a:p>
                      <a:pPr marL="0" marR="0" indent="0" algn="ctr" defTabSz="736202" rtl="0" eaLnBrk="1" fontAlgn="auto" latinLnBrk="0" hangingPunct="1">
                        <a:lnSpc>
                          <a:spcPct val="100000"/>
                        </a:lnSpc>
                        <a:spcBef>
                          <a:spcPts val="0"/>
                        </a:spcBef>
                        <a:spcAft>
                          <a:spcPts val="0"/>
                        </a:spcAft>
                        <a:buClrTx/>
                        <a:buSzTx/>
                        <a:buFontTx/>
                        <a:buNone/>
                        <a:tabLst/>
                        <a:defRPr/>
                      </a:pPr>
                      <a:endParaRPr lang="pt-BR" sz="1000" dirty="0">
                        <a:solidFill>
                          <a:schemeClr val="bg1"/>
                        </a:solidFill>
                        <a:latin typeface="Helvetica Neue" panose="02000503000000020004" pitchFamily="2" charset="0"/>
                      </a:endParaRPr>
                    </a:p>
                  </a:txBody>
                  <a:tcPr marL="42001" marR="42001" marT="42563" marB="42563" anchor="ctr">
                    <a:solidFill>
                      <a:srgbClr val="BF4D0D">
                        <a:alpha val="65000"/>
                      </a:srgbClr>
                    </a:solidFill>
                  </a:tcPr>
                </a:tc>
                <a:extLst>
                  <a:ext uri="{0D108BD9-81ED-4DB2-BD59-A6C34878D82A}">
                    <a16:rowId xmlns:a16="http://schemas.microsoft.com/office/drawing/2014/main" val="10003"/>
                  </a:ext>
                </a:extLst>
              </a:tr>
              <a:tr h="272368">
                <a:tc vMerge="1">
                  <a:txBody>
                    <a:bodyPr/>
                    <a:lstStyle/>
                    <a:p>
                      <a:pPr marL="0" marR="0" indent="0" algn="ctr" defTabSz="736202" rtl="0" eaLnBrk="1" fontAlgn="auto" latinLnBrk="0" hangingPunct="1">
                        <a:lnSpc>
                          <a:spcPct val="100000"/>
                        </a:lnSpc>
                        <a:spcBef>
                          <a:spcPts val="0"/>
                        </a:spcBef>
                        <a:spcAft>
                          <a:spcPts val="0"/>
                        </a:spcAft>
                        <a:buClrTx/>
                        <a:buSzTx/>
                        <a:buFontTx/>
                        <a:buNone/>
                        <a:tabLst/>
                        <a:defRPr/>
                      </a:pPr>
                      <a:endParaRPr lang="pt-BR" sz="900" dirty="0">
                        <a:solidFill>
                          <a:schemeClr val="bg1"/>
                        </a:solidFill>
                        <a:latin typeface="Century Gothic" pitchFamily="34" charset="0"/>
                      </a:endParaRPr>
                    </a:p>
                  </a:txBody>
                  <a:tcPr anchor="ctr">
                    <a:solidFill>
                      <a:srgbClr val="D68E0C"/>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50" dirty="0">
                          <a:solidFill>
                            <a:srgbClr val="0070C0"/>
                          </a:solidFill>
                          <a:latin typeface="Montserrat" pitchFamily="50" charset="0"/>
                        </a:rPr>
                        <a:t>Prioridade 3</a:t>
                      </a:r>
                    </a:p>
                  </a:txBody>
                  <a:tcPr marL="42001" marR="42001" marT="42563" marB="42563" anchor="ctr">
                    <a:solidFill>
                      <a:schemeClr val="tx2">
                        <a:lumMod val="40000"/>
                        <a:lumOff val="60000"/>
                        <a:alpha val="65000"/>
                      </a:schemeClr>
                    </a:solidFill>
                  </a:tcPr>
                </a:tc>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dirty="0">
                          <a:solidFill>
                            <a:srgbClr val="0070C0"/>
                          </a:solidFill>
                          <a:latin typeface="Montserrat" pitchFamily="50" charset="0"/>
                        </a:rPr>
                        <a:t>R$ 36.100.000,00</a:t>
                      </a:r>
                    </a:p>
                  </a:txBody>
                  <a:tcPr marL="106683" marR="106683" marT="54055" marB="54055" anchor="ctr">
                    <a:solidFill>
                      <a:schemeClr val="tx2">
                        <a:lumMod val="40000"/>
                        <a:lumOff val="60000"/>
                        <a:alpha val="65000"/>
                      </a:schemeClr>
                    </a:solidFill>
                  </a:tcPr>
                </a:tc>
                <a:tc vMerge="1">
                  <a:txBody>
                    <a:bodyPr/>
                    <a:lstStyle/>
                    <a:p>
                      <a:pPr marL="0" marR="0" indent="0" algn="ctr" defTabSz="736202" rtl="0" eaLnBrk="1" fontAlgn="auto" latinLnBrk="0" hangingPunct="1">
                        <a:lnSpc>
                          <a:spcPct val="100000"/>
                        </a:lnSpc>
                        <a:spcBef>
                          <a:spcPts val="0"/>
                        </a:spcBef>
                        <a:spcAft>
                          <a:spcPts val="0"/>
                        </a:spcAft>
                        <a:buClrTx/>
                        <a:buSzTx/>
                        <a:buFontTx/>
                        <a:buNone/>
                        <a:tabLst/>
                        <a:defRPr/>
                      </a:pPr>
                      <a:endParaRPr lang="pt-BR" sz="1050" dirty="0">
                        <a:solidFill>
                          <a:schemeClr val="bg1"/>
                        </a:solidFill>
                        <a:latin typeface="Helvetica Neue" panose="02000503000000020004" pitchFamily="2" charset="0"/>
                      </a:endParaRPr>
                    </a:p>
                  </a:txBody>
                  <a:tcPr marL="42001" marR="42001" marT="42563" marB="42563" anchor="ctr">
                    <a:solidFill>
                      <a:srgbClr val="BF4D0D">
                        <a:alpha val="65000"/>
                      </a:srgbClr>
                    </a:solidFill>
                  </a:tcPr>
                </a:tc>
                <a:extLst>
                  <a:ext uri="{0D108BD9-81ED-4DB2-BD59-A6C34878D82A}">
                    <a16:rowId xmlns:a16="http://schemas.microsoft.com/office/drawing/2014/main" val="10004"/>
                  </a:ext>
                </a:extLst>
              </a:tr>
              <a:tr h="416107">
                <a:tc gridSpan="2">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50" b="1" dirty="0">
                          <a:solidFill>
                            <a:schemeClr val="bg1"/>
                          </a:solidFill>
                          <a:latin typeface="Montserrat" pitchFamily="50" charset="0"/>
                        </a:rPr>
                        <a:t>TOTAL A INVESTIR*</a:t>
                      </a:r>
                    </a:p>
                  </a:txBody>
                  <a:tcPr marL="106683" marR="106683" marT="54055" marB="54055" anchor="ctr">
                    <a:solidFill>
                      <a:srgbClr val="0070C0"/>
                    </a:solidFill>
                  </a:tcPr>
                </a:tc>
                <a:tc hMerge="1">
                  <a:txBody>
                    <a:bodyPr/>
                    <a:lstStyle/>
                    <a:p>
                      <a:pPr marL="0" marR="0" indent="0" algn="ctr" defTabSz="736202" rtl="0" eaLnBrk="1" fontAlgn="auto" latinLnBrk="0" hangingPunct="1">
                        <a:lnSpc>
                          <a:spcPct val="100000"/>
                        </a:lnSpc>
                        <a:spcBef>
                          <a:spcPts val="0"/>
                        </a:spcBef>
                        <a:spcAft>
                          <a:spcPts val="0"/>
                        </a:spcAft>
                        <a:buClrTx/>
                        <a:buSzTx/>
                        <a:buFontTx/>
                        <a:buNone/>
                        <a:tabLst/>
                        <a:defRPr/>
                      </a:pPr>
                      <a:endParaRPr lang="pt-BR" sz="1050" dirty="0">
                        <a:solidFill>
                          <a:schemeClr val="bg1"/>
                        </a:solidFill>
                        <a:latin typeface="Helvetica Neue" panose="02000503000000020004" pitchFamily="2" charset="0"/>
                      </a:endParaRPr>
                    </a:p>
                  </a:txBody>
                  <a:tcPr marL="210006" marR="106683" marT="54055" marB="54055" anchor="ctr">
                    <a:solidFill>
                      <a:srgbClr val="BF4D0D">
                        <a:alpha val="65000"/>
                      </a:srgb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R$</a:t>
                      </a:r>
                      <a:r>
                        <a:rPr lang="pt-BR" sz="1000" b="1" baseline="0" dirty="0">
                          <a:solidFill>
                            <a:schemeClr val="bg1"/>
                          </a:solidFill>
                          <a:latin typeface="Montserrat" pitchFamily="50" charset="0"/>
                        </a:rPr>
                        <a:t> 73.500.000,00</a:t>
                      </a:r>
                      <a:endParaRPr lang="pt-BR" sz="1000" b="1" dirty="0">
                        <a:solidFill>
                          <a:schemeClr val="bg1"/>
                        </a:solidFill>
                        <a:latin typeface="Montserrat" pitchFamily="50" charset="0"/>
                      </a:endParaRPr>
                    </a:p>
                  </a:txBody>
                  <a:tcPr marL="210006" marR="106683" marT="54055" marB="54055" anchor="ctr">
                    <a:solidFill>
                      <a:srgbClr val="0070C0"/>
                    </a:solidFill>
                  </a:tcPr>
                </a:tc>
                <a:tc vMerge="1">
                  <a:txBody>
                    <a:bodyPr/>
                    <a:lstStyle/>
                    <a:p>
                      <a:pPr marL="0" marR="0" indent="0" algn="ctr" defTabSz="736202" rtl="0" eaLnBrk="1" fontAlgn="auto" latinLnBrk="0" hangingPunct="1">
                        <a:lnSpc>
                          <a:spcPct val="100000"/>
                        </a:lnSpc>
                        <a:spcBef>
                          <a:spcPts val="0"/>
                        </a:spcBef>
                        <a:spcAft>
                          <a:spcPts val="0"/>
                        </a:spcAft>
                        <a:buClrTx/>
                        <a:buSzTx/>
                        <a:buFontTx/>
                        <a:buNone/>
                        <a:tabLst/>
                        <a:defRPr/>
                      </a:pPr>
                      <a:endParaRPr lang="pt-BR" sz="1200" b="1" dirty="0">
                        <a:solidFill>
                          <a:schemeClr val="bg1"/>
                        </a:solidFill>
                        <a:latin typeface="Helvetica Neue" panose="02000503000000020004" pitchFamily="2" charset="0"/>
                      </a:endParaRPr>
                    </a:p>
                  </a:txBody>
                  <a:tcPr marL="210006" marR="106683" marT="54055" marB="54055" anchor="ctr">
                    <a:solidFill>
                      <a:srgbClr val="BF4D0D">
                        <a:alpha val="65000"/>
                      </a:srgbClr>
                    </a:solidFill>
                  </a:tcPr>
                </a:tc>
                <a:extLst>
                  <a:ext uri="{0D108BD9-81ED-4DB2-BD59-A6C34878D82A}">
                    <a16:rowId xmlns:a16="http://schemas.microsoft.com/office/drawing/2014/main" val="10005"/>
                  </a:ext>
                </a:extLst>
              </a:tr>
            </a:tbl>
          </a:graphicData>
        </a:graphic>
      </p:graphicFrame>
      <p:sp>
        <p:nvSpPr>
          <p:cNvPr id="18" name="Retângulo 17"/>
          <p:cNvSpPr>
            <a:spLocks/>
          </p:cNvSpPr>
          <p:nvPr/>
        </p:nvSpPr>
        <p:spPr>
          <a:xfrm>
            <a:off x="538162" y="5488109"/>
            <a:ext cx="4105275" cy="36424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r"/>
            <a:r>
              <a:rPr lang="pt-BR" sz="900" dirty="0">
                <a:solidFill>
                  <a:schemeClr val="tx1">
                    <a:lumMod val="65000"/>
                    <a:lumOff val="35000"/>
                  </a:schemeClr>
                </a:solidFill>
                <a:latin typeface="Montserrat" pitchFamily="50" charset="0"/>
              </a:rPr>
              <a:t>Tabela 3 – Rotas dos Terminais de Transporte Público</a:t>
            </a:r>
          </a:p>
          <a:p>
            <a:pPr algn="r"/>
            <a:r>
              <a:rPr lang="pt-BR" sz="900" dirty="0">
                <a:solidFill>
                  <a:schemeClr val="tx1">
                    <a:lumMod val="65000"/>
                    <a:lumOff val="35000"/>
                  </a:schemeClr>
                </a:solidFill>
                <a:latin typeface="Montserrat" pitchFamily="50" charset="0"/>
              </a:rPr>
              <a:t>Tabela 4 – Rotas Acessíveis aos Pontos Turísticos</a:t>
            </a:r>
          </a:p>
        </p:txBody>
      </p:sp>
      <p:graphicFrame>
        <p:nvGraphicFramePr>
          <p:cNvPr id="28" name="Tabela 27"/>
          <p:cNvGraphicFramePr>
            <a:graphicFrameLocks noGrp="1"/>
          </p:cNvGraphicFramePr>
          <p:nvPr>
            <p:extLst>
              <p:ext uri="{D42A27DB-BD31-4B8C-83A1-F6EECF244321}">
                <p14:modId xmlns:p14="http://schemas.microsoft.com/office/powerpoint/2010/main" val="2726552300"/>
              </p:ext>
            </p:extLst>
          </p:nvPr>
        </p:nvGraphicFramePr>
        <p:xfrm>
          <a:off x="5075238" y="1349375"/>
          <a:ext cx="4132273" cy="4447634"/>
        </p:xfrm>
        <a:graphic>
          <a:graphicData uri="http://schemas.openxmlformats.org/drawingml/2006/table">
            <a:tbl>
              <a:tblPr firstRow="1" bandRow="1">
                <a:tableStyleId>{93296810-A885-4BE3-A3E7-6D5BEEA58F35}</a:tableStyleId>
              </a:tblPr>
              <a:tblGrid>
                <a:gridCol w="1605185">
                  <a:extLst>
                    <a:ext uri="{9D8B030D-6E8A-4147-A177-3AD203B41FA5}">
                      <a16:colId xmlns:a16="http://schemas.microsoft.com/office/drawing/2014/main" val="20000"/>
                    </a:ext>
                  </a:extLst>
                </a:gridCol>
                <a:gridCol w="1344205">
                  <a:extLst>
                    <a:ext uri="{9D8B030D-6E8A-4147-A177-3AD203B41FA5}">
                      <a16:colId xmlns:a16="http://schemas.microsoft.com/office/drawing/2014/main" val="20001"/>
                    </a:ext>
                  </a:extLst>
                </a:gridCol>
                <a:gridCol w="1182883">
                  <a:extLst>
                    <a:ext uri="{9D8B030D-6E8A-4147-A177-3AD203B41FA5}">
                      <a16:colId xmlns:a16="http://schemas.microsoft.com/office/drawing/2014/main" val="20003"/>
                    </a:ext>
                  </a:extLst>
                </a:gridCol>
              </a:tblGrid>
              <a:tr h="536917">
                <a:tc gridSpan="3">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400" dirty="0">
                          <a:solidFill>
                            <a:schemeClr val="lt1"/>
                          </a:solidFill>
                          <a:latin typeface="Montserrat" pitchFamily="50" charset="0"/>
                        </a:rPr>
                        <a:t>REQUALIFICAÇÃO</a:t>
                      </a:r>
                      <a:r>
                        <a:rPr lang="pt-BR" sz="1400" baseline="0" dirty="0">
                          <a:solidFill>
                            <a:schemeClr val="lt1"/>
                          </a:solidFill>
                          <a:latin typeface="Montserrat" pitchFamily="50" charset="0"/>
                        </a:rPr>
                        <a:t> DE </a:t>
                      </a:r>
                    </a:p>
                    <a:p>
                      <a:pPr marL="0" marR="0" lvl="0" indent="0" algn="ctr" defTabSz="736202" rtl="0" eaLnBrk="1" fontAlgn="auto" latinLnBrk="0" hangingPunct="1">
                        <a:lnSpc>
                          <a:spcPct val="100000"/>
                        </a:lnSpc>
                        <a:spcBef>
                          <a:spcPts val="0"/>
                        </a:spcBef>
                        <a:spcAft>
                          <a:spcPts val="0"/>
                        </a:spcAft>
                        <a:buClrTx/>
                        <a:buSzTx/>
                        <a:buFontTx/>
                        <a:buNone/>
                        <a:tabLst/>
                        <a:defRPr/>
                      </a:pPr>
                      <a:r>
                        <a:rPr lang="pt-BR" sz="1400" baseline="0" dirty="0">
                          <a:solidFill>
                            <a:schemeClr val="lt1"/>
                          </a:solidFill>
                          <a:latin typeface="Montserrat" pitchFamily="50" charset="0"/>
                        </a:rPr>
                        <a:t>PONTOS DE TURISMO E LAZER</a:t>
                      </a:r>
                      <a:endParaRPr lang="pt-BR" sz="1400" dirty="0">
                        <a:solidFill>
                          <a:schemeClr val="bg1"/>
                        </a:solidFill>
                        <a:latin typeface="Montserrat" pitchFamily="50" charset="0"/>
                      </a:endParaRPr>
                    </a:p>
                  </a:txBody>
                  <a:tcPr marL="106683" marR="106683" marT="54055" marB="54055" anchor="ctr">
                    <a:solidFill>
                      <a:srgbClr val="0070C0"/>
                    </a:solidFill>
                  </a:tcPr>
                </a:tc>
                <a:tc hMerge="1">
                  <a:txBody>
                    <a:bodyPr/>
                    <a:lstStyle/>
                    <a:p>
                      <a:endParaRPr lang="pt-BR" dirty="0">
                        <a:solidFill>
                          <a:schemeClr val="tx1">
                            <a:lumMod val="65000"/>
                            <a:lumOff val="35000"/>
                          </a:schemeClr>
                        </a:solidFill>
                        <a:latin typeface="Century Gothic" pitchFamily="34" charset="0"/>
                      </a:endParaRPr>
                    </a:p>
                  </a:txBody>
                  <a:tcPr anchor="ct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dirty="0">
                        <a:solidFill>
                          <a:schemeClr val="tx1">
                            <a:lumMod val="65000"/>
                            <a:lumOff val="35000"/>
                          </a:schemeClr>
                        </a:solidFill>
                        <a:latin typeface="Century Gothic" pitchFamily="34" charset="0"/>
                      </a:endParaRPr>
                    </a:p>
                  </a:txBody>
                  <a:tcPr anchor="ctr"/>
                </a:tc>
                <a:extLst>
                  <a:ext uri="{0D108BD9-81ED-4DB2-BD59-A6C34878D82A}">
                    <a16:rowId xmlns:a16="http://schemas.microsoft.com/office/drawing/2014/main" val="10000"/>
                  </a:ext>
                </a:extLst>
              </a:tr>
              <a:tr h="292125">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Local</a:t>
                      </a:r>
                    </a:p>
                  </a:txBody>
                  <a:tcPr marL="106683" marR="106683" marT="54055" marB="54055" anchor="ctr">
                    <a:solidFill>
                      <a:schemeClr val="tx2">
                        <a:lumMod val="60000"/>
                        <a:lumOff val="40000"/>
                        <a:alpha val="8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Investimento*</a:t>
                      </a:r>
                    </a:p>
                  </a:txBody>
                  <a:tcPr marL="106683" marR="106683" marT="54055" marB="54055" anchor="ctr">
                    <a:solidFill>
                      <a:schemeClr val="tx2">
                        <a:lumMod val="60000"/>
                        <a:lumOff val="40000"/>
                        <a:alpha val="85000"/>
                      </a:schemeClr>
                    </a:solidFill>
                  </a:tcPr>
                </a:tc>
                <a:tc>
                  <a:txBody>
                    <a:bodyPr/>
                    <a:lstStyle/>
                    <a:p>
                      <a:pPr algn="ctr"/>
                      <a:r>
                        <a:rPr lang="pt-BR" sz="1200" b="1" dirty="0">
                          <a:solidFill>
                            <a:schemeClr val="bg1"/>
                          </a:solidFill>
                          <a:latin typeface="Montserrat" pitchFamily="50" charset="0"/>
                        </a:rPr>
                        <a:t>Prazo</a:t>
                      </a:r>
                    </a:p>
                  </a:txBody>
                  <a:tcPr marL="106683" marR="106683" marT="54055" marB="54055" anchor="ctr">
                    <a:solidFill>
                      <a:schemeClr val="tx2">
                        <a:lumMod val="60000"/>
                        <a:lumOff val="40000"/>
                        <a:alpha val="85000"/>
                      </a:schemeClr>
                    </a:solidFill>
                  </a:tcPr>
                </a:tc>
                <a:extLst>
                  <a:ext uri="{0D108BD9-81ED-4DB2-BD59-A6C34878D82A}">
                    <a16:rowId xmlns:a16="http://schemas.microsoft.com/office/drawing/2014/main" val="10001"/>
                  </a:ext>
                </a:extLst>
              </a:tr>
              <a:tr h="27133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Torre de TV</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R$431.757,31</a:t>
                      </a:r>
                    </a:p>
                  </a:txBody>
                  <a:tcPr marL="106683" marR="106683" marT="54055" marB="54055" anchor="ctr">
                    <a:solidFill>
                      <a:schemeClr val="tx2">
                        <a:lumMod val="40000"/>
                        <a:lumOff val="60000"/>
                        <a:alpha val="65000"/>
                      </a:schemeClr>
                    </a:solidFill>
                  </a:tcPr>
                </a:tc>
                <a:tc rowSpan="11">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rgbClr val="0070C0"/>
                          </a:solidFill>
                          <a:latin typeface="Montserrat" pitchFamily="50" charset="0"/>
                        </a:rPr>
                        <a:t>Finalizar</a:t>
                      </a:r>
                      <a:r>
                        <a:rPr lang="pt-BR" sz="1200" b="1" baseline="0" dirty="0">
                          <a:solidFill>
                            <a:srgbClr val="0070C0"/>
                          </a:solidFill>
                          <a:latin typeface="Montserrat" pitchFamily="50" charset="0"/>
                        </a:rPr>
                        <a:t> atualização do</a:t>
                      </a:r>
                      <a:r>
                        <a:rPr lang="pt-BR" sz="1200" b="1" dirty="0">
                          <a:solidFill>
                            <a:srgbClr val="0070C0"/>
                          </a:solidFill>
                          <a:latin typeface="Montserrat" pitchFamily="50" charset="0"/>
                        </a:rPr>
                        <a:t>s projetos e orçamentos até</a:t>
                      </a:r>
                    </a:p>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rgbClr val="0070C0"/>
                          </a:solidFill>
                          <a:latin typeface="Montserrat" pitchFamily="50" charset="0"/>
                        </a:rPr>
                        <a:t>2021 (SETUR)</a:t>
                      </a:r>
                    </a:p>
                  </a:txBody>
                  <a:tcPr marL="106683" marR="106683" marT="54055" marB="54055" anchor="ctr">
                    <a:solidFill>
                      <a:schemeClr val="tx2">
                        <a:lumMod val="40000"/>
                        <a:lumOff val="60000"/>
                        <a:alpha val="65000"/>
                      </a:schemeClr>
                    </a:solidFill>
                  </a:tcPr>
                </a:tc>
                <a:extLst>
                  <a:ext uri="{0D108BD9-81ED-4DB2-BD59-A6C34878D82A}">
                    <a16:rowId xmlns:a16="http://schemas.microsoft.com/office/drawing/2014/main" val="10002"/>
                  </a:ext>
                </a:extLst>
              </a:tr>
              <a:tr h="414521">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Catedral Metropolitana</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R$ 295.180,12</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3"/>
                  </a:ext>
                </a:extLst>
              </a:tr>
              <a:tr h="414521">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Lago Paranoá (Ponte</a:t>
                      </a:r>
                      <a:r>
                        <a:rPr lang="pt-BR" sz="1000" b="0" baseline="0" dirty="0">
                          <a:solidFill>
                            <a:srgbClr val="0070C0"/>
                          </a:solidFill>
                          <a:latin typeface="Montserrat" pitchFamily="50" charset="0"/>
                        </a:rPr>
                        <a:t> JK)</a:t>
                      </a:r>
                      <a:endParaRPr lang="pt-BR" sz="100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R$ 85.414,33</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4"/>
                  </a:ext>
                </a:extLst>
              </a:tr>
              <a:tr h="414521">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Praça dos Três</a:t>
                      </a:r>
                      <a:r>
                        <a:rPr lang="pt-BR" sz="1000" b="0" baseline="0" dirty="0">
                          <a:solidFill>
                            <a:srgbClr val="0070C0"/>
                          </a:solidFill>
                          <a:latin typeface="Montserrat" pitchFamily="50" charset="0"/>
                        </a:rPr>
                        <a:t> Poderes</a:t>
                      </a:r>
                      <a:endParaRPr lang="pt-BR" sz="100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R$ 375.990,60</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5"/>
                  </a:ext>
                </a:extLst>
              </a:tr>
              <a:tr h="27133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Memorial JK</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R$ 197.072,19</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6"/>
                  </a:ext>
                </a:extLst>
              </a:tr>
              <a:tr h="27133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Palácio da Alvorada</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R$ 94.582,07</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7"/>
                  </a:ext>
                </a:extLst>
              </a:tr>
              <a:tr h="27133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Palácio Catetinho</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R$ 154.921,89</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8"/>
                  </a:ext>
                </a:extLst>
              </a:tr>
              <a:tr h="27133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Palácio do Itamaraty</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R$ 145.037,94</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9"/>
                  </a:ext>
                </a:extLst>
              </a:tr>
              <a:tr h="27133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Palácio do Planalto</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R$ 41.539,81</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10"/>
                  </a:ext>
                </a:extLst>
              </a:tr>
              <a:tr h="27133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Torre de TV Digital</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R$ 137.268,38</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11"/>
                  </a:ext>
                </a:extLst>
              </a:tr>
              <a:tr h="475719">
                <a:tc gridSpan="2">
                  <a:txBody>
                    <a:bodyPr/>
                    <a:lstStyle/>
                    <a:p>
                      <a:pPr marL="0" marR="0" lvl="0" indent="0" algn="r" defTabSz="736202" rtl="0" eaLnBrk="1" fontAlgn="auto" latinLnBrk="0" hangingPunct="1">
                        <a:lnSpc>
                          <a:spcPct val="100000"/>
                        </a:lnSpc>
                        <a:spcBef>
                          <a:spcPts val="0"/>
                        </a:spcBef>
                        <a:spcAft>
                          <a:spcPts val="0"/>
                        </a:spcAft>
                        <a:buClrTx/>
                        <a:buSzTx/>
                        <a:buFontTx/>
                        <a:buNone/>
                        <a:tabLst/>
                        <a:defRPr/>
                      </a:pPr>
                      <a:r>
                        <a:rPr lang="pt-BR" sz="1100" b="1" dirty="0">
                          <a:solidFill>
                            <a:schemeClr val="bg1"/>
                          </a:solidFill>
                          <a:latin typeface="Montserrat" pitchFamily="50" charset="0"/>
                        </a:rPr>
                        <a:t>TOTAL A INVESTIR*     R$ 1.958.764,64</a:t>
                      </a:r>
                    </a:p>
                  </a:txBody>
                  <a:tcPr marL="106683" marR="106683" marT="54055" marB="54055" anchor="ctr">
                    <a:solidFill>
                      <a:srgbClr val="0070C0"/>
                    </a:solidFill>
                  </a:tcP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sz="900" b="0" dirty="0">
                        <a:solidFill>
                          <a:schemeClr val="bg1"/>
                        </a:solidFill>
                        <a:latin typeface="Century Gothic" pitchFamily="34" charset="0"/>
                      </a:endParaRPr>
                    </a:p>
                  </a:txBody>
                  <a:tcPr anchor="ctr">
                    <a:solidFill>
                      <a:srgbClr val="BF4D0D">
                        <a:alpha val="65000"/>
                      </a:srgb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12"/>
                  </a:ext>
                </a:extLst>
              </a:tr>
            </a:tbl>
          </a:graphicData>
        </a:graphic>
      </p:graphicFrame>
      <p:sp>
        <p:nvSpPr>
          <p:cNvPr id="14" name="Retângulo 13"/>
          <p:cNvSpPr>
            <a:spLocks/>
          </p:cNvSpPr>
          <p:nvPr/>
        </p:nvSpPr>
        <p:spPr>
          <a:xfrm>
            <a:off x="1703023" y="3625063"/>
            <a:ext cx="2940415" cy="241136"/>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ctr"/>
            <a:r>
              <a:rPr lang="pt-BR" sz="1000" dirty="0">
                <a:solidFill>
                  <a:schemeClr val="tx1">
                    <a:lumMod val="65000"/>
                    <a:lumOff val="35000"/>
                  </a:schemeClr>
                </a:solidFill>
                <a:latin typeface="Montserrat" pitchFamily="50" charset="0"/>
              </a:rPr>
              <a:t>* Valores estimados a serem atualizados</a:t>
            </a:r>
          </a:p>
        </p:txBody>
      </p:sp>
      <p:sp>
        <p:nvSpPr>
          <p:cNvPr id="12" name="Retângulo 11"/>
          <p:cNvSpPr/>
          <p:nvPr/>
        </p:nvSpPr>
        <p:spPr>
          <a:xfrm>
            <a:off x="538163" y="4026706"/>
            <a:ext cx="4105275" cy="1289753"/>
          </a:xfrm>
          <a:prstGeom prst="rect">
            <a:avLst/>
          </a:prstGeom>
          <a:ln w="28575">
            <a:noFill/>
            <a:prstDash val="sysDot"/>
          </a:ln>
        </p:spPr>
        <p:txBody>
          <a:bodyPr wrap="square" lIns="90000" tIns="90000" rIns="90000" bIns="90000">
            <a:spAutoFit/>
          </a:bodyPr>
          <a:lstStyle/>
          <a:p>
            <a:pPr fontAlgn="base"/>
            <a:r>
              <a:rPr lang="pt-BR" sz="800" b="1" dirty="0">
                <a:latin typeface="Montserrat" pitchFamily="50" charset="0"/>
              </a:rPr>
              <a:t>LOA 2020</a:t>
            </a:r>
          </a:p>
          <a:p>
            <a:pPr fontAlgn="base"/>
            <a:endParaRPr lang="pt-BR" sz="800" b="1" dirty="0">
              <a:latin typeface="Montserrat" pitchFamily="50" charset="0"/>
            </a:endParaRPr>
          </a:p>
          <a:p>
            <a:r>
              <a:rPr lang="pt-BR" sz="800" dirty="0">
                <a:solidFill>
                  <a:schemeClr val="tx1">
                    <a:lumMod val="65000"/>
                    <a:lumOff val="35000"/>
                  </a:schemeClr>
                </a:solidFill>
                <a:latin typeface="Montserrat" pitchFamily="50" charset="0"/>
              </a:rPr>
              <a:t>6209 1110 8145 - (EPI) Execução de obras de urbanização - calçadas com Acessibilidade na Região Administrativa da Candangolândia</a:t>
            </a:r>
          </a:p>
          <a:p>
            <a:r>
              <a:rPr lang="pt-BR" sz="800" dirty="0">
                <a:solidFill>
                  <a:schemeClr val="tx1">
                    <a:lumMod val="65000"/>
                    <a:lumOff val="35000"/>
                  </a:schemeClr>
                </a:solidFill>
                <a:latin typeface="Montserrat" pitchFamily="50" charset="0"/>
              </a:rPr>
              <a:t>6209 1110 8153 (SODF) - (EPI) Construção e reforma de calçadas </a:t>
            </a:r>
          </a:p>
          <a:p>
            <a:r>
              <a:rPr lang="pt-BR" sz="800" dirty="0">
                <a:solidFill>
                  <a:schemeClr val="tx1">
                    <a:lumMod val="65000"/>
                    <a:lumOff val="35000"/>
                  </a:schemeClr>
                </a:solidFill>
                <a:latin typeface="Montserrat" pitchFamily="50" charset="0"/>
              </a:rPr>
              <a:t>6209 1110 8164 (NOVACAP) - (EPI) Construção e reforma de calçadas no Distrito Federal</a:t>
            </a:r>
          </a:p>
          <a:p>
            <a:r>
              <a:rPr lang="pt-BR" sz="800" dirty="0">
                <a:solidFill>
                  <a:schemeClr val="tx1">
                    <a:lumMod val="65000"/>
                    <a:lumOff val="35000"/>
                  </a:schemeClr>
                </a:solidFill>
                <a:latin typeface="Montserrat" pitchFamily="50" charset="0"/>
              </a:rPr>
              <a:t>6209 1110 8179 (NOVACAP) - (EPI) Construção e reforma de calçadas (em 2020)</a:t>
            </a:r>
          </a:p>
        </p:txBody>
      </p:sp>
    </p:spTree>
    <p:extLst>
      <p:ext uri="{BB962C8B-B14F-4D97-AF65-F5344CB8AC3E}">
        <p14:creationId xmlns:p14="http://schemas.microsoft.com/office/powerpoint/2010/main" val="13104286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a 11"/>
          <p:cNvGraphicFramePr>
            <a:graphicFrameLocks noGrp="1"/>
          </p:cNvGraphicFramePr>
          <p:nvPr>
            <p:extLst>
              <p:ext uri="{D42A27DB-BD31-4B8C-83A1-F6EECF244321}">
                <p14:modId xmlns:p14="http://schemas.microsoft.com/office/powerpoint/2010/main" val="2673812299"/>
              </p:ext>
            </p:extLst>
          </p:nvPr>
        </p:nvGraphicFramePr>
        <p:xfrm>
          <a:off x="538164" y="1349375"/>
          <a:ext cx="8642348" cy="3550890"/>
        </p:xfrm>
        <a:graphic>
          <a:graphicData uri="http://schemas.openxmlformats.org/drawingml/2006/table">
            <a:tbl>
              <a:tblPr firstRow="1" bandRow="1">
                <a:tableStyleId>{93296810-A885-4BE3-A3E7-6D5BEEA58F35}</a:tableStyleId>
              </a:tblPr>
              <a:tblGrid>
                <a:gridCol w="4825033">
                  <a:extLst>
                    <a:ext uri="{9D8B030D-6E8A-4147-A177-3AD203B41FA5}">
                      <a16:colId xmlns:a16="http://schemas.microsoft.com/office/drawing/2014/main" val="20000"/>
                    </a:ext>
                  </a:extLst>
                </a:gridCol>
                <a:gridCol w="1696585">
                  <a:extLst>
                    <a:ext uri="{9D8B030D-6E8A-4147-A177-3AD203B41FA5}">
                      <a16:colId xmlns:a16="http://schemas.microsoft.com/office/drawing/2014/main" val="20001"/>
                    </a:ext>
                  </a:extLst>
                </a:gridCol>
                <a:gridCol w="2120730">
                  <a:extLst>
                    <a:ext uri="{9D8B030D-6E8A-4147-A177-3AD203B41FA5}">
                      <a16:colId xmlns:a16="http://schemas.microsoft.com/office/drawing/2014/main" val="20003"/>
                    </a:ext>
                  </a:extLst>
                </a:gridCol>
              </a:tblGrid>
              <a:tr h="383880">
                <a:tc gridSpan="3">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dirty="0">
                          <a:solidFill>
                            <a:schemeClr val="lt1"/>
                          </a:solidFill>
                          <a:latin typeface="Montserrat" pitchFamily="50" charset="0"/>
                        </a:rPr>
                        <a:t>REQUALIFICAÇÃO</a:t>
                      </a:r>
                      <a:r>
                        <a:rPr lang="pt-BR" sz="1000" baseline="0" dirty="0">
                          <a:solidFill>
                            <a:schemeClr val="lt1"/>
                          </a:solidFill>
                          <a:latin typeface="Montserrat" pitchFamily="50" charset="0"/>
                        </a:rPr>
                        <a:t> DE ÁREAS CENTRAIS</a:t>
                      </a:r>
                      <a:endParaRPr lang="pt-BR" sz="1000" dirty="0">
                        <a:solidFill>
                          <a:schemeClr val="bg1"/>
                        </a:solidFill>
                        <a:latin typeface="Montserrat" pitchFamily="50" charset="0"/>
                      </a:endParaRPr>
                    </a:p>
                  </a:txBody>
                  <a:tcPr marL="106683" marR="106683" marT="54055" marB="54055" anchor="ctr">
                    <a:solidFill>
                      <a:srgbClr val="0070C0"/>
                    </a:solidFill>
                  </a:tcPr>
                </a:tc>
                <a:tc hMerge="1">
                  <a:txBody>
                    <a:bodyPr/>
                    <a:lstStyle/>
                    <a:p>
                      <a:endParaRPr lang="pt-BR" dirty="0">
                        <a:solidFill>
                          <a:schemeClr val="tx1">
                            <a:lumMod val="65000"/>
                            <a:lumOff val="35000"/>
                          </a:schemeClr>
                        </a:solidFill>
                        <a:latin typeface="Century Gothic" pitchFamily="34" charset="0"/>
                      </a:endParaRPr>
                    </a:p>
                  </a:txBody>
                  <a:tcPr anchor="ct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dirty="0">
                        <a:solidFill>
                          <a:schemeClr val="tx1">
                            <a:lumMod val="65000"/>
                            <a:lumOff val="35000"/>
                          </a:schemeClr>
                        </a:solidFill>
                        <a:latin typeface="Century Gothic" pitchFamily="34" charset="0"/>
                      </a:endParaRPr>
                    </a:p>
                  </a:txBody>
                  <a:tcPr anchor="ctr"/>
                </a:tc>
                <a:extLst>
                  <a:ext uri="{0D108BD9-81ED-4DB2-BD59-A6C34878D82A}">
                    <a16:rowId xmlns:a16="http://schemas.microsoft.com/office/drawing/2014/main" val="10000"/>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Local</a:t>
                      </a:r>
                    </a:p>
                  </a:txBody>
                  <a:tcPr marL="106683" marR="106683" marT="54055" marB="54055" anchor="ctr">
                    <a:solidFill>
                      <a:schemeClr val="tx2">
                        <a:lumMod val="60000"/>
                        <a:lumOff val="40000"/>
                        <a:alpha val="8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Investimento</a:t>
                      </a:r>
                    </a:p>
                  </a:txBody>
                  <a:tcPr marL="106683" marR="106683" marT="54055" marB="54055" anchor="ctr">
                    <a:solidFill>
                      <a:schemeClr val="tx2">
                        <a:lumMod val="60000"/>
                        <a:lumOff val="40000"/>
                        <a:alpha val="85000"/>
                      </a:schemeClr>
                    </a:solidFill>
                  </a:tcPr>
                </a:tc>
                <a:tc>
                  <a:txBody>
                    <a:bodyPr/>
                    <a:lstStyle/>
                    <a:p>
                      <a:pPr algn="ctr"/>
                      <a:r>
                        <a:rPr lang="pt-BR" sz="1000" b="1" dirty="0">
                          <a:solidFill>
                            <a:schemeClr val="bg1"/>
                          </a:solidFill>
                          <a:latin typeface="Montserrat" pitchFamily="50" charset="0"/>
                        </a:rPr>
                        <a:t>Prazo</a:t>
                      </a:r>
                    </a:p>
                  </a:txBody>
                  <a:tcPr marL="106683" marR="106683" marT="54055" marB="54055" anchor="ctr">
                    <a:solidFill>
                      <a:schemeClr val="tx2">
                        <a:lumMod val="60000"/>
                        <a:lumOff val="40000"/>
                        <a:alpha val="85000"/>
                      </a:schemeClr>
                    </a:solidFill>
                  </a:tcPr>
                </a:tc>
                <a:extLst>
                  <a:ext uri="{0D108BD9-81ED-4DB2-BD59-A6C34878D82A}">
                    <a16:rowId xmlns:a16="http://schemas.microsoft.com/office/drawing/2014/main" val="10001"/>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a:t>
                      </a:r>
                      <a:r>
                        <a:rPr lang="pt-BR" sz="1000" b="0" baseline="0" dirty="0">
                          <a:solidFill>
                            <a:srgbClr val="0070C0"/>
                          </a:solidFill>
                          <a:latin typeface="Montserrat" pitchFamily="50" charset="0"/>
                        </a:rPr>
                        <a:t> de Requalificação do Setor Hoteleiro Sul</a:t>
                      </a:r>
                      <a:endParaRPr lang="pt-BR" sz="100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a:t>
                      </a:r>
                    </a:p>
                  </a:txBody>
                  <a:tcPr marL="106683" marR="106683" marT="54055" marB="54055" anchor="ctr">
                    <a:solidFill>
                      <a:schemeClr val="tx2">
                        <a:lumMod val="40000"/>
                        <a:lumOff val="60000"/>
                        <a:alpha val="65000"/>
                      </a:schemeClr>
                    </a:solidFill>
                  </a:tcPr>
                </a:tc>
                <a:tc rowSpan="10">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1" dirty="0">
                          <a:solidFill>
                            <a:srgbClr val="0070C0"/>
                          </a:solidFill>
                          <a:latin typeface="Montserrat" pitchFamily="50" charset="0"/>
                        </a:rPr>
                        <a:t>Iniciar as obras dos projetos existentes e aprovados até</a:t>
                      </a:r>
                    </a:p>
                    <a:p>
                      <a:pPr marL="0" marR="0" indent="0" algn="ctr" defTabSz="736202" rtl="0" eaLnBrk="1" fontAlgn="auto" latinLnBrk="0" hangingPunct="1">
                        <a:lnSpc>
                          <a:spcPct val="100000"/>
                        </a:lnSpc>
                        <a:spcBef>
                          <a:spcPts val="0"/>
                        </a:spcBef>
                        <a:spcAft>
                          <a:spcPts val="0"/>
                        </a:spcAft>
                        <a:buClrTx/>
                        <a:buSzTx/>
                        <a:buFontTx/>
                        <a:buNone/>
                        <a:tabLst/>
                        <a:defRPr/>
                      </a:pPr>
                      <a:r>
                        <a:rPr lang="pt-BR" sz="1000" b="1" dirty="0">
                          <a:solidFill>
                            <a:srgbClr val="0070C0"/>
                          </a:solidFill>
                          <a:latin typeface="Montserrat" pitchFamily="50" charset="0"/>
                        </a:rPr>
                        <a:t>2021</a:t>
                      </a:r>
                    </a:p>
                  </a:txBody>
                  <a:tcPr marL="106683" marR="106683" marT="54055" marB="54055" anchor="ctr">
                    <a:solidFill>
                      <a:schemeClr val="tx2">
                        <a:lumMod val="40000"/>
                        <a:lumOff val="60000"/>
                        <a:alpha val="65000"/>
                      </a:schemeClr>
                    </a:solidFill>
                  </a:tcPr>
                </a:tc>
                <a:extLst>
                  <a:ext uri="{0D108BD9-81ED-4DB2-BD59-A6C34878D82A}">
                    <a16:rowId xmlns:a16="http://schemas.microsoft.com/office/drawing/2014/main" val="10002"/>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 de Requalificação do Setor Hoteleiro Norte</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3"/>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Requalificação</a:t>
                      </a:r>
                      <a:r>
                        <a:rPr lang="pt-BR" sz="1000" b="0" baseline="0" dirty="0">
                          <a:solidFill>
                            <a:srgbClr val="0070C0"/>
                          </a:solidFill>
                          <a:latin typeface="Montserrat" pitchFamily="50" charset="0"/>
                        </a:rPr>
                        <a:t> do Setor Comercial Sul</a:t>
                      </a:r>
                      <a:endParaRPr lang="pt-BR" sz="100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4"/>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Requalificação</a:t>
                      </a:r>
                      <a:r>
                        <a:rPr lang="pt-BR" sz="1000" b="0" baseline="0" dirty="0">
                          <a:solidFill>
                            <a:srgbClr val="0070C0"/>
                          </a:solidFill>
                          <a:latin typeface="Montserrat" pitchFamily="50" charset="0"/>
                        </a:rPr>
                        <a:t> da Via S3</a:t>
                      </a:r>
                      <a:endParaRPr lang="pt-BR" sz="100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5"/>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a:t>
                      </a:r>
                      <a:r>
                        <a:rPr lang="pt-BR" sz="1000" b="0" baseline="0" dirty="0">
                          <a:solidFill>
                            <a:srgbClr val="0070C0"/>
                          </a:solidFill>
                          <a:latin typeface="Montserrat" pitchFamily="50" charset="0"/>
                        </a:rPr>
                        <a:t> de Requalificação do Setor de Rádio e TV Sul</a:t>
                      </a:r>
                      <a:endParaRPr lang="pt-BR" sz="100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R$ 3.000.000,00</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6"/>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 de Acessibilidade no Setor</a:t>
                      </a:r>
                      <a:r>
                        <a:rPr lang="pt-BR" sz="1000" b="0" baseline="0" dirty="0">
                          <a:solidFill>
                            <a:srgbClr val="0070C0"/>
                          </a:solidFill>
                          <a:latin typeface="Montserrat" pitchFamily="50" charset="0"/>
                        </a:rPr>
                        <a:t> de Autarquias Norte</a:t>
                      </a:r>
                      <a:endParaRPr lang="pt-BR" sz="100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7"/>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 de Requalificação do Setor</a:t>
                      </a:r>
                      <a:r>
                        <a:rPr lang="pt-BR" sz="1000" b="0" baseline="0" dirty="0">
                          <a:solidFill>
                            <a:srgbClr val="0070C0"/>
                          </a:solidFill>
                          <a:latin typeface="Montserrat" pitchFamily="50" charset="0"/>
                        </a:rPr>
                        <a:t> Hospitalar Sul</a:t>
                      </a:r>
                      <a:endParaRPr lang="pt-BR" sz="1000" b="0" dirty="0">
                        <a:solidFill>
                          <a:srgbClr val="0070C0"/>
                        </a:solidFill>
                        <a:latin typeface="Montserrat" pitchFamily="50" charset="0"/>
                      </a:endParaRPr>
                    </a:p>
                  </a:txBody>
                  <a:tcPr marL="106683" marR="106683" marT="54055" marB="54055" anchor="ctr">
                    <a:solidFill>
                      <a:srgbClr val="F7F16F">
                        <a:alpha val="65000"/>
                      </a:srgb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R$ 3.400,000,00</a:t>
                      </a:r>
                    </a:p>
                  </a:txBody>
                  <a:tcPr marL="106683" marR="106683" marT="54055" marB="54055" anchor="ctr">
                    <a:solidFill>
                      <a:srgbClr val="F7F16F">
                        <a:alpha val="65000"/>
                      </a:srgb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8"/>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a:t>
                      </a:r>
                      <a:r>
                        <a:rPr lang="pt-BR" sz="1000" b="0" baseline="0" dirty="0">
                          <a:solidFill>
                            <a:srgbClr val="0070C0"/>
                          </a:solidFill>
                          <a:latin typeface="Montserrat" pitchFamily="50" charset="0"/>
                        </a:rPr>
                        <a:t> de Requalificação do Setor Bancário Sul</a:t>
                      </a:r>
                      <a:endParaRPr lang="pt-BR" sz="100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9"/>
                  </a:ext>
                </a:extLst>
              </a:tr>
              <a:tr h="28791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a:t>
                      </a:r>
                      <a:r>
                        <a:rPr lang="pt-BR" sz="1000" b="0" baseline="0" dirty="0">
                          <a:solidFill>
                            <a:srgbClr val="0070C0"/>
                          </a:solidFill>
                          <a:latin typeface="Montserrat" pitchFamily="50" charset="0"/>
                        </a:rPr>
                        <a:t> de Requalificação do Setor Bancário Norte</a:t>
                      </a:r>
                      <a:endParaRPr lang="pt-BR" sz="100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10"/>
                  </a:ext>
                </a:extLst>
              </a:tr>
              <a:tr h="287910">
                <a:tc gridSpan="2">
                  <a:txBody>
                    <a:bodyPr/>
                    <a:lstStyle/>
                    <a:p>
                      <a:pPr marL="0" marR="0" lvl="0" indent="0" algn="r" defTabSz="736202"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TOTAL A INVESTIR*                                           </a:t>
                      </a:r>
                      <a:r>
                        <a:rPr lang="pt-BR" sz="1000" b="0" dirty="0">
                          <a:solidFill>
                            <a:schemeClr val="bg1"/>
                          </a:solidFill>
                          <a:latin typeface="Montserrat" pitchFamily="50" charset="0"/>
                        </a:rPr>
                        <a:t>R$</a:t>
                      </a:r>
                      <a:r>
                        <a:rPr lang="pt-BR" sz="1000" b="0" baseline="0" dirty="0">
                          <a:solidFill>
                            <a:schemeClr val="bg1"/>
                          </a:solidFill>
                          <a:latin typeface="Montserrat" pitchFamily="50" charset="0"/>
                        </a:rPr>
                        <a:t> 6.400.000,00</a:t>
                      </a:r>
                      <a:endParaRPr lang="pt-BR" sz="1000" b="0" dirty="0">
                        <a:solidFill>
                          <a:schemeClr val="bg1"/>
                        </a:solidFill>
                        <a:latin typeface="Montserrat" pitchFamily="50" charset="0"/>
                      </a:endParaRPr>
                    </a:p>
                  </a:txBody>
                  <a:tcPr marL="106683" marR="106683" marT="54055" marB="54055" anchor="ctr">
                    <a:solidFill>
                      <a:srgbClr val="0070C0"/>
                    </a:solidFill>
                  </a:tcP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sz="900" b="0" dirty="0">
                        <a:solidFill>
                          <a:schemeClr val="bg1"/>
                        </a:solidFill>
                        <a:latin typeface="Century Gothic" pitchFamily="34" charset="0"/>
                      </a:endParaRPr>
                    </a:p>
                  </a:txBody>
                  <a:tcPr anchor="ctr">
                    <a:solidFill>
                      <a:srgbClr val="BF4D0D">
                        <a:alpha val="65000"/>
                      </a:srgb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11"/>
                  </a:ext>
                </a:extLst>
              </a:tr>
            </a:tbl>
          </a:graphicData>
        </a:graphic>
      </p:graphicFrame>
      <p:sp>
        <p:nvSpPr>
          <p:cNvPr id="14" name="Retângulo 13"/>
          <p:cNvSpPr>
            <a:spLocks/>
          </p:cNvSpPr>
          <p:nvPr/>
        </p:nvSpPr>
        <p:spPr>
          <a:xfrm>
            <a:off x="5508203" y="4903744"/>
            <a:ext cx="3672310" cy="241136"/>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r"/>
            <a:r>
              <a:rPr lang="pt-BR" sz="1000" dirty="0">
                <a:solidFill>
                  <a:schemeClr val="tx1">
                    <a:lumMod val="65000"/>
                    <a:lumOff val="35000"/>
                  </a:schemeClr>
                </a:solidFill>
                <a:latin typeface="Montserrat" pitchFamily="50" charset="0"/>
              </a:rPr>
              <a:t>Tabela 4 – Requalificação de Áreas Centrais</a:t>
            </a:r>
          </a:p>
        </p:txBody>
      </p:sp>
      <p:sp>
        <p:nvSpPr>
          <p:cNvPr id="16" name="Retângulo 15"/>
          <p:cNvSpPr>
            <a:spLocks/>
          </p:cNvSpPr>
          <p:nvPr/>
        </p:nvSpPr>
        <p:spPr>
          <a:xfrm>
            <a:off x="1494049" y="4912534"/>
            <a:ext cx="2940415" cy="241136"/>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r>
              <a:rPr lang="pt-BR" sz="1000" dirty="0">
                <a:solidFill>
                  <a:schemeClr val="tx1">
                    <a:lumMod val="65000"/>
                    <a:lumOff val="35000"/>
                  </a:schemeClr>
                </a:solidFill>
                <a:latin typeface="Montserrat" pitchFamily="50" charset="0"/>
              </a:rPr>
              <a:t>* Valores estimados a serem atualizados</a:t>
            </a:r>
          </a:p>
        </p:txBody>
      </p:sp>
    </p:spTree>
    <p:extLst>
      <p:ext uri="{BB962C8B-B14F-4D97-AF65-F5344CB8AC3E}">
        <p14:creationId xmlns:p14="http://schemas.microsoft.com/office/powerpoint/2010/main" val="131042862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a 12"/>
          <p:cNvGraphicFramePr>
            <a:graphicFrameLocks noGrp="1"/>
          </p:cNvGraphicFramePr>
          <p:nvPr>
            <p:extLst>
              <p:ext uri="{D42A27DB-BD31-4B8C-83A1-F6EECF244321}">
                <p14:modId xmlns:p14="http://schemas.microsoft.com/office/powerpoint/2010/main" val="2327122626"/>
              </p:ext>
            </p:extLst>
          </p:nvPr>
        </p:nvGraphicFramePr>
        <p:xfrm>
          <a:off x="538163" y="1349375"/>
          <a:ext cx="8642350" cy="4446863"/>
        </p:xfrm>
        <a:graphic>
          <a:graphicData uri="http://schemas.openxmlformats.org/drawingml/2006/table">
            <a:tbl>
              <a:tblPr firstRow="1" bandRow="1">
                <a:tableStyleId>{93296810-A885-4BE3-A3E7-6D5BEEA58F35}</a:tableStyleId>
              </a:tblPr>
              <a:tblGrid>
                <a:gridCol w="4755403">
                  <a:extLst>
                    <a:ext uri="{9D8B030D-6E8A-4147-A177-3AD203B41FA5}">
                      <a16:colId xmlns:a16="http://schemas.microsoft.com/office/drawing/2014/main" val="20000"/>
                    </a:ext>
                  </a:extLst>
                </a:gridCol>
                <a:gridCol w="1463202">
                  <a:extLst>
                    <a:ext uri="{9D8B030D-6E8A-4147-A177-3AD203B41FA5}">
                      <a16:colId xmlns:a16="http://schemas.microsoft.com/office/drawing/2014/main" val="20001"/>
                    </a:ext>
                  </a:extLst>
                </a:gridCol>
                <a:gridCol w="914501">
                  <a:extLst>
                    <a:ext uri="{9D8B030D-6E8A-4147-A177-3AD203B41FA5}">
                      <a16:colId xmlns:a16="http://schemas.microsoft.com/office/drawing/2014/main" val="20002"/>
                    </a:ext>
                  </a:extLst>
                </a:gridCol>
                <a:gridCol w="1509244">
                  <a:extLst>
                    <a:ext uri="{9D8B030D-6E8A-4147-A177-3AD203B41FA5}">
                      <a16:colId xmlns:a16="http://schemas.microsoft.com/office/drawing/2014/main" val="20003"/>
                    </a:ext>
                  </a:extLst>
                </a:gridCol>
              </a:tblGrid>
              <a:tr h="322015">
                <a:tc gridSpan="4">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PROJETOS EXECUTIVOS</a:t>
                      </a:r>
                      <a:r>
                        <a:rPr lang="pt-BR" sz="1000" b="1" baseline="0" dirty="0">
                          <a:solidFill>
                            <a:schemeClr val="bg1"/>
                          </a:solidFill>
                          <a:latin typeface="Montserrat" pitchFamily="50" charset="0"/>
                        </a:rPr>
                        <a:t> (SEDUH)</a:t>
                      </a:r>
                      <a:endParaRPr lang="pt-BR" sz="1000" b="1" dirty="0">
                        <a:solidFill>
                          <a:schemeClr val="bg1"/>
                        </a:solidFill>
                        <a:latin typeface="Montserrat" pitchFamily="50" charset="0"/>
                      </a:endParaRPr>
                    </a:p>
                  </a:txBody>
                  <a:tcPr marL="106683" marR="106683" marT="54055" marB="54055" anchor="ctr">
                    <a:solidFill>
                      <a:srgbClr val="0070C0"/>
                    </a:solidFill>
                  </a:tcP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sz="900" b="1" dirty="0">
                        <a:solidFill>
                          <a:schemeClr val="bg1"/>
                        </a:solidFill>
                        <a:latin typeface="Century Gothic" pitchFamily="34" charset="0"/>
                      </a:endParaRPr>
                    </a:p>
                  </a:txBody>
                  <a:tcPr anchor="ctr">
                    <a:solidFill>
                      <a:srgbClr val="BF4D0D"/>
                    </a:solidFill>
                  </a:tcPr>
                </a:tc>
                <a:tc hMerge="1">
                  <a:txBody>
                    <a:bodyPr/>
                    <a:lstStyle/>
                    <a:p>
                      <a:pPr algn="ctr"/>
                      <a:endParaRPr lang="pt-BR" sz="900" b="1" dirty="0">
                        <a:solidFill>
                          <a:schemeClr val="bg1"/>
                        </a:solidFill>
                        <a:latin typeface="Century Gothic" pitchFamily="34" charset="0"/>
                      </a:endParaRPr>
                    </a:p>
                  </a:txBody>
                  <a:tcPr anchor="ctr">
                    <a:solidFill>
                      <a:srgbClr val="BF4D0D"/>
                    </a:solidFill>
                  </a:tcPr>
                </a:tc>
                <a:tc hMerge="1">
                  <a:txBody>
                    <a:bodyPr/>
                    <a:lstStyle/>
                    <a:p>
                      <a:pPr algn="ctr"/>
                      <a:endParaRPr lang="pt-BR" sz="900" b="1" dirty="0">
                        <a:solidFill>
                          <a:schemeClr val="bg1"/>
                        </a:solidFill>
                        <a:latin typeface="Century Gothic" pitchFamily="34" charset="0"/>
                      </a:endParaRPr>
                    </a:p>
                  </a:txBody>
                  <a:tcPr anchor="ctr">
                    <a:solidFill>
                      <a:srgbClr val="BF4D0D"/>
                    </a:solidFill>
                  </a:tcPr>
                </a:tc>
                <a:extLst>
                  <a:ext uri="{0D108BD9-81ED-4DB2-BD59-A6C34878D82A}">
                    <a16:rowId xmlns:a16="http://schemas.microsoft.com/office/drawing/2014/main" val="10000"/>
                  </a:ext>
                </a:extLst>
              </a:tr>
              <a:tr h="241511">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Local</a:t>
                      </a:r>
                    </a:p>
                  </a:txBody>
                  <a:tcPr marL="106683" marR="106683" marT="54055" marB="54055" anchor="ctr">
                    <a:solidFill>
                      <a:srgbClr val="0070C0"/>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Investimento*</a:t>
                      </a:r>
                    </a:p>
                  </a:txBody>
                  <a:tcPr marL="106683" marR="106683" marT="54055" marB="54055" anchor="ctr">
                    <a:solidFill>
                      <a:srgbClr val="0070C0"/>
                    </a:solidFill>
                  </a:tcPr>
                </a:tc>
                <a:tc>
                  <a:txBody>
                    <a:bodyPr/>
                    <a:lstStyle/>
                    <a:p>
                      <a:pPr algn="ctr"/>
                      <a:r>
                        <a:rPr lang="pt-BR" sz="1000" b="1" dirty="0">
                          <a:solidFill>
                            <a:schemeClr val="bg1"/>
                          </a:solidFill>
                          <a:latin typeface="Montserrat" pitchFamily="50" charset="0"/>
                        </a:rPr>
                        <a:t>Área/m²</a:t>
                      </a:r>
                    </a:p>
                  </a:txBody>
                  <a:tcPr marL="106683" marR="106683" marT="54055" marB="54055" anchor="ctr">
                    <a:solidFill>
                      <a:srgbClr val="0070C0"/>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Prazo</a:t>
                      </a:r>
                    </a:p>
                  </a:txBody>
                  <a:tcPr marL="106683" marR="106683" marT="54055" marB="54055" anchor="ctr">
                    <a:solidFill>
                      <a:srgbClr val="0070C0"/>
                    </a:solidFill>
                  </a:tcPr>
                </a:tc>
                <a:extLst>
                  <a:ext uri="{0D108BD9-81ED-4DB2-BD59-A6C34878D82A}">
                    <a16:rowId xmlns:a16="http://schemas.microsoft.com/office/drawing/2014/main" val="10001"/>
                  </a:ext>
                </a:extLst>
              </a:tr>
              <a:tr h="36588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 Executivo de Acessibilidade da quadra 5 do Setor Comercial Sul</a:t>
                      </a: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R$ 2.000.000,00</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28.000 m²</a:t>
                      </a:r>
                    </a:p>
                  </a:txBody>
                  <a:tcPr marL="106683" marR="106683" marT="54055" marB="54055" anchor="ctr">
                    <a:solidFill>
                      <a:schemeClr val="tx2">
                        <a:lumMod val="40000"/>
                        <a:lumOff val="60000"/>
                        <a:alpha val="65000"/>
                      </a:schemeClr>
                    </a:solidFill>
                  </a:tcPr>
                </a:tc>
                <a:tc rowSpan="11">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1" dirty="0">
                          <a:solidFill>
                            <a:srgbClr val="0070C0"/>
                          </a:solidFill>
                          <a:latin typeface="Montserrat" pitchFamily="50" charset="0"/>
                        </a:rPr>
                        <a:t>Iniciar as obras até</a:t>
                      </a:r>
                    </a:p>
                    <a:p>
                      <a:pPr marL="0" marR="0" indent="0" algn="ctr" defTabSz="736202" rtl="0" eaLnBrk="1" fontAlgn="auto" latinLnBrk="0" hangingPunct="1">
                        <a:lnSpc>
                          <a:spcPct val="100000"/>
                        </a:lnSpc>
                        <a:spcBef>
                          <a:spcPts val="0"/>
                        </a:spcBef>
                        <a:spcAft>
                          <a:spcPts val="0"/>
                        </a:spcAft>
                        <a:buClrTx/>
                        <a:buSzTx/>
                        <a:buFontTx/>
                        <a:buNone/>
                        <a:tabLst/>
                        <a:defRPr/>
                      </a:pPr>
                      <a:r>
                        <a:rPr lang="pt-BR" sz="1000" b="1" dirty="0">
                          <a:solidFill>
                            <a:srgbClr val="0070C0"/>
                          </a:solidFill>
                          <a:latin typeface="Montserrat" pitchFamily="50" charset="0"/>
                        </a:rPr>
                        <a:t>2022</a:t>
                      </a:r>
                    </a:p>
                  </a:txBody>
                  <a:tcPr marL="106683" marR="106683" marT="54055" marB="54055" anchor="ctr">
                    <a:solidFill>
                      <a:schemeClr val="tx2">
                        <a:lumMod val="40000"/>
                        <a:lumOff val="60000"/>
                        <a:alpha val="65000"/>
                      </a:schemeClr>
                    </a:solidFill>
                  </a:tcPr>
                </a:tc>
                <a:extLst>
                  <a:ext uri="{0D108BD9-81ED-4DB2-BD59-A6C34878D82A}">
                    <a16:rowId xmlns:a16="http://schemas.microsoft.com/office/drawing/2014/main" val="10002"/>
                  </a:ext>
                </a:extLst>
              </a:tr>
              <a:tr h="36588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 Executivo da Praça do Povo </a:t>
                      </a:r>
                    </a:p>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Quadra 3 do Setor</a:t>
                      </a:r>
                      <a:r>
                        <a:rPr lang="pt-BR" sz="1000" b="0" baseline="0" dirty="0">
                          <a:solidFill>
                            <a:srgbClr val="0070C0"/>
                          </a:solidFill>
                          <a:latin typeface="Montserrat" pitchFamily="50" charset="0"/>
                        </a:rPr>
                        <a:t> Comercial Sul</a:t>
                      </a:r>
                      <a:endParaRPr lang="pt-BR" sz="1000" b="0" dirty="0">
                        <a:solidFill>
                          <a:srgbClr val="0070C0"/>
                        </a:solidFill>
                        <a:latin typeface="Montserrat" pitchFamily="50" charset="0"/>
                      </a:endParaRP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R$ 1.200.000,00</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2000 m²</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3"/>
                  </a:ext>
                </a:extLst>
              </a:tr>
              <a:tr h="36588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 Executivo Rota Acessível à Escola Superior do Ministério Público</a:t>
                      </a: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R$ 170.341,95</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1245 m²</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5"/>
                  </a:ext>
                </a:extLst>
              </a:tr>
              <a:tr h="36588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a:t>
                      </a:r>
                      <a:r>
                        <a:rPr lang="pt-BR" sz="1000" b="0" baseline="0" dirty="0">
                          <a:solidFill>
                            <a:srgbClr val="0070C0"/>
                          </a:solidFill>
                          <a:latin typeface="Montserrat" pitchFamily="50" charset="0"/>
                        </a:rPr>
                        <a:t> Executivo Mobilidade Ativa – Ligação Estação 114 Sul à W3 e L2 Sul</a:t>
                      </a:r>
                    </a:p>
                    <a:p>
                      <a:pPr marL="0" marR="0" indent="0" algn="ctr" defTabSz="736202" rtl="0" eaLnBrk="1" fontAlgn="auto" latinLnBrk="0" hangingPunct="1">
                        <a:lnSpc>
                          <a:spcPct val="100000"/>
                        </a:lnSpc>
                        <a:spcBef>
                          <a:spcPts val="0"/>
                        </a:spcBef>
                        <a:spcAft>
                          <a:spcPts val="0"/>
                        </a:spcAft>
                        <a:buClrTx/>
                        <a:buSzTx/>
                        <a:buFontTx/>
                        <a:buNone/>
                        <a:tabLst/>
                        <a:defRPr/>
                      </a:pPr>
                      <a:r>
                        <a:rPr lang="pt-BR" sz="1000" b="0" baseline="0" dirty="0">
                          <a:solidFill>
                            <a:srgbClr val="0070C0"/>
                          </a:solidFill>
                          <a:latin typeface="Montserrat" pitchFamily="50" charset="0"/>
                        </a:rPr>
                        <a:t>(execução - SODF)</a:t>
                      </a:r>
                      <a:endParaRPr lang="pt-BR" sz="1000" b="0" dirty="0">
                        <a:solidFill>
                          <a:srgbClr val="0070C0"/>
                        </a:solidFill>
                        <a:latin typeface="Montserrat" pitchFamily="50" charset="0"/>
                      </a:endParaRP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R$ 1.700.000,00</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17740 m²</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6"/>
                  </a:ext>
                </a:extLst>
              </a:tr>
              <a:tr h="510787">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 Executivo – Projeto de urbanismo</a:t>
                      </a:r>
                      <a:r>
                        <a:rPr lang="pt-BR" sz="1000" b="0" baseline="0" dirty="0">
                          <a:solidFill>
                            <a:srgbClr val="0070C0"/>
                          </a:solidFill>
                          <a:latin typeface="Montserrat" pitchFamily="50" charset="0"/>
                        </a:rPr>
                        <a:t> do SAF Sul</a:t>
                      </a:r>
                    </a:p>
                    <a:p>
                      <a:pPr marL="0" marR="0" indent="0" algn="ctr" defTabSz="736202" rtl="0" eaLnBrk="1" fontAlgn="auto" latinLnBrk="0" hangingPunct="1">
                        <a:lnSpc>
                          <a:spcPct val="100000"/>
                        </a:lnSpc>
                        <a:spcBef>
                          <a:spcPts val="0"/>
                        </a:spcBef>
                        <a:spcAft>
                          <a:spcPts val="0"/>
                        </a:spcAft>
                        <a:buClrTx/>
                        <a:buSzTx/>
                        <a:buFontTx/>
                        <a:buNone/>
                        <a:tabLst/>
                        <a:defRPr/>
                      </a:pPr>
                      <a:r>
                        <a:rPr lang="pt-BR" sz="1000" b="0" baseline="0" dirty="0">
                          <a:solidFill>
                            <a:srgbClr val="0070C0"/>
                          </a:solidFill>
                          <a:latin typeface="Montserrat" pitchFamily="50" charset="0"/>
                        </a:rPr>
                        <a:t>Estacionamentos (3.730) vagas, detalhes de acessibilidade e ciclofaixa em nível executivo – orçamento elaborado.</a:t>
                      </a:r>
                      <a:endParaRPr lang="pt-BR" sz="1000" b="0" dirty="0">
                        <a:solidFill>
                          <a:srgbClr val="0070C0"/>
                        </a:solidFill>
                        <a:latin typeface="Montserrat" pitchFamily="50" charset="0"/>
                      </a:endParaRP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R$ 15.000.000,00</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2 km </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7"/>
                  </a:ext>
                </a:extLst>
              </a:tr>
              <a:tr h="241511">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 de acessibilidade</a:t>
                      </a:r>
                      <a:r>
                        <a:rPr lang="pt-BR" sz="1000" b="0" baseline="0" dirty="0">
                          <a:solidFill>
                            <a:srgbClr val="0070C0"/>
                          </a:solidFill>
                          <a:latin typeface="Montserrat" pitchFamily="50" charset="0"/>
                        </a:rPr>
                        <a:t> no SAUN</a:t>
                      </a:r>
                      <a:endParaRPr lang="pt-BR" sz="1000" b="0" dirty="0">
                        <a:solidFill>
                          <a:srgbClr val="0070C0"/>
                        </a:solidFill>
                        <a:latin typeface="Montserrat" pitchFamily="50" charset="0"/>
                      </a:endParaRP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R$ 800.000,00</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2500 m²</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8"/>
                  </a:ext>
                </a:extLst>
              </a:tr>
              <a:tr h="36588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Mobilidade Ativa em Águas Claras – ciclofaixas,</a:t>
                      </a:r>
                      <a:r>
                        <a:rPr lang="pt-BR" sz="1000" b="0" baseline="0" dirty="0">
                          <a:solidFill>
                            <a:srgbClr val="0070C0"/>
                          </a:solidFill>
                          <a:latin typeface="Montserrat" pitchFamily="50" charset="0"/>
                        </a:rPr>
                        <a:t> ciclovias e acessibilidade nas boulevares</a:t>
                      </a:r>
                      <a:endParaRPr lang="pt-BR" sz="1000" b="0" dirty="0">
                        <a:solidFill>
                          <a:srgbClr val="0070C0"/>
                        </a:solidFill>
                        <a:latin typeface="Montserrat" pitchFamily="50" charset="0"/>
                      </a:endParaRP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R$ 1.500.000,00</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5000 m²</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09"/>
                  </a:ext>
                </a:extLst>
              </a:tr>
              <a:tr h="365880">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Mobilidade ativa em Ceilândia – Estação Central</a:t>
                      </a:r>
                      <a:r>
                        <a:rPr lang="pt-BR" sz="1000" b="0" baseline="0" dirty="0">
                          <a:solidFill>
                            <a:srgbClr val="0070C0"/>
                          </a:solidFill>
                          <a:latin typeface="Montserrat" pitchFamily="50" charset="0"/>
                        </a:rPr>
                        <a:t> de Ceilândia – </a:t>
                      </a:r>
                    </a:p>
                    <a:p>
                      <a:pPr marL="0" marR="0" indent="0" algn="ctr" defTabSz="736202" rtl="0" eaLnBrk="1" fontAlgn="auto" latinLnBrk="0" hangingPunct="1">
                        <a:lnSpc>
                          <a:spcPct val="100000"/>
                        </a:lnSpc>
                        <a:spcBef>
                          <a:spcPts val="0"/>
                        </a:spcBef>
                        <a:spcAft>
                          <a:spcPts val="0"/>
                        </a:spcAft>
                        <a:buClrTx/>
                        <a:buSzTx/>
                        <a:buFontTx/>
                        <a:buNone/>
                        <a:tabLst/>
                        <a:defRPr/>
                      </a:pPr>
                      <a:r>
                        <a:rPr lang="pt-BR" sz="1000" b="0" baseline="0" dirty="0">
                          <a:solidFill>
                            <a:srgbClr val="0070C0"/>
                          </a:solidFill>
                          <a:latin typeface="Montserrat" pitchFamily="50" charset="0"/>
                        </a:rPr>
                        <a:t>QNN 17 e QNN 20</a:t>
                      </a:r>
                      <a:endParaRPr lang="pt-BR" sz="1000" b="0" dirty="0">
                        <a:solidFill>
                          <a:srgbClr val="0070C0"/>
                        </a:solidFill>
                        <a:latin typeface="Montserrat" pitchFamily="50" charset="0"/>
                      </a:endParaRP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R$ 2.000.000,00</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4000 m²</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10"/>
                  </a:ext>
                </a:extLst>
              </a:tr>
              <a:tr h="241511">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Parque urbano do Abadião</a:t>
                      </a:r>
                      <a:r>
                        <a:rPr lang="pt-BR" sz="1000" b="0" baseline="0" dirty="0">
                          <a:solidFill>
                            <a:srgbClr val="0070C0"/>
                          </a:solidFill>
                          <a:latin typeface="Montserrat" pitchFamily="50" charset="0"/>
                        </a:rPr>
                        <a:t> – Ceilândia</a:t>
                      </a:r>
                      <a:endParaRPr lang="pt-BR" sz="1000" b="0" dirty="0">
                        <a:solidFill>
                          <a:srgbClr val="0070C0"/>
                        </a:solidFill>
                        <a:latin typeface="Montserrat" pitchFamily="50" charset="0"/>
                      </a:endParaRP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R$ 2.000.000,00</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2000 m²</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11"/>
                  </a:ext>
                </a:extLst>
              </a:tr>
              <a:tr h="241511">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Projeto de duplicação da via</a:t>
                      </a:r>
                      <a:r>
                        <a:rPr lang="pt-BR" sz="1000" b="0" baseline="0" dirty="0">
                          <a:solidFill>
                            <a:srgbClr val="0070C0"/>
                          </a:solidFill>
                          <a:latin typeface="Montserrat" pitchFamily="50" charset="0"/>
                        </a:rPr>
                        <a:t> da QNJ</a:t>
                      </a:r>
                      <a:endParaRPr lang="pt-BR" sz="1000" b="0" dirty="0">
                        <a:solidFill>
                          <a:srgbClr val="0070C0"/>
                        </a:solidFill>
                        <a:latin typeface="Montserrat" pitchFamily="50" charset="0"/>
                      </a:endParaRPr>
                    </a:p>
                  </a:txBody>
                  <a:tcPr marL="0" marR="0" marT="42563" marB="42563"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00" b="0" dirty="0">
                          <a:solidFill>
                            <a:srgbClr val="0070C0"/>
                          </a:solidFill>
                          <a:latin typeface="Montserrat" pitchFamily="50" charset="0"/>
                        </a:rPr>
                        <a:t>R$ 1.500.000,00</a:t>
                      </a:r>
                    </a:p>
                  </a:txBody>
                  <a:tcPr marL="106683" marR="106683" marT="54055" marB="54055" anchor="ctr">
                    <a:solidFill>
                      <a:schemeClr val="tx2">
                        <a:lumMod val="40000"/>
                        <a:lumOff val="60000"/>
                        <a:alpha val="65000"/>
                      </a:schemeClr>
                    </a:solidFill>
                  </a:tcPr>
                </a:tc>
                <a:tc>
                  <a:txBody>
                    <a:bodyPr/>
                    <a:lstStyle/>
                    <a:p>
                      <a:pPr algn="ctr"/>
                      <a:r>
                        <a:rPr lang="pt-BR" sz="1000" b="0" dirty="0">
                          <a:solidFill>
                            <a:srgbClr val="0070C0"/>
                          </a:solidFill>
                          <a:latin typeface="Montserrat" pitchFamily="50" charset="0"/>
                        </a:rPr>
                        <a:t>1,1 km</a:t>
                      </a:r>
                    </a:p>
                  </a:txBody>
                  <a:tcPr marL="106683" marR="106683" marT="54055" marB="54055" anchor="ctr">
                    <a:solidFill>
                      <a:schemeClr val="tx2">
                        <a:lumMod val="40000"/>
                        <a:lumOff val="60000"/>
                        <a:alpha val="65000"/>
                      </a:schemeClr>
                    </a:solidFill>
                  </a:tcPr>
                </a:tc>
                <a:tc vMerge="1">
                  <a:txBody>
                    <a:bodyPr/>
                    <a:lstStyle/>
                    <a:p>
                      <a:pPr algn="ctr"/>
                      <a:endParaRPr lang="pt-BR" sz="900" b="1" dirty="0">
                        <a:solidFill>
                          <a:schemeClr val="bg1"/>
                        </a:solidFill>
                        <a:latin typeface="Century Gothic" pitchFamily="34" charset="0"/>
                      </a:endParaRPr>
                    </a:p>
                  </a:txBody>
                  <a:tcPr anchor="ctr">
                    <a:solidFill>
                      <a:srgbClr val="D68E0C"/>
                    </a:solidFill>
                  </a:tcPr>
                </a:tc>
                <a:extLst>
                  <a:ext uri="{0D108BD9-81ED-4DB2-BD59-A6C34878D82A}">
                    <a16:rowId xmlns:a16="http://schemas.microsoft.com/office/drawing/2014/main" val="10012"/>
                  </a:ext>
                </a:extLst>
              </a:tr>
              <a:tr h="231242">
                <a:tc gridSpan="2">
                  <a:txBody>
                    <a:bodyPr/>
                    <a:lstStyle/>
                    <a:p>
                      <a:pPr marL="0" marR="0" lvl="0" indent="0" algn="r" defTabSz="736202" rtl="0" eaLnBrk="1" fontAlgn="auto" latinLnBrk="0" hangingPunct="1">
                        <a:lnSpc>
                          <a:spcPct val="100000"/>
                        </a:lnSpc>
                        <a:spcBef>
                          <a:spcPts val="0"/>
                        </a:spcBef>
                        <a:spcAft>
                          <a:spcPts val="0"/>
                        </a:spcAft>
                        <a:buClrTx/>
                        <a:buSzTx/>
                        <a:buFontTx/>
                        <a:buNone/>
                        <a:tabLst/>
                        <a:defRPr/>
                      </a:pPr>
                      <a:r>
                        <a:rPr lang="pt-BR" sz="1000" b="1" dirty="0">
                          <a:solidFill>
                            <a:schemeClr val="bg1"/>
                          </a:solidFill>
                          <a:latin typeface="Montserrat" pitchFamily="50" charset="0"/>
                        </a:rPr>
                        <a:t>TOTAL A INVESTIR*                                                    </a:t>
                      </a:r>
                      <a:r>
                        <a:rPr lang="pt-BR" sz="1000" b="0" dirty="0">
                          <a:solidFill>
                            <a:schemeClr val="bg1"/>
                          </a:solidFill>
                          <a:latin typeface="Montserrat" pitchFamily="50" charset="0"/>
                        </a:rPr>
                        <a:t>R$ 31.100.341,95</a:t>
                      </a:r>
                    </a:p>
                  </a:txBody>
                  <a:tcPr marL="84003" marR="84003" marT="42563" marB="42563" anchor="ctr">
                    <a:solidFill>
                      <a:srgbClr val="0070C0"/>
                    </a:solidFill>
                  </a:tcP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sz="900" b="0" dirty="0">
                        <a:solidFill>
                          <a:schemeClr val="bg1"/>
                        </a:solidFill>
                        <a:latin typeface="Century Gothic" pitchFamily="34" charset="0"/>
                      </a:endParaRPr>
                    </a:p>
                  </a:txBody>
                  <a:tcPr anchor="ctr">
                    <a:solidFill>
                      <a:srgbClr val="D68E0C"/>
                    </a:solidFill>
                  </a:tcPr>
                </a:tc>
                <a:tc>
                  <a:txBody>
                    <a:bodyPr/>
                    <a:lstStyle/>
                    <a:p>
                      <a:pPr algn="ctr"/>
                      <a:endParaRPr lang="pt-BR" sz="1000" b="0" dirty="0">
                        <a:solidFill>
                          <a:schemeClr val="bg1"/>
                        </a:solidFill>
                        <a:latin typeface="Montserrat" pitchFamily="50" charset="0"/>
                      </a:endParaRPr>
                    </a:p>
                  </a:txBody>
                  <a:tcPr marL="84003" marR="84003" marT="42563" marB="54055" anchor="ctr">
                    <a:solidFill>
                      <a:schemeClr val="tx2">
                        <a:lumMod val="40000"/>
                        <a:lumOff val="60000"/>
                        <a:alpha val="65000"/>
                      </a:schemeClr>
                    </a:solidFill>
                  </a:tcPr>
                </a:tc>
                <a:tc vMerge="1">
                  <a:txBody>
                    <a:bodyPr/>
                    <a:lstStyle/>
                    <a:p>
                      <a:pPr algn="ctr"/>
                      <a:endParaRPr lang="pt-BR" sz="900" b="0" dirty="0">
                        <a:solidFill>
                          <a:schemeClr val="bg1"/>
                        </a:solidFill>
                        <a:latin typeface="Century Gothic" pitchFamily="34" charset="0"/>
                      </a:endParaRPr>
                    </a:p>
                  </a:txBody>
                  <a:tcPr anchor="ctr">
                    <a:solidFill>
                      <a:srgbClr val="BF4D0D">
                        <a:alpha val="65000"/>
                      </a:srgbClr>
                    </a:solidFill>
                  </a:tcPr>
                </a:tc>
                <a:extLst>
                  <a:ext uri="{0D108BD9-81ED-4DB2-BD59-A6C34878D82A}">
                    <a16:rowId xmlns:a16="http://schemas.microsoft.com/office/drawing/2014/main" val="10014"/>
                  </a:ext>
                </a:extLst>
              </a:tr>
            </a:tbl>
          </a:graphicData>
        </a:graphic>
      </p:graphicFrame>
      <p:sp>
        <p:nvSpPr>
          <p:cNvPr id="14" name="Retângulo 13"/>
          <p:cNvSpPr>
            <a:spLocks/>
          </p:cNvSpPr>
          <p:nvPr/>
        </p:nvSpPr>
        <p:spPr>
          <a:xfrm>
            <a:off x="4275923" y="5803578"/>
            <a:ext cx="4638491" cy="22574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r"/>
            <a:r>
              <a:rPr lang="pt-BR" sz="900" dirty="0">
                <a:solidFill>
                  <a:schemeClr val="tx1">
                    <a:lumMod val="65000"/>
                    <a:lumOff val="35000"/>
                  </a:schemeClr>
                </a:solidFill>
                <a:latin typeface="Montserrat" pitchFamily="50" charset="0"/>
              </a:rPr>
              <a:t>Tabela 5 – Projetos SEDUH     * Valores estimados a serem atualizados</a:t>
            </a:r>
          </a:p>
        </p:txBody>
      </p:sp>
    </p:spTree>
    <p:extLst>
      <p:ext uri="{BB962C8B-B14F-4D97-AF65-F5344CB8AC3E}">
        <p14:creationId xmlns:p14="http://schemas.microsoft.com/office/powerpoint/2010/main" val="13104286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p:cNvSpPr>
            <a:spLocks/>
          </p:cNvSpPr>
          <p:nvPr/>
        </p:nvSpPr>
        <p:spPr>
          <a:xfrm>
            <a:off x="4475625" y="3588550"/>
            <a:ext cx="4766066" cy="22574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r"/>
            <a:r>
              <a:rPr lang="pt-BR" sz="900" dirty="0">
                <a:solidFill>
                  <a:schemeClr val="tx1">
                    <a:lumMod val="65000"/>
                    <a:lumOff val="35000"/>
                  </a:schemeClr>
                </a:solidFill>
                <a:latin typeface="Montserrat" pitchFamily="50" charset="0"/>
              </a:rPr>
              <a:t>Tabela 6 – </a:t>
            </a:r>
            <a:r>
              <a:rPr lang="pt-BR" sz="900" dirty="0" err="1">
                <a:solidFill>
                  <a:schemeClr val="tx1">
                    <a:lumMod val="65000"/>
                    <a:lumOff val="35000"/>
                  </a:schemeClr>
                </a:solidFill>
                <a:latin typeface="Montserrat" pitchFamily="50" charset="0"/>
              </a:rPr>
              <a:t>Infraestrutura</a:t>
            </a:r>
            <a:r>
              <a:rPr lang="pt-BR" sz="900" dirty="0">
                <a:solidFill>
                  <a:schemeClr val="tx1">
                    <a:lumMod val="65000"/>
                    <a:lumOff val="35000"/>
                  </a:schemeClr>
                </a:solidFill>
                <a:latin typeface="Montserrat" pitchFamily="50" charset="0"/>
              </a:rPr>
              <a:t> </a:t>
            </a:r>
            <a:r>
              <a:rPr lang="pt-BR" sz="900" dirty="0" err="1">
                <a:solidFill>
                  <a:schemeClr val="tx1">
                    <a:lumMod val="65000"/>
                    <a:lumOff val="35000"/>
                  </a:schemeClr>
                </a:solidFill>
                <a:latin typeface="Montserrat" pitchFamily="50" charset="0"/>
              </a:rPr>
              <a:t>cicloviária</a:t>
            </a:r>
            <a:r>
              <a:rPr lang="pt-BR" sz="900" dirty="0">
                <a:solidFill>
                  <a:schemeClr val="tx1">
                    <a:lumMod val="65000"/>
                    <a:lumOff val="35000"/>
                  </a:schemeClr>
                </a:solidFill>
                <a:latin typeface="Montserrat" pitchFamily="50" charset="0"/>
              </a:rPr>
              <a:t>  * Valores estimados a serem atualizados</a:t>
            </a:r>
          </a:p>
        </p:txBody>
      </p:sp>
      <p:sp>
        <p:nvSpPr>
          <p:cNvPr id="23" name="Retângulo 22"/>
          <p:cNvSpPr>
            <a:spLocks/>
          </p:cNvSpPr>
          <p:nvPr/>
        </p:nvSpPr>
        <p:spPr>
          <a:xfrm>
            <a:off x="3655202" y="5517070"/>
            <a:ext cx="5586489" cy="22574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r"/>
            <a:r>
              <a:rPr lang="pt-BR" sz="900" dirty="0">
                <a:solidFill>
                  <a:schemeClr val="tx1">
                    <a:lumMod val="65000"/>
                    <a:lumOff val="35000"/>
                  </a:schemeClr>
                </a:solidFill>
                <a:latin typeface="Montserrat" pitchFamily="50" charset="0"/>
              </a:rPr>
              <a:t>Tabela 7 – Equipamentos </a:t>
            </a:r>
            <a:r>
              <a:rPr lang="pt-BR" sz="900" dirty="0" err="1">
                <a:solidFill>
                  <a:schemeClr val="tx1">
                    <a:lumMod val="65000"/>
                    <a:lumOff val="35000"/>
                  </a:schemeClr>
                </a:solidFill>
                <a:latin typeface="Montserrat" pitchFamily="50" charset="0"/>
              </a:rPr>
              <a:t>cicloviários</a:t>
            </a:r>
            <a:r>
              <a:rPr lang="pt-BR" sz="900" dirty="0">
                <a:solidFill>
                  <a:schemeClr val="tx1">
                    <a:lumMod val="65000"/>
                    <a:lumOff val="35000"/>
                  </a:schemeClr>
                </a:solidFill>
                <a:latin typeface="Montserrat" pitchFamily="50" charset="0"/>
              </a:rPr>
              <a:t>    * Valores estimados a serem atualizados</a:t>
            </a:r>
          </a:p>
        </p:txBody>
      </p:sp>
      <p:graphicFrame>
        <p:nvGraphicFramePr>
          <p:cNvPr id="28" name="Tabela 27"/>
          <p:cNvGraphicFramePr>
            <a:graphicFrameLocks noGrp="1"/>
          </p:cNvGraphicFramePr>
          <p:nvPr>
            <p:extLst>
              <p:ext uri="{D42A27DB-BD31-4B8C-83A1-F6EECF244321}">
                <p14:modId xmlns:p14="http://schemas.microsoft.com/office/powerpoint/2010/main" val="1876129190"/>
              </p:ext>
            </p:extLst>
          </p:nvPr>
        </p:nvGraphicFramePr>
        <p:xfrm>
          <a:off x="538163" y="1349375"/>
          <a:ext cx="8642349" cy="2226797"/>
        </p:xfrm>
        <a:graphic>
          <a:graphicData uri="http://schemas.openxmlformats.org/drawingml/2006/table">
            <a:tbl>
              <a:tblPr firstRow="1" bandRow="1">
                <a:tableStyleId>{93296810-A885-4BE3-A3E7-6D5BEEA58F35}</a:tableStyleId>
              </a:tblPr>
              <a:tblGrid>
                <a:gridCol w="2871129">
                  <a:extLst>
                    <a:ext uri="{9D8B030D-6E8A-4147-A177-3AD203B41FA5}">
                      <a16:colId xmlns:a16="http://schemas.microsoft.com/office/drawing/2014/main" val="20000"/>
                    </a:ext>
                  </a:extLst>
                </a:gridCol>
                <a:gridCol w="1882589">
                  <a:extLst>
                    <a:ext uri="{9D8B030D-6E8A-4147-A177-3AD203B41FA5}">
                      <a16:colId xmlns:a16="http://schemas.microsoft.com/office/drawing/2014/main" val="20001"/>
                    </a:ext>
                  </a:extLst>
                </a:gridCol>
                <a:gridCol w="1112133">
                  <a:extLst>
                    <a:ext uri="{9D8B030D-6E8A-4147-A177-3AD203B41FA5}">
                      <a16:colId xmlns:a16="http://schemas.microsoft.com/office/drawing/2014/main" val="20002"/>
                    </a:ext>
                  </a:extLst>
                </a:gridCol>
                <a:gridCol w="2776498">
                  <a:extLst>
                    <a:ext uri="{9D8B030D-6E8A-4147-A177-3AD203B41FA5}">
                      <a16:colId xmlns:a16="http://schemas.microsoft.com/office/drawing/2014/main" val="20003"/>
                    </a:ext>
                  </a:extLst>
                </a:gridCol>
              </a:tblGrid>
              <a:tr h="360367">
                <a:tc gridSpan="4">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400" dirty="0">
                          <a:solidFill>
                            <a:schemeClr val="lt1"/>
                          </a:solidFill>
                          <a:latin typeface="Montserrat" pitchFamily="50" charset="0"/>
                        </a:rPr>
                        <a:t>INFRAESTRUTURA</a:t>
                      </a:r>
                      <a:r>
                        <a:rPr lang="pt-BR" sz="1400" baseline="0" dirty="0">
                          <a:solidFill>
                            <a:schemeClr val="lt1"/>
                          </a:solidFill>
                          <a:latin typeface="Montserrat" pitchFamily="50" charset="0"/>
                        </a:rPr>
                        <a:t> CICLOVIÁRIA</a:t>
                      </a:r>
                      <a:endParaRPr lang="pt-BR" sz="1400" dirty="0">
                        <a:solidFill>
                          <a:schemeClr val="bg1"/>
                        </a:solidFill>
                        <a:latin typeface="Montserrat" pitchFamily="50" charset="0"/>
                      </a:endParaRPr>
                    </a:p>
                  </a:txBody>
                  <a:tcPr marL="106683" marR="106683" marT="54055" marB="54055" anchor="ctr">
                    <a:solidFill>
                      <a:srgbClr val="0070C0"/>
                    </a:solidFill>
                  </a:tcPr>
                </a:tc>
                <a:tc hMerge="1">
                  <a:txBody>
                    <a:bodyPr/>
                    <a:lstStyle/>
                    <a:p>
                      <a:endParaRPr lang="pt-BR" dirty="0">
                        <a:solidFill>
                          <a:schemeClr val="tx1">
                            <a:lumMod val="65000"/>
                            <a:lumOff val="35000"/>
                          </a:schemeClr>
                        </a:solidFill>
                        <a:latin typeface="Century Gothic" pitchFamily="34" charset="0"/>
                      </a:endParaRPr>
                    </a:p>
                  </a:txBody>
                  <a:tcPr anchor="ct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dirty="0">
                        <a:solidFill>
                          <a:schemeClr val="tx1">
                            <a:lumMod val="65000"/>
                            <a:lumOff val="35000"/>
                          </a:schemeClr>
                        </a:solidFill>
                        <a:latin typeface="Century Gothic" pitchFamily="34" charset="0"/>
                      </a:endParaRPr>
                    </a:p>
                  </a:txBody>
                  <a:tcPr anchor="ct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dirty="0">
                        <a:solidFill>
                          <a:schemeClr val="tx1">
                            <a:lumMod val="65000"/>
                            <a:lumOff val="35000"/>
                          </a:schemeClr>
                        </a:solidFill>
                        <a:latin typeface="Century Gothic" pitchFamily="34" charset="0"/>
                      </a:endParaRPr>
                    </a:p>
                  </a:txBody>
                  <a:tcPr anchor="ctr"/>
                </a:tc>
                <a:extLst>
                  <a:ext uri="{0D108BD9-81ED-4DB2-BD59-A6C34878D82A}">
                    <a16:rowId xmlns:a16="http://schemas.microsoft.com/office/drawing/2014/main" val="10000"/>
                  </a:ext>
                </a:extLst>
              </a:tr>
              <a:tr h="270275">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Local</a:t>
                      </a:r>
                    </a:p>
                  </a:txBody>
                  <a:tcPr marL="106683" marR="106683" marT="54055" marB="54055" anchor="ctr">
                    <a:solidFill>
                      <a:schemeClr val="tx2">
                        <a:lumMod val="60000"/>
                        <a:lumOff val="40000"/>
                        <a:alpha val="8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Investimento*</a:t>
                      </a:r>
                    </a:p>
                  </a:txBody>
                  <a:tcPr marL="106683" marR="106683" marT="54055" marB="54055" anchor="ctr">
                    <a:solidFill>
                      <a:schemeClr val="tx2">
                        <a:lumMod val="60000"/>
                        <a:lumOff val="40000"/>
                        <a:alpha val="85000"/>
                      </a:schemeClr>
                    </a:solidFill>
                  </a:tcPr>
                </a:tc>
                <a:tc>
                  <a:txBody>
                    <a:bodyPr/>
                    <a:lstStyle/>
                    <a:p>
                      <a:pPr algn="ctr"/>
                      <a:r>
                        <a:rPr lang="pt-BR" sz="1200" b="1" dirty="0">
                          <a:solidFill>
                            <a:schemeClr val="bg1"/>
                          </a:solidFill>
                          <a:latin typeface="Montserrat" pitchFamily="50" charset="0"/>
                        </a:rPr>
                        <a:t>Km</a:t>
                      </a:r>
                    </a:p>
                  </a:txBody>
                  <a:tcPr marL="106683" marR="106683" marT="54055" marB="54055" anchor="ctr">
                    <a:solidFill>
                      <a:schemeClr val="tx2">
                        <a:lumMod val="60000"/>
                        <a:lumOff val="40000"/>
                        <a:alpha val="85000"/>
                      </a:schemeClr>
                    </a:solidFill>
                  </a:tcPr>
                </a:tc>
                <a:tc>
                  <a:txBody>
                    <a:bodyPr/>
                    <a:lstStyle/>
                    <a:p>
                      <a:pPr algn="ctr"/>
                      <a:r>
                        <a:rPr lang="pt-BR" sz="1200" b="1" dirty="0">
                          <a:solidFill>
                            <a:schemeClr val="bg1"/>
                          </a:solidFill>
                          <a:latin typeface="Montserrat" pitchFamily="50" charset="0"/>
                        </a:rPr>
                        <a:t>Prazo</a:t>
                      </a:r>
                    </a:p>
                  </a:txBody>
                  <a:tcPr marL="106683" marR="106683" marT="54055" marB="54055" anchor="ctr">
                    <a:solidFill>
                      <a:schemeClr val="tx2">
                        <a:lumMod val="60000"/>
                        <a:lumOff val="40000"/>
                        <a:alpha val="85000"/>
                      </a:schemeClr>
                    </a:solidFill>
                  </a:tcPr>
                </a:tc>
                <a:extLst>
                  <a:ext uri="{0D108BD9-81ED-4DB2-BD59-A6C34878D82A}">
                    <a16:rowId xmlns:a16="http://schemas.microsoft.com/office/drawing/2014/main" val="10001"/>
                  </a:ext>
                </a:extLst>
              </a:tr>
              <a:tr h="391899">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Implementação</a:t>
                      </a:r>
                      <a:r>
                        <a:rPr lang="pt-BR" sz="1050" b="0" baseline="0" dirty="0">
                          <a:solidFill>
                            <a:srgbClr val="0070C0"/>
                          </a:solidFill>
                          <a:latin typeface="Montserrat" pitchFamily="50" charset="0"/>
                        </a:rPr>
                        <a:t> de Infraestrutura Cicloviária</a:t>
                      </a:r>
                      <a:endParaRPr lang="pt-BR" sz="105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R$ 112.000.000,00</a:t>
                      </a: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112,4</a:t>
                      </a: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Curto – iniciar implantação até 2021</a:t>
                      </a:r>
                    </a:p>
                  </a:txBody>
                  <a:tcPr marL="106683" marR="106683" marT="54055" marB="54055" anchor="ctr">
                    <a:solidFill>
                      <a:schemeClr val="tx2">
                        <a:lumMod val="40000"/>
                        <a:lumOff val="60000"/>
                        <a:alpha val="65000"/>
                      </a:schemeClr>
                    </a:solidFill>
                  </a:tcPr>
                </a:tc>
                <a:extLst>
                  <a:ext uri="{0D108BD9-81ED-4DB2-BD59-A6C34878D82A}">
                    <a16:rowId xmlns:a16="http://schemas.microsoft.com/office/drawing/2014/main" val="10002"/>
                  </a:ext>
                </a:extLst>
              </a:tr>
              <a:tr h="351358">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Implementação</a:t>
                      </a:r>
                      <a:r>
                        <a:rPr lang="pt-BR" sz="1050" b="0" baseline="0" dirty="0">
                          <a:solidFill>
                            <a:srgbClr val="0070C0"/>
                          </a:solidFill>
                          <a:latin typeface="Montserrat" pitchFamily="50" charset="0"/>
                        </a:rPr>
                        <a:t> de Infraestrutura Cicloviária</a:t>
                      </a:r>
                      <a:endParaRPr lang="pt-BR" sz="105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R$ 175.000.000,00</a:t>
                      </a: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172,7</a:t>
                      </a: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Médio – iniciar implantação até 2022</a:t>
                      </a:r>
                      <a:endParaRPr lang="pt-BR" sz="1050" b="1"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extLst>
                  <a:ext uri="{0D108BD9-81ED-4DB2-BD59-A6C34878D82A}">
                    <a16:rowId xmlns:a16="http://schemas.microsoft.com/office/drawing/2014/main" val="10003"/>
                  </a:ext>
                </a:extLst>
              </a:tr>
              <a:tr h="270275">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Implementação de Infraestrutura</a:t>
                      </a:r>
                      <a:r>
                        <a:rPr lang="pt-BR" sz="1050" b="0" baseline="0" dirty="0">
                          <a:solidFill>
                            <a:srgbClr val="0070C0"/>
                          </a:solidFill>
                          <a:latin typeface="Montserrat" pitchFamily="50" charset="0"/>
                        </a:rPr>
                        <a:t> Cicloviária</a:t>
                      </a:r>
                      <a:endParaRPr lang="pt-BR" sz="105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R$ 385.200.000,00</a:t>
                      </a: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385,2</a:t>
                      </a: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Longo – iniciar implantação até 2024</a:t>
                      </a:r>
                    </a:p>
                  </a:txBody>
                  <a:tcPr marL="106683" marR="106683" marT="54055" marB="54055" anchor="ctr">
                    <a:solidFill>
                      <a:schemeClr val="tx2">
                        <a:lumMod val="40000"/>
                        <a:lumOff val="60000"/>
                        <a:alpha val="65000"/>
                      </a:schemeClr>
                    </a:solidFill>
                  </a:tcPr>
                </a:tc>
                <a:extLst>
                  <a:ext uri="{0D108BD9-81ED-4DB2-BD59-A6C34878D82A}">
                    <a16:rowId xmlns:a16="http://schemas.microsoft.com/office/drawing/2014/main" val="10004"/>
                  </a:ext>
                </a:extLst>
              </a:tr>
              <a:tr h="270275">
                <a:tc>
                  <a:txBody>
                    <a:bodyPr/>
                    <a:lstStyle/>
                    <a:p>
                      <a:pPr algn="ctr"/>
                      <a:r>
                        <a:rPr lang="pt-BR" sz="1200" b="1" dirty="0">
                          <a:solidFill>
                            <a:schemeClr val="bg1"/>
                          </a:solidFill>
                          <a:latin typeface="Montserrat" pitchFamily="50" charset="0"/>
                        </a:rPr>
                        <a:t>TOTAL A INVESTIR* </a:t>
                      </a:r>
                    </a:p>
                  </a:txBody>
                  <a:tcPr marL="106683" marR="106683" marT="54055" marB="54055" anchor="ctr">
                    <a:solidFill>
                      <a:srgbClr val="0070C0"/>
                    </a:solidFill>
                  </a:tcPr>
                </a:tc>
                <a:tc>
                  <a:txBody>
                    <a:bodyPr/>
                    <a:lstStyle/>
                    <a:p>
                      <a:pPr algn="ctr"/>
                      <a:r>
                        <a:rPr lang="pt-BR" sz="1200" b="1" dirty="0">
                          <a:solidFill>
                            <a:schemeClr val="bg1"/>
                          </a:solidFill>
                          <a:latin typeface="Montserrat" pitchFamily="50" charset="0"/>
                        </a:rPr>
                        <a:t>R$ 672.200.000,00</a:t>
                      </a:r>
                    </a:p>
                  </a:txBody>
                  <a:tcPr marL="106683" marR="106683" marT="54055" marB="54055" anchor="ctr">
                    <a:solidFill>
                      <a:srgbClr val="0070C0"/>
                    </a:solidFill>
                  </a:tcPr>
                </a:tc>
                <a:tc>
                  <a:txBody>
                    <a:bodyPr/>
                    <a:lstStyle/>
                    <a:p>
                      <a:pPr algn="l"/>
                      <a:r>
                        <a:rPr lang="pt-BR" sz="1200" b="1" dirty="0">
                          <a:solidFill>
                            <a:srgbClr val="0070C0"/>
                          </a:solidFill>
                          <a:latin typeface="Montserrat" pitchFamily="50" charset="0"/>
                        </a:rPr>
                        <a:t>670,3 km</a:t>
                      </a:r>
                    </a:p>
                  </a:txBody>
                  <a:tcPr marL="252008" marR="106683" marT="54055" marB="54055" anchor="ctr">
                    <a:solidFill>
                      <a:schemeClr val="tx2">
                        <a:lumMod val="40000"/>
                        <a:lumOff val="60000"/>
                        <a:alpha val="65000"/>
                      </a:schemeClr>
                    </a:solidFill>
                  </a:tcPr>
                </a:tc>
                <a:tc>
                  <a:txBody>
                    <a:bodyPr/>
                    <a:lstStyle/>
                    <a:p>
                      <a:pPr algn="ctr"/>
                      <a:endParaRPr lang="pt-BR" sz="1200" b="1" dirty="0">
                        <a:solidFill>
                          <a:schemeClr val="bg1"/>
                        </a:solidFill>
                        <a:latin typeface="Montserrat" pitchFamily="50" charset="0"/>
                      </a:endParaRPr>
                    </a:p>
                  </a:txBody>
                  <a:tcPr marL="252008" marR="106683" marT="54055" marB="54055" anchor="ctr">
                    <a:solidFill>
                      <a:schemeClr val="tx2">
                        <a:lumMod val="40000"/>
                        <a:lumOff val="60000"/>
                        <a:alpha val="65000"/>
                      </a:schemeClr>
                    </a:solidFill>
                  </a:tcPr>
                </a:tc>
                <a:extLst>
                  <a:ext uri="{0D108BD9-81ED-4DB2-BD59-A6C34878D82A}">
                    <a16:rowId xmlns:a16="http://schemas.microsoft.com/office/drawing/2014/main" val="10005"/>
                  </a:ext>
                </a:extLst>
              </a:tr>
            </a:tbl>
          </a:graphicData>
        </a:graphic>
      </p:graphicFrame>
      <p:graphicFrame>
        <p:nvGraphicFramePr>
          <p:cNvPr id="30" name="Tabela 29"/>
          <p:cNvGraphicFramePr>
            <a:graphicFrameLocks noGrp="1"/>
          </p:cNvGraphicFramePr>
          <p:nvPr>
            <p:extLst>
              <p:ext uri="{D42A27DB-BD31-4B8C-83A1-F6EECF244321}">
                <p14:modId xmlns:p14="http://schemas.microsoft.com/office/powerpoint/2010/main" val="3723544323"/>
              </p:ext>
            </p:extLst>
          </p:nvPr>
        </p:nvGraphicFramePr>
        <p:xfrm>
          <a:off x="538163" y="3953680"/>
          <a:ext cx="8642349" cy="1508203"/>
        </p:xfrm>
        <a:graphic>
          <a:graphicData uri="http://schemas.openxmlformats.org/drawingml/2006/table">
            <a:tbl>
              <a:tblPr firstRow="1" bandRow="1">
                <a:tableStyleId>{93296810-A885-4BE3-A3E7-6D5BEEA58F35}</a:tableStyleId>
              </a:tblPr>
              <a:tblGrid>
                <a:gridCol w="2926402">
                  <a:extLst>
                    <a:ext uri="{9D8B030D-6E8A-4147-A177-3AD203B41FA5}">
                      <a16:colId xmlns:a16="http://schemas.microsoft.com/office/drawing/2014/main" val="20000"/>
                    </a:ext>
                  </a:extLst>
                </a:gridCol>
                <a:gridCol w="2194800">
                  <a:extLst>
                    <a:ext uri="{9D8B030D-6E8A-4147-A177-3AD203B41FA5}">
                      <a16:colId xmlns:a16="http://schemas.microsoft.com/office/drawing/2014/main" val="20001"/>
                    </a:ext>
                  </a:extLst>
                </a:gridCol>
                <a:gridCol w="1000153">
                  <a:extLst>
                    <a:ext uri="{9D8B030D-6E8A-4147-A177-3AD203B41FA5}">
                      <a16:colId xmlns:a16="http://schemas.microsoft.com/office/drawing/2014/main" val="20002"/>
                    </a:ext>
                  </a:extLst>
                </a:gridCol>
                <a:gridCol w="2520994">
                  <a:extLst>
                    <a:ext uri="{9D8B030D-6E8A-4147-A177-3AD203B41FA5}">
                      <a16:colId xmlns:a16="http://schemas.microsoft.com/office/drawing/2014/main" val="20003"/>
                    </a:ext>
                  </a:extLst>
                </a:gridCol>
              </a:tblGrid>
              <a:tr h="287690">
                <a:tc gridSpan="4">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400" dirty="0">
                          <a:solidFill>
                            <a:schemeClr val="lt1"/>
                          </a:solidFill>
                          <a:latin typeface="Montserrat" pitchFamily="50" charset="0"/>
                        </a:rPr>
                        <a:t>EQUIPAMENTOS</a:t>
                      </a:r>
                      <a:r>
                        <a:rPr lang="pt-BR" sz="1400" baseline="0" dirty="0">
                          <a:solidFill>
                            <a:schemeClr val="lt1"/>
                          </a:solidFill>
                          <a:latin typeface="Montserrat" pitchFamily="50" charset="0"/>
                        </a:rPr>
                        <a:t> CICLOVIÁRIOS</a:t>
                      </a:r>
                      <a:endParaRPr lang="pt-BR" sz="1400" dirty="0">
                        <a:solidFill>
                          <a:schemeClr val="bg1"/>
                        </a:solidFill>
                        <a:latin typeface="Montserrat" pitchFamily="50" charset="0"/>
                      </a:endParaRPr>
                    </a:p>
                  </a:txBody>
                  <a:tcPr marL="106683" marR="106683" marT="54055" marB="54055" anchor="ctr">
                    <a:solidFill>
                      <a:srgbClr val="0070C0"/>
                    </a:solidFill>
                  </a:tcPr>
                </a:tc>
                <a:tc hMerge="1">
                  <a:txBody>
                    <a:bodyPr/>
                    <a:lstStyle/>
                    <a:p>
                      <a:endParaRPr lang="pt-BR" dirty="0">
                        <a:solidFill>
                          <a:schemeClr val="tx1">
                            <a:lumMod val="65000"/>
                            <a:lumOff val="35000"/>
                          </a:schemeClr>
                        </a:solidFill>
                        <a:latin typeface="Century Gothic" pitchFamily="34" charset="0"/>
                      </a:endParaRPr>
                    </a:p>
                  </a:txBody>
                  <a:tcPr anchor="ct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dirty="0">
                        <a:solidFill>
                          <a:schemeClr val="tx1">
                            <a:lumMod val="65000"/>
                            <a:lumOff val="35000"/>
                          </a:schemeClr>
                        </a:solidFill>
                        <a:latin typeface="Century Gothic" pitchFamily="34" charset="0"/>
                      </a:endParaRPr>
                    </a:p>
                  </a:txBody>
                  <a:tcPr anchor="ctr"/>
                </a:tc>
                <a:tc hMerge="1">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endParaRPr lang="pt-BR" dirty="0">
                        <a:solidFill>
                          <a:schemeClr val="tx1">
                            <a:lumMod val="65000"/>
                            <a:lumOff val="35000"/>
                          </a:schemeClr>
                        </a:solidFill>
                        <a:latin typeface="Century Gothic" pitchFamily="34" charset="0"/>
                      </a:endParaRPr>
                    </a:p>
                  </a:txBody>
                  <a:tcPr anchor="ctr"/>
                </a:tc>
                <a:extLst>
                  <a:ext uri="{0D108BD9-81ED-4DB2-BD59-A6C34878D82A}">
                    <a16:rowId xmlns:a16="http://schemas.microsoft.com/office/drawing/2014/main" val="10000"/>
                  </a:ext>
                </a:extLst>
              </a:tr>
              <a:tr h="359483">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Local</a:t>
                      </a:r>
                    </a:p>
                  </a:txBody>
                  <a:tcPr marL="106683" marR="106683" marT="54055" marB="54055" anchor="ctr">
                    <a:solidFill>
                      <a:schemeClr val="tx2">
                        <a:lumMod val="60000"/>
                        <a:lumOff val="40000"/>
                        <a:alpha val="8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Investimento*</a:t>
                      </a:r>
                    </a:p>
                  </a:txBody>
                  <a:tcPr marL="106683" marR="106683" marT="54055" marB="54055" anchor="ctr">
                    <a:solidFill>
                      <a:schemeClr val="tx2">
                        <a:lumMod val="60000"/>
                        <a:lumOff val="40000"/>
                        <a:alpha val="85000"/>
                      </a:schemeClr>
                    </a:solidFill>
                  </a:tcPr>
                </a:tc>
                <a:tc>
                  <a:txBody>
                    <a:bodyPr/>
                    <a:lstStyle/>
                    <a:p>
                      <a:pPr algn="ctr"/>
                      <a:r>
                        <a:rPr lang="pt-BR" sz="1200" b="1" dirty="0">
                          <a:solidFill>
                            <a:schemeClr val="bg1"/>
                          </a:solidFill>
                          <a:latin typeface="Montserrat" pitchFamily="50" charset="0"/>
                        </a:rPr>
                        <a:t>Unidades</a:t>
                      </a:r>
                    </a:p>
                  </a:txBody>
                  <a:tcPr marL="106683" marR="106683" marT="54055" marB="54055" anchor="ctr">
                    <a:solidFill>
                      <a:schemeClr val="tx2">
                        <a:lumMod val="60000"/>
                        <a:lumOff val="40000"/>
                        <a:alpha val="85000"/>
                      </a:schemeClr>
                    </a:solidFill>
                  </a:tcPr>
                </a:tc>
                <a:tc>
                  <a:txBody>
                    <a:bodyPr/>
                    <a:lstStyle/>
                    <a:p>
                      <a:pPr algn="ctr"/>
                      <a:r>
                        <a:rPr lang="pt-BR" sz="1200" b="1" dirty="0">
                          <a:solidFill>
                            <a:schemeClr val="bg1"/>
                          </a:solidFill>
                          <a:latin typeface="Montserrat" pitchFamily="50" charset="0"/>
                        </a:rPr>
                        <a:t>Prazo</a:t>
                      </a:r>
                    </a:p>
                  </a:txBody>
                  <a:tcPr marL="106683" marR="106683" marT="54055" marB="54055" anchor="ctr">
                    <a:solidFill>
                      <a:schemeClr val="tx2">
                        <a:lumMod val="60000"/>
                        <a:lumOff val="40000"/>
                        <a:alpha val="85000"/>
                      </a:schemeClr>
                    </a:solidFill>
                  </a:tcPr>
                </a:tc>
                <a:extLst>
                  <a:ext uri="{0D108BD9-81ED-4DB2-BD59-A6C34878D82A}">
                    <a16:rowId xmlns:a16="http://schemas.microsoft.com/office/drawing/2014/main" val="10001"/>
                  </a:ext>
                </a:extLst>
              </a:tr>
              <a:tr h="239955">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Paraciclos</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R$</a:t>
                      </a:r>
                      <a:r>
                        <a:rPr lang="pt-BR" sz="1050" b="0" baseline="0" dirty="0">
                          <a:solidFill>
                            <a:srgbClr val="0070C0"/>
                          </a:solidFill>
                          <a:latin typeface="Montserrat" pitchFamily="50" charset="0"/>
                        </a:rPr>
                        <a:t> 2.010.000,00</a:t>
                      </a:r>
                      <a:endParaRPr lang="pt-BR" sz="1050" b="0" dirty="0">
                        <a:solidFill>
                          <a:srgbClr val="0070C0"/>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3.000</a:t>
                      </a: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Iniciar implantação até 2021</a:t>
                      </a:r>
                    </a:p>
                  </a:txBody>
                  <a:tcPr marL="106683" marR="106683" marT="54055" marB="54055" anchor="ctr">
                    <a:solidFill>
                      <a:schemeClr val="tx2">
                        <a:lumMod val="40000"/>
                        <a:lumOff val="60000"/>
                        <a:alpha val="65000"/>
                      </a:schemeClr>
                    </a:solidFill>
                  </a:tcPr>
                </a:tc>
                <a:extLst>
                  <a:ext uri="{0D108BD9-81ED-4DB2-BD59-A6C34878D82A}">
                    <a16:rowId xmlns:a16="http://schemas.microsoft.com/office/drawing/2014/main" val="10002"/>
                  </a:ext>
                </a:extLst>
              </a:tr>
              <a:tr h="239955">
                <a:tc>
                  <a:txBody>
                    <a:bodyPr/>
                    <a:lstStyle/>
                    <a:p>
                      <a:pPr marL="0" marR="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Bicicletários</a:t>
                      </a:r>
                    </a:p>
                  </a:txBody>
                  <a:tcPr marL="106683" marR="106683" marT="54055" marB="54055" anchor="ctr">
                    <a:solidFill>
                      <a:schemeClr val="tx2">
                        <a:lumMod val="40000"/>
                        <a:lumOff val="60000"/>
                        <a:alpha val="65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050" b="0" dirty="0">
                          <a:solidFill>
                            <a:srgbClr val="0070C0"/>
                          </a:solidFill>
                          <a:latin typeface="Montserrat" pitchFamily="50" charset="0"/>
                        </a:rPr>
                        <a:t>R$ 4.200.000,00</a:t>
                      </a: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22</a:t>
                      </a:r>
                    </a:p>
                  </a:txBody>
                  <a:tcPr marL="106683" marR="106683" marT="54055" marB="54055" anchor="ctr">
                    <a:solidFill>
                      <a:schemeClr val="tx2">
                        <a:lumMod val="40000"/>
                        <a:lumOff val="60000"/>
                        <a:alpha val="65000"/>
                      </a:schemeClr>
                    </a:solidFill>
                  </a:tcPr>
                </a:tc>
                <a:tc>
                  <a:txBody>
                    <a:bodyPr/>
                    <a:lstStyle/>
                    <a:p>
                      <a:pPr algn="ctr"/>
                      <a:r>
                        <a:rPr lang="pt-BR" sz="1050" b="0" dirty="0">
                          <a:solidFill>
                            <a:srgbClr val="0070C0"/>
                          </a:solidFill>
                          <a:latin typeface="Montserrat" pitchFamily="50" charset="0"/>
                        </a:rPr>
                        <a:t>Iniciar implantação até 2022</a:t>
                      </a:r>
                    </a:p>
                  </a:txBody>
                  <a:tcPr marL="106683" marR="106683" marT="54055" marB="54055" anchor="ctr">
                    <a:solidFill>
                      <a:schemeClr val="tx2">
                        <a:lumMod val="40000"/>
                        <a:lumOff val="60000"/>
                        <a:alpha val="65000"/>
                      </a:schemeClr>
                    </a:solidFill>
                  </a:tcPr>
                </a:tc>
                <a:extLst>
                  <a:ext uri="{0D108BD9-81ED-4DB2-BD59-A6C34878D82A}">
                    <a16:rowId xmlns:a16="http://schemas.microsoft.com/office/drawing/2014/main" val="10003"/>
                  </a:ext>
                </a:extLst>
              </a:tr>
              <a:tr h="260412">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TOTAL A INVESTIR* </a:t>
                      </a:r>
                    </a:p>
                  </a:txBody>
                  <a:tcPr marL="106683" marR="106683" marT="54055" marB="54055" anchor="ctr">
                    <a:solidFill>
                      <a:srgbClr val="0070C0"/>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lang="pt-BR" sz="1200" b="1" dirty="0">
                          <a:solidFill>
                            <a:schemeClr val="bg1"/>
                          </a:solidFill>
                          <a:latin typeface="Montserrat" pitchFamily="50" charset="0"/>
                        </a:rPr>
                        <a:t>R$ 6.210.000,00</a:t>
                      </a:r>
                    </a:p>
                  </a:txBody>
                  <a:tcPr marL="106683" marR="106683" marT="54055" marB="54055" anchor="ctr">
                    <a:solidFill>
                      <a:srgbClr val="0070C0"/>
                    </a:solidFill>
                  </a:tcPr>
                </a:tc>
                <a:tc>
                  <a:txBody>
                    <a:bodyPr/>
                    <a:lstStyle/>
                    <a:p>
                      <a:pPr algn="ctr"/>
                      <a:endParaRPr lang="pt-BR" sz="1050" b="0" dirty="0">
                        <a:solidFill>
                          <a:schemeClr val="bg1"/>
                        </a:solidFill>
                        <a:latin typeface="Montserrat" pitchFamily="50" charset="0"/>
                      </a:endParaRPr>
                    </a:p>
                  </a:txBody>
                  <a:tcPr marL="106683" marR="106683" marT="54055" marB="54055" anchor="ctr">
                    <a:solidFill>
                      <a:schemeClr val="tx2">
                        <a:lumMod val="40000"/>
                        <a:lumOff val="60000"/>
                        <a:alpha val="65000"/>
                      </a:schemeClr>
                    </a:solidFill>
                  </a:tcPr>
                </a:tc>
                <a:tc>
                  <a:txBody>
                    <a:bodyPr/>
                    <a:lstStyle/>
                    <a:p>
                      <a:pPr algn="ctr"/>
                      <a:endParaRPr lang="pt-BR" sz="1050" b="0" dirty="0">
                        <a:solidFill>
                          <a:schemeClr val="bg1"/>
                        </a:solidFill>
                        <a:latin typeface="Montserrat" pitchFamily="50" charset="0"/>
                      </a:endParaRPr>
                    </a:p>
                  </a:txBody>
                  <a:tcPr marL="106683" marR="106683" marT="54055" marB="54055" anchor="ctr">
                    <a:solidFill>
                      <a:schemeClr val="tx2">
                        <a:lumMod val="40000"/>
                        <a:lumOff val="60000"/>
                        <a:alpha val="65000"/>
                      </a:schemeClr>
                    </a:solidFill>
                  </a:tcPr>
                </a:tc>
                <a:extLst>
                  <a:ext uri="{0D108BD9-81ED-4DB2-BD59-A6C34878D82A}">
                    <a16:rowId xmlns:a16="http://schemas.microsoft.com/office/drawing/2014/main" val="304441141"/>
                  </a:ext>
                </a:extLst>
              </a:tr>
            </a:tbl>
          </a:graphicData>
        </a:graphic>
      </p:graphicFrame>
    </p:spTree>
    <p:extLst>
      <p:ext uri="{BB962C8B-B14F-4D97-AF65-F5344CB8AC3E}">
        <p14:creationId xmlns:p14="http://schemas.microsoft.com/office/powerpoint/2010/main" val="13104286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BF4D0D"/>
        </a:solidFill>
        <a:effectLst/>
      </p:bgPr>
    </p:bg>
    <p:spTree>
      <p:nvGrpSpPr>
        <p:cNvPr id="1" name=""/>
        <p:cNvGrpSpPr/>
        <p:nvPr/>
      </p:nvGrpSpPr>
      <p:grpSpPr>
        <a:xfrm>
          <a:off x="0" y="0"/>
          <a:ext cx="0" cy="0"/>
          <a:chOff x="0" y="0"/>
          <a:chExt cx="0" cy="0"/>
        </a:xfrm>
      </p:grpSpPr>
      <p:sp>
        <p:nvSpPr>
          <p:cNvPr id="11" name="CaixaDeTexto 10"/>
          <p:cNvSpPr txBox="1"/>
          <p:nvPr/>
        </p:nvSpPr>
        <p:spPr>
          <a:xfrm>
            <a:off x="3618689" y="4683940"/>
            <a:ext cx="5652220" cy="555475"/>
          </a:xfrm>
          <a:prstGeom prst="rect">
            <a:avLst/>
          </a:prstGeom>
          <a:noFill/>
          <a:ln>
            <a:noFill/>
          </a:ln>
        </p:spPr>
        <p:txBody>
          <a:bodyPr wrap="square" lIns="107253" tIns="53627" rIns="107253" bIns="53627"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2200" b="1" i="1" u="none" strike="noStrike" kern="1200" cap="none" spc="0" normalizeH="0" baseline="0" noProof="0" dirty="0">
                <a:ln>
                  <a:noFill/>
                </a:ln>
                <a:solidFill>
                  <a:srgbClr val="F9DD16"/>
                </a:solidFill>
                <a:effectLst/>
                <a:uLnTx/>
                <a:uFillTx/>
                <a:latin typeface="Montserrat" pitchFamily="50" charset="0"/>
                <a:ea typeface="+mn-ea"/>
                <a:cs typeface="+mn-cs"/>
              </a:rPr>
              <a:t>6. EXECUÇÃO E MONITORAMENTO</a:t>
            </a:r>
          </a:p>
        </p:txBody>
      </p:sp>
      <p:cxnSp>
        <p:nvCxnSpPr>
          <p:cNvPr id="12" name="Conector reto 11"/>
          <p:cNvCxnSpPr/>
          <p:nvPr/>
        </p:nvCxnSpPr>
        <p:spPr>
          <a:xfrm>
            <a:off x="0" y="5280658"/>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5079209" y="5286245"/>
            <a:ext cx="4202380" cy="430107"/>
          </a:xfrm>
          <a:prstGeom prst="rect">
            <a:avLst/>
          </a:prstGeom>
          <a:noFill/>
          <a:ln>
            <a:noFill/>
          </a:ln>
        </p:spPr>
        <p:txBody>
          <a:bodyPr wrap="square" lIns="107239" tIns="53620" rIns="107239" bIns="53620"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1600" i="0" u="none" strike="noStrike" kern="1200" cap="none" spc="0" normalizeH="0" baseline="0" noProof="0" dirty="0">
                <a:ln>
                  <a:noFill/>
                </a:ln>
                <a:solidFill>
                  <a:prstClr val="white"/>
                </a:solidFill>
                <a:effectLst/>
                <a:uLnTx/>
                <a:uFillTx/>
                <a:latin typeface="Montserrat" pitchFamily="50" charset="0"/>
                <a:ea typeface="+mn-ea"/>
                <a:cs typeface="+mn-cs"/>
              </a:rPr>
              <a:t>6.2 Monitoramento</a:t>
            </a:r>
          </a:p>
        </p:txBody>
      </p:sp>
    </p:spTree>
    <p:extLst>
      <p:ext uri="{BB962C8B-B14F-4D97-AF65-F5344CB8AC3E}">
        <p14:creationId xmlns:p14="http://schemas.microsoft.com/office/powerpoint/2010/main" val="128782272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ângulo 35"/>
          <p:cNvSpPr/>
          <p:nvPr/>
        </p:nvSpPr>
        <p:spPr>
          <a:xfrm>
            <a:off x="449263" y="383"/>
            <a:ext cx="8821738" cy="6300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7268" tIns="53634" rIns="107268" bIns="53634" rtlCol="0" anchor="ctr"/>
          <a:lstStyle/>
          <a:p>
            <a:pPr algn="ctr"/>
            <a:endParaRPr lang="pt-BR"/>
          </a:p>
        </p:txBody>
      </p:sp>
      <p:sp>
        <p:nvSpPr>
          <p:cNvPr id="58" name="Elipse 57"/>
          <p:cNvSpPr/>
          <p:nvPr/>
        </p:nvSpPr>
        <p:spPr>
          <a:xfrm>
            <a:off x="3708705" y="3625063"/>
            <a:ext cx="2160000" cy="216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Elipse 58"/>
          <p:cNvSpPr/>
          <p:nvPr/>
        </p:nvSpPr>
        <p:spPr>
          <a:xfrm>
            <a:off x="6365082" y="3442498"/>
            <a:ext cx="2448000" cy="2448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Elipse 47"/>
          <p:cNvSpPr/>
          <p:nvPr/>
        </p:nvSpPr>
        <p:spPr>
          <a:xfrm>
            <a:off x="960699" y="1130691"/>
            <a:ext cx="2160000" cy="216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52" name="Elipse 51"/>
          <p:cNvSpPr/>
          <p:nvPr/>
        </p:nvSpPr>
        <p:spPr>
          <a:xfrm>
            <a:off x="3582705" y="1130691"/>
            <a:ext cx="2412000" cy="2412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Elipse 52"/>
          <p:cNvSpPr/>
          <p:nvPr/>
        </p:nvSpPr>
        <p:spPr>
          <a:xfrm>
            <a:off x="6455082" y="1105666"/>
            <a:ext cx="2268000" cy="2268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Elipse 56"/>
          <p:cNvSpPr/>
          <p:nvPr/>
        </p:nvSpPr>
        <p:spPr>
          <a:xfrm>
            <a:off x="780699" y="3369472"/>
            <a:ext cx="2520000" cy="2520000"/>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242" name="AutoShape 2" descr="Imagem relacionada"/>
          <p:cNvSpPr>
            <a:spLocks noChangeAspect="1" noChangeArrowheads="1"/>
          </p:cNvSpPr>
          <p:nvPr/>
        </p:nvSpPr>
        <p:spPr bwMode="auto">
          <a:xfrm>
            <a:off x="630774" y="-170799"/>
            <a:ext cx="355611" cy="360368"/>
          </a:xfrm>
          <a:prstGeom prst="rect">
            <a:avLst/>
          </a:prstGeom>
          <a:noFill/>
        </p:spPr>
        <p:txBody>
          <a:bodyPr vert="horz" wrap="square" lIns="107268" tIns="53634" rIns="107268" bIns="53634" numCol="1" anchor="t" anchorCtr="0" compatLnSpc="1">
            <a:prstTxWarp prst="textNoShape">
              <a:avLst/>
            </a:prstTxWarp>
          </a:bodyPr>
          <a:lstStyle/>
          <a:p>
            <a:endParaRPr lang="pt-BR"/>
          </a:p>
        </p:txBody>
      </p:sp>
      <p:sp>
        <p:nvSpPr>
          <p:cNvPr id="14" name="Retângulo 13"/>
          <p:cNvSpPr/>
          <p:nvPr/>
        </p:nvSpPr>
        <p:spPr>
          <a:xfrm>
            <a:off x="4020332" y="5925382"/>
            <a:ext cx="4857750" cy="230832"/>
          </a:xfrm>
          <a:prstGeom prst="rect">
            <a:avLst/>
          </a:prstGeom>
        </p:spPr>
        <p:txBody>
          <a:bodyPr>
            <a:spAutoFit/>
          </a:bodyPr>
          <a:lstStyle/>
          <a:p>
            <a:pPr algn="r"/>
            <a:r>
              <a:rPr lang="pt-BR" sz="900" dirty="0"/>
              <a:t>www.observatorioterritorial.seduh.df.gov.br/mobilidade/</a:t>
            </a:r>
            <a:endParaRPr lang="pt-BR" sz="900" dirty="0">
              <a:latin typeface="Montserrat" pitchFamily="50" charset="0"/>
            </a:endParaRPr>
          </a:p>
        </p:txBody>
      </p:sp>
      <p:sp>
        <p:nvSpPr>
          <p:cNvPr id="56" name="Retângulo 55"/>
          <p:cNvSpPr/>
          <p:nvPr/>
        </p:nvSpPr>
        <p:spPr>
          <a:xfrm>
            <a:off x="707756" y="1166810"/>
            <a:ext cx="2665886" cy="2141612"/>
          </a:xfrm>
          <a:prstGeom prst="rect">
            <a:avLst/>
          </a:prstGeom>
        </p:spPr>
        <p:txBody>
          <a:bodyPr wrap="square">
            <a:spAutoFit/>
          </a:bodyPr>
          <a:lstStyle/>
          <a:p>
            <a:pPr algn="ctr"/>
            <a:endParaRPr lang="pt-BR" sz="900" b="1" dirty="0">
              <a:solidFill>
                <a:schemeClr val="bg1"/>
              </a:solidFill>
              <a:latin typeface="Helvetica Neue" panose="02000503000000020004" pitchFamily="2" charset="0"/>
            </a:endParaRPr>
          </a:p>
          <a:p>
            <a:pPr algn="ctr"/>
            <a:r>
              <a:rPr lang="pt-BR" sz="1000" b="1" dirty="0">
                <a:solidFill>
                  <a:schemeClr val="bg1"/>
                </a:solidFill>
                <a:latin typeface="Helvetica Neue" panose="02000503000000020004" pitchFamily="2" charset="0"/>
              </a:rPr>
              <a:t>Distribuição modal </a:t>
            </a:r>
          </a:p>
          <a:p>
            <a:pPr algn="ctr"/>
            <a:r>
              <a:rPr lang="pt-BR" sz="1000" b="1" dirty="0">
                <a:solidFill>
                  <a:schemeClr val="bg1"/>
                </a:solidFill>
                <a:latin typeface="Helvetica Neue" panose="02000503000000020004" pitchFamily="2" charset="0"/>
              </a:rPr>
              <a:t>de viagens</a:t>
            </a:r>
          </a:p>
          <a:p>
            <a:pPr algn="ctr"/>
            <a:endParaRPr lang="pt-BR" sz="900" b="1" dirty="0">
              <a:solidFill>
                <a:schemeClr val="bg1"/>
              </a:solidFill>
              <a:latin typeface="Helvetica Neue" panose="02000503000000020004" pitchFamily="2" charset="0"/>
            </a:endParaRPr>
          </a:p>
          <a:p>
            <a:pPr algn="ctr"/>
            <a:r>
              <a:rPr lang="pt-BR" sz="900" b="1" dirty="0">
                <a:solidFill>
                  <a:schemeClr val="bg1"/>
                </a:solidFill>
                <a:latin typeface="Helvetica Neue" panose="02000503000000020004" pitchFamily="2" charset="0"/>
              </a:rPr>
              <a:t>Descrição:</a:t>
            </a:r>
            <a:r>
              <a:rPr lang="pt-BR" sz="900" dirty="0">
                <a:solidFill>
                  <a:schemeClr val="bg1"/>
                </a:solidFill>
                <a:latin typeface="Helvetica Neue" panose="02000503000000020004" pitchFamily="2" charset="0"/>
              </a:rPr>
              <a:t> Examina o modo de </a:t>
            </a:r>
          </a:p>
          <a:p>
            <a:pPr algn="ctr"/>
            <a:r>
              <a:rPr lang="pt-BR" sz="900" dirty="0">
                <a:solidFill>
                  <a:schemeClr val="bg1"/>
                </a:solidFill>
                <a:latin typeface="Helvetica Neue" panose="02000503000000020004" pitchFamily="2" charset="0"/>
              </a:rPr>
              <a:t>transporte utilizado nos </a:t>
            </a:r>
          </a:p>
          <a:p>
            <a:pPr algn="ctr"/>
            <a:r>
              <a:rPr lang="pt-BR" sz="900" dirty="0">
                <a:solidFill>
                  <a:schemeClr val="bg1"/>
                </a:solidFill>
                <a:latin typeface="Helvetica Neue" panose="02000503000000020004" pitchFamily="2" charset="0"/>
              </a:rPr>
              <a:t>deslocamentos para trabalho, sendo</a:t>
            </a:r>
          </a:p>
          <a:p>
            <a:pPr algn="ctr"/>
            <a:r>
              <a:rPr lang="pt-BR" sz="900" dirty="0">
                <a:solidFill>
                  <a:schemeClr val="bg1"/>
                </a:solidFill>
                <a:latin typeface="Helvetica Neue" panose="02000503000000020004" pitchFamily="2" charset="0"/>
              </a:rPr>
              <a:t>o automóvel a referência do indicador.</a:t>
            </a:r>
          </a:p>
          <a:p>
            <a:pPr algn="ctr">
              <a:spcAft>
                <a:spcPts val="704"/>
              </a:spcAft>
            </a:pPr>
            <a:r>
              <a:rPr lang="pt-BR" sz="900" b="1" dirty="0">
                <a:solidFill>
                  <a:schemeClr val="bg1"/>
                </a:solidFill>
                <a:latin typeface="Helvetica Neue" panose="02000503000000020004" pitchFamily="2" charset="0"/>
              </a:rPr>
              <a:t>Forma de cálculo:</a:t>
            </a:r>
          </a:p>
          <a:p>
            <a:pPr algn="ctr"/>
            <a:r>
              <a:rPr lang="pt-BR" sz="800" dirty="0">
                <a:solidFill>
                  <a:schemeClr val="bg1"/>
                </a:solidFill>
                <a:latin typeface="Helvetica Neue" panose="02000503000000020004" pitchFamily="2" charset="0"/>
              </a:rPr>
              <a:t>Viagens por automóvel</a:t>
            </a:r>
          </a:p>
          <a:p>
            <a:pPr algn="ctr">
              <a:spcAft>
                <a:spcPts val="352"/>
              </a:spcAft>
            </a:pPr>
            <a:r>
              <a:rPr lang="pt-BR" sz="800" dirty="0">
                <a:solidFill>
                  <a:schemeClr val="bg1"/>
                </a:solidFill>
                <a:latin typeface="Helvetica Neue" panose="02000503000000020004" pitchFamily="2" charset="0"/>
              </a:rPr>
              <a:t>(motivo trabalho)</a:t>
            </a:r>
          </a:p>
          <a:p>
            <a:pPr algn="ctr"/>
            <a:r>
              <a:rPr lang="pt-BR" sz="800" dirty="0">
                <a:solidFill>
                  <a:schemeClr val="bg1"/>
                </a:solidFill>
                <a:latin typeface="Helvetica Neue" panose="02000503000000020004" pitchFamily="2" charset="0"/>
              </a:rPr>
              <a:t>Viagens para todos os modos</a:t>
            </a:r>
          </a:p>
          <a:p>
            <a:pPr algn="ctr"/>
            <a:r>
              <a:rPr lang="pt-BR" sz="800" dirty="0">
                <a:solidFill>
                  <a:schemeClr val="bg1"/>
                </a:solidFill>
                <a:latin typeface="Helvetica Neue" panose="02000503000000020004" pitchFamily="2" charset="0"/>
              </a:rPr>
              <a:t>(motivo trabalho)</a:t>
            </a:r>
          </a:p>
          <a:p>
            <a:pPr algn="ctr"/>
            <a:endParaRPr lang="pt-BR" sz="900" u="sng" dirty="0">
              <a:solidFill>
                <a:schemeClr val="bg1"/>
              </a:solidFill>
              <a:latin typeface="Helvetica Neue" panose="02000503000000020004" pitchFamily="2" charset="0"/>
            </a:endParaRPr>
          </a:p>
        </p:txBody>
      </p:sp>
      <p:cxnSp>
        <p:nvCxnSpPr>
          <p:cNvPr id="60" name="Conector reto 59"/>
          <p:cNvCxnSpPr/>
          <p:nvPr/>
        </p:nvCxnSpPr>
        <p:spPr>
          <a:xfrm>
            <a:off x="1326599" y="2806689"/>
            <a:ext cx="1428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upo 90"/>
          <p:cNvGrpSpPr/>
          <p:nvPr/>
        </p:nvGrpSpPr>
        <p:grpSpPr>
          <a:xfrm>
            <a:off x="3307537" y="1276557"/>
            <a:ext cx="2940088" cy="2019889"/>
            <a:chOff x="2511783" y="1172923"/>
            <a:chExt cx="2520000" cy="1708432"/>
          </a:xfrm>
        </p:grpSpPr>
        <p:sp>
          <p:nvSpPr>
            <p:cNvPr id="62" name="Retângulo 61"/>
            <p:cNvSpPr/>
            <p:nvPr/>
          </p:nvSpPr>
          <p:spPr>
            <a:xfrm>
              <a:off x="2511783" y="1172923"/>
              <a:ext cx="2520000" cy="1297256"/>
            </a:xfrm>
            <a:prstGeom prst="rect">
              <a:avLst/>
            </a:prstGeom>
          </p:spPr>
          <p:txBody>
            <a:bodyPr wrap="square">
              <a:spAutoFit/>
            </a:bodyPr>
            <a:lstStyle/>
            <a:p>
              <a:pPr algn="ctr"/>
              <a:r>
                <a:rPr lang="pt-BR" sz="1000" b="1" dirty="0">
                  <a:solidFill>
                    <a:schemeClr val="bg1"/>
                  </a:solidFill>
                  <a:latin typeface="Helvetica Neue" panose="02000503000000020004" pitchFamily="2" charset="0"/>
                </a:rPr>
                <a:t>População abrangida </a:t>
              </a:r>
            </a:p>
            <a:p>
              <a:pPr algn="ctr"/>
              <a:r>
                <a:rPr lang="pt-BR" sz="1000" b="1" dirty="0">
                  <a:solidFill>
                    <a:schemeClr val="bg1"/>
                  </a:solidFill>
                  <a:latin typeface="Helvetica Neue" panose="02000503000000020004" pitchFamily="2" charset="0"/>
                </a:rPr>
                <a:t>por transporte coletivo</a:t>
              </a:r>
            </a:p>
            <a:p>
              <a:pPr algn="ctr"/>
              <a:endParaRPr lang="pt-BR" sz="900" b="1" dirty="0">
                <a:solidFill>
                  <a:schemeClr val="bg1"/>
                </a:solidFill>
                <a:latin typeface="Helvetica Neue" panose="02000503000000020004" pitchFamily="2" charset="0"/>
              </a:endParaRPr>
            </a:p>
            <a:p>
              <a:pPr algn="ctr"/>
              <a:r>
                <a:rPr lang="pt-BR" sz="900" b="1" dirty="0">
                  <a:solidFill>
                    <a:schemeClr val="bg1"/>
                  </a:solidFill>
                  <a:latin typeface="Helvetica Neue" panose="02000503000000020004" pitchFamily="2" charset="0"/>
                </a:rPr>
                <a:t>Descrição: </a:t>
              </a:r>
              <a:r>
                <a:rPr lang="pt-BR" sz="900" dirty="0">
                  <a:solidFill>
                    <a:schemeClr val="bg1"/>
                  </a:solidFill>
                  <a:latin typeface="Helvetica Neue" panose="02000503000000020004" pitchFamily="2" charset="0"/>
                </a:rPr>
                <a:t>Afere a proporção da </a:t>
              </a:r>
            </a:p>
            <a:p>
              <a:pPr algn="ctr"/>
              <a:r>
                <a:rPr lang="pt-BR" sz="900" dirty="0">
                  <a:solidFill>
                    <a:schemeClr val="bg1"/>
                  </a:solidFill>
                  <a:latin typeface="Helvetica Neue" panose="02000503000000020004" pitchFamily="2" charset="0"/>
                </a:rPr>
                <a:t>população residente no entorno de</a:t>
              </a:r>
            </a:p>
            <a:p>
              <a:pPr algn="ctr"/>
              <a:r>
                <a:rPr lang="pt-BR" sz="900" dirty="0">
                  <a:solidFill>
                    <a:schemeClr val="bg1"/>
                  </a:solidFill>
                  <a:latin typeface="Helvetica Neue" panose="02000503000000020004" pitchFamily="2" charset="0"/>
                </a:rPr>
                <a:t> 500m de linhas de transporte público</a:t>
              </a:r>
            </a:p>
            <a:p>
              <a:pPr algn="ctr"/>
              <a:r>
                <a:rPr lang="pt-BR" sz="900" dirty="0">
                  <a:solidFill>
                    <a:schemeClr val="bg1"/>
                  </a:solidFill>
                  <a:latin typeface="Helvetica Neue" panose="02000503000000020004" pitchFamily="2" charset="0"/>
                </a:rPr>
                <a:t>coletivo (TPC) frequente, com </a:t>
              </a:r>
            </a:p>
            <a:p>
              <a:pPr algn="ctr"/>
              <a:r>
                <a:rPr lang="pt-BR" sz="900" dirty="0">
                  <a:solidFill>
                    <a:schemeClr val="bg1"/>
                  </a:solidFill>
                  <a:latin typeface="Helvetica Neue" panose="02000503000000020004" pitchFamily="2" charset="0"/>
                </a:rPr>
                <a:t>densidade maior que 255 </a:t>
              </a:r>
            </a:p>
            <a:p>
              <a:pPr algn="ctr">
                <a:spcAft>
                  <a:spcPts val="235"/>
                </a:spcAft>
              </a:pPr>
              <a:r>
                <a:rPr lang="pt-BR" sz="900" dirty="0">
                  <a:solidFill>
                    <a:schemeClr val="bg1"/>
                  </a:solidFill>
                  <a:latin typeface="Helvetica Neue" panose="02000503000000020004" pitchFamily="2" charset="0"/>
                </a:rPr>
                <a:t>viagens-veículo no horário entrepico.</a:t>
              </a:r>
            </a:p>
            <a:p>
              <a:pPr algn="ctr">
                <a:spcAft>
                  <a:spcPts val="704"/>
                </a:spcAft>
              </a:pPr>
              <a:r>
                <a:rPr lang="pt-BR" sz="900" b="1" dirty="0">
                  <a:solidFill>
                    <a:schemeClr val="bg1"/>
                  </a:solidFill>
                  <a:latin typeface="Helvetica Neue" panose="02000503000000020004" pitchFamily="2" charset="0"/>
                </a:rPr>
                <a:t>Forma de cálculo: </a:t>
              </a:r>
              <a:endParaRPr lang="pt-BR" sz="900" dirty="0">
                <a:solidFill>
                  <a:schemeClr val="bg1"/>
                </a:solidFill>
                <a:latin typeface="Helvetica Neue" panose="02000503000000020004" pitchFamily="2" charset="0"/>
              </a:endParaRPr>
            </a:p>
          </p:txBody>
        </p:sp>
        <p:grpSp>
          <p:nvGrpSpPr>
            <p:cNvPr id="63" name="Grupo 84"/>
            <p:cNvGrpSpPr/>
            <p:nvPr/>
          </p:nvGrpSpPr>
          <p:grpSpPr>
            <a:xfrm>
              <a:off x="2752365" y="2447490"/>
              <a:ext cx="1905002" cy="433865"/>
              <a:chOff x="-1715700" y="914287"/>
              <a:chExt cx="1905002" cy="433865"/>
            </a:xfrm>
          </p:grpSpPr>
          <p:sp>
            <p:nvSpPr>
              <p:cNvPr id="64" name="Retângulo 63"/>
              <p:cNvSpPr/>
              <p:nvPr/>
            </p:nvSpPr>
            <p:spPr>
              <a:xfrm>
                <a:off x="-1715700" y="914287"/>
                <a:ext cx="1769335" cy="433865"/>
              </a:xfrm>
              <a:prstGeom prst="rect">
                <a:avLst/>
              </a:prstGeom>
            </p:spPr>
            <p:txBody>
              <a:bodyPr wrap="square">
                <a:spAutoFit/>
              </a:bodyPr>
              <a:lstStyle/>
              <a:p>
                <a:pPr algn="ctr"/>
                <a:r>
                  <a:rPr lang="pt-BR" sz="800" dirty="0">
                    <a:solidFill>
                      <a:schemeClr val="bg1"/>
                    </a:solidFill>
                    <a:latin typeface="Helvetica Neue" panose="02000503000000020004" pitchFamily="2" charset="0"/>
                  </a:rPr>
                  <a:t>População residente na área de </a:t>
                </a:r>
              </a:p>
              <a:p>
                <a:pPr algn="ctr">
                  <a:spcAft>
                    <a:spcPts val="352"/>
                  </a:spcAft>
                </a:pPr>
                <a:r>
                  <a:rPr lang="pt-BR" sz="800" dirty="0">
                    <a:solidFill>
                      <a:schemeClr val="bg1"/>
                    </a:solidFill>
                    <a:latin typeface="Helvetica Neue" panose="02000503000000020004" pitchFamily="2" charset="0"/>
                  </a:rPr>
                  <a:t>abrangência de TPC frequente</a:t>
                </a:r>
              </a:p>
              <a:p>
                <a:pPr algn="ctr"/>
                <a:r>
                  <a:rPr lang="pt-BR" sz="800" dirty="0">
                    <a:solidFill>
                      <a:schemeClr val="bg1"/>
                    </a:solidFill>
                    <a:latin typeface="Helvetica Neue" panose="02000503000000020004" pitchFamily="2" charset="0"/>
                  </a:rPr>
                  <a:t>População total</a:t>
                </a:r>
              </a:p>
            </p:txBody>
          </p:sp>
          <p:cxnSp>
            <p:nvCxnSpPr>
              <p:cNvPr id="65" name="Conector reto 64"/>
              <p:cNvCxnSpPr/>
              <p:nvPr/>
            </p:nvCxnSpPr>
            <p:spPr>
              <a:xfrm>
                <a:off x="-1436017" y="1177570"/>
                <a:ext cx="12241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CaixaDeTexto 65"/>
              <p:cNvSpPr txBox="1"/>
              <p:nvPr/>
            </p:nvSpPr>
            <p:spPr>
              <a:xfrm>
                <a:off x="-211881" y="1069197"/>
                <a:ext cx="401183" cy="182224"/>
              </a:xfrm>
              <a:prstGeom prst="rect">
                <a:avLst/>
              </a:prstGeom>
              <a:noFill/>
            </p:spPr>
            <p:txBody>
              <a:bodyPr wrap="square" rtlCol="0">
                <a:spAutoFit/>
              </a:bodyPr>
              <a:lstStyle/>
              <a:p>
                <a:r>
                  <a:rPr lang="pt-BR" sz="800" dirty="0">
                    <a:solidFill>
                      <a:schemeClr val="bg1"/>
                    </a:solidFill>
                    <a:latin typeface="Helvetica Neue" panose="02000503000000020004" pitchFamily="2" charset="0"/>
                  </a:rPr>
                  <a:t>x100</a:t>
                </a:r>
              </a:p>
            </p:txBody>
          </p:sp>
        </p:grpSp>
      </p:grpSp>
      <p:sp>
        <p:nvSpPr>
          <p:cNvPr id="69" name="Retângulo 68"/>
          <p:cNvSpPr/>
          <p:nvPr/>
        </p:nvSpPr>
        <p:spPr>
          <a:xfrm>
            <a:off x="3599361" y="3990193"/>
            <a:ext cx="2378688" cy="1459374"/>
          </a:xfrm>
          <a:prstGeom prst="rect">
            <a:avLst/>
          </a:prstGeom>
        </p:spPr>
        <p:txBody>
          <a:bodyPr wrap="square">
            <a:spAutoFit/>
          </a:bodyPr>
          <a:lstStyle/>
          <a:p>
            <a:pPr algn="ctr"/>
            <a:r>
              <a:rPr lang="pt-BR" sz="1000" b="1" dirty="0">
                <a:latin typeface="Helvetica Neue" panose="02000503000000020004" pitchFamily="2" charset="0"/>
              </a:rPr>
              <a:t>Ocorrência de trânsito com</a:t>
            </a:r>
          </a:p>
          <a:p>
            <a:pPr algn="ctr"/>
            <a:r>
              <a:rPr lang="pt-BR" sz="1000" b="1" dirty="0">
                <a:latin typeface="Helvetica Neue" panose="02000503000000020004" pitchFamily="2" charset="0"/>
              </a:rPr>
              <a:t>pedestres e ciclistas</a:t>
            </a:r>
          </a:p>
          <a:p>
            <a:pPr algn="ctr"/>
            <a:endParaRPr lang="pt-BR" sz="900" b="1" dirty="0">
              <a:latin typeface="Helvetica Neue" panose="02000503000000020004" pitchFamily="2" charset="0"/>
            </a:endParaRPr>
          </a:p>
          <a:p>
            <a:pPr algn="ctr"/>
            <a:r>
              <a:rPr lang="pt-BR" sz="900" b="1" dirty="0">
                <a:latin typeface="Helvetica Neue" panose="02000503000000020004" pitchFamily="2" charset="0"/>
              </a:rPr>
              <a:t>Descrição: </a:t>
            </a:r>
            <a:r>
              <a:rPr lang="pt-BR" sz="900" dirty="0">
                <a:latin typeface="Helvetica Neue" panose="02000503000000020004" pitchFamily="2" charset="0"/>
              </a:rPr>
              <a:t>Verifica a ocorrência de acidentes envolvendo pedestres e ciclistas em vias urbanas.</a:t>
            </a:r>
          </a:p>
          <a:p>
            <a:pPr algn="ctr">
              <a:spcAft>
                <a:spcPts val="704"/>
              </a:spcAft>
            </a:pPr>
            <a:r>
              <a:rPr lang="pt-BR" sz="900" b="1" dirty="0">
                <a:latin typeface="Helvetica Neue" panose="02000503000000020004" pitchFamily="2" charset="0"/>
              </a:rPr>
              <a:t>Forma de cálculo: </a:t>
            </a:r>
          </a:p>
          <a:p>
            <a:pPr algn="ctr"/>
            <a:r>
              <a:rPr lang="pt-BR" sz="900" dirty="0">
                <a:latin typeface="Helvetica Neue" panose="02000503000000020004" pitchFamily="2" charset="0"/>
              </a:rPr>
              <a:t>N° de acidentes com pedestres e</a:t>
            </a:r>
          </a:p>
          <a:p>
            <a:pPr algn="ctr">
              <a:spcAft>
                <a:spcPts val="704"/>
              </a:spcAft>
            </a:pPr>
            <a:r>
              <a:rPr lang="pt-BR" sz="900" dirty="0">
                <a:latin typeface="Helvetica Neue" panose="02000503000000020004" pitchFamily="2" charset="0"/>
              </a:rPr>
              <a:t>ciclistas em vias urbanas</a:t>
            </a:r>
          </a:p>
        </p:txBody>
      </p:sp>
      <p:sp>
        <p:nvSpPr>
          <p:cNvPr id="72" name="Retângulo 71"/>
          <p:cNvSpPr/>
          <p:nvPr/>
        </p:nvSpPr>
        <p:spPr>
          <a:xfrm>
            <a:off x="6329044" y="3771369"/>
            <a:ext cx="2520076" cy="1923604"/>
          </a:xfrm>
          <a:prstGeom prst="rect">
            <a:avLst/>
          </a:prstGeom>
        </p:spPr>
        <p:txBody>
          <a:bodyPr wrap="square">
            <a:spAutoFit/>
          </a:bodyPr>
          <a:lstStyle/>
          <a:p>
            <a:pPr algn="ctr"/>
            <a:r>
              <a:rPr lang="pt-BR" sz="1000" b="1" dirty="0">
                <a:latin typeface="Helvetica Neue" panose="02000503000000020004" pitchFamily="2" charset="0"/>
              </a:rPr>
              <a:t>Tempo de viagem por</a:t>
            </a:r>
          </a:p>
          <a:p>
            <a:pPr algn="ctr"/>
            <a:r>
              <a:rPr lang="pt-BR" sz="1000" b="1" dirty="0">
                <a:latin typeface="Helvetica Neue" panose="02000503000000020004" pitchFamily="2" charset="0"/>
              </a:rPr>
              <a:t>transporte coletivo</a:t>
            </a:r>
          </a:p>
          <a:p>
            <a:pPr algn="ctr"/>
            <a:endParaRPr lang="pt-BR" sz="900" b="1" dirty="0">
              <a:latin typeface="Helvetica Neue" panose="02000503000000020004" pitchFamily="2" charset="0"/>
            </a:endParaRPr>
          </a:p>
          <a:p>
            <a:pPr algn="ctr"/>
            <a:r>
              <a:rPr lang="pt-BR" sz="900" b="1" dirty="0">
                <a:latin typeface="Helvetica Neue" panose="02000503000000020004" pitchFamily="2" charset="0"/>
              </a:rPr>
              <a:t>Descrição: </a:t>
            </a:r>
            <a:r>
              <a:rPr lang="pt-BR" sz="900" dirty="0">
                <a:latin typeface="Helvetica Neue" panose="02000503000000020004" pitchFamily="2" charset="0"/>
              </a:rPr>
              <a:t>Afere o tempo de viagem de ônibus considerando o deslocamento porta/a porta, ou seja, saída de casa até a parada, a espera no ponto de ônibus, o tempo da viagem no interior do ônibus e o tempo de caminhada da parada de ônibus até o destino.</a:t>
            </a:r>
          </a:p>
          <a:p>
            <a:pPr algn="ctr"/>
            <a:r>
              <a:rPr lang="pt-BR" sz="900" b="1" dirty="0">
                <a:latin typeface="Helvetica Neue" panose="02000503000000020004" pitchFamily="2" charset="0"/>
              </a:rPr>
              <a:t>Forma de cálculo: </a:t>
            </a:r>
          </a:p>
          <a:p>
            <a:pPr algn="ctr">
              <a:lnSpc>
                <a:spcPct val="200000"/>
              </a:lnSpc>
              <a:spcAft>
                <a:spcPts val="704"/>
              </a:spcAft>
            </a:pPr>
            <a:r>
              <a:rPr lang="pt-BR" sz="900" dirty="0">
                <a:latin typeface="Helvetica Neue" panose="02000503000000020004" pitchFamily="2" charset="0"/>
              </a:rPr>
              <a:t>T</a:t>
            </a:r>
            <a:r>
              <a:rPr lang="pt-BR" sz="900" baseline="-25000" dirty="0">
                <a:latin typeface="Helvetica Neue" panose="02000503000000020004" pitchFamily="2" charset="0"/>
              </a:rPr>
              <a:t>viagem</a:t>
            </a:r>
            <a:r>
              <a:rPr lang="pt-BR" sz="900" dirty="0">
                <a:latin typeface="Helvetica Neue" panose="02000503000000020004" pitchFamily="2" charset="0"/>
              </a:rPr>
              <a:t> = T1 + T2 + T3 + T4</a:t>
            </a:r>
          </a:p>
        </p:txBody>
      </p:sp>
      <p:grpSp>
        <p:nvGrpSpPr>
          <p:cNvPr id="73" name="Grupo 89"/>
          <p:cNvGrpSpPr/>
          <p:nvPr/>
        </p:nvGrpSpPr>
        <p:grpSpPr>
          <a:xfrm>
            <a:off x="6119038" y="1379778"/>
            <a:ext cx="2940088" cy="1697590"/>
            <a:chOff x="4867575" y="1392539"/>
            <a:chExt cx="2520000" cy="1435830"/>
          </a:xfrm>
        </p:grpSpPr>
        <p:sp>
          <p:nvSpPr>
            <p:cNvPr id="75" name="Retângulo 74"/>
            <p:cNvSpPr/>
            <p:nvPr/>
          </p:nvSpPr>
          <p:spPr>
            <a:xfrm>
              <a:off x="4867575" y="1392539"/>
              <a:ext cx="2520000" cy="1275563"/>
            </a:xfrm>
            <a:prstGeom prst="rect">
              <a:avLst/>
            </a:prstGeom>
          </p:spPr>
          <p:txBody>
            <a:bodyPr wrap="square">
              <a:spAutoFit/>
            </a:bodyPr>
            <a:lstStyle/>
            <a:p>
              <a:pPr algn="ctr"/>
              <a:r>
                <a:rPr lang="pt-BR" sz="1000" b="1" dirty="0">
                  <a:latin typeface="Helvetica Neue" panose="02000503000000020004" pitchFamily="2" charset="0"/>
                </a:rPr>
                <a:t>Extensão da </a:t>
              </a:r>
              <a:r>
                <a:rPr lang="pt-BR" sz="1000" b="1" dirty="0" err="1">
                  <a:latin typeface="Helvetica Neue" panose="02000503000000020004" pitchFamily="2" charset="0"/>
                </a:rPr>
                <a:t>infraestrutura</a:t>
              </a:r>
              <a:r>
                <a:rPr lang="pt-BR" sz="1000" b="1" dirty="0">
                  <a:latin typeface="Helvetica Neue" panose="02000503000000020004" pitchFamily="2" charset="0"/>
                </a:rPr>
                <a:t> </a:t>
              </a:r>
            </a:p>
            <a:p>
              <a:pPr algn="ctr"/>
              <a:r>
                <a:rPr lang="pt-BR" sz="1000" b="1" dirty="0">
                  <a:latin typeface="Helvetica Neue" panose="02000503000000020004" pitchFamily="2" charset="0"/>
                </a:rPr>
                <a:t>de transporte não motorizado</a:t>
              </a:r>
            </a:p>
            <a:p>
              <a:pPr algn="ctr"/>
              <a:endParaRPr lang="pt-BR" sz="900" b="1" dirty="0">
                <a:latin typeface="Helvetica Neue" panose="02000503000000020004" pitchFamily="2" charset="0"/>
              </a:endParaRPr>
            </a:p>
            <a:p>
              <a:pPr algn="ctr"/>
              <a:r>
                <a:rPr lang="pt-BR" sz="900" b="1" dirty="0">
                  <a:latin typeface="Helvetica Neue" panose="02000503000000020004" pitchFamily="2" charset="0"/>
                </a:rPr>
                <a:t>Descrição: </a:t>
              </a:r>
              <a:r>
                <a:rPr lang="pt-BR" sz="900" dirty="0">
                  <a:latin typeface="Helvetica Neue" panose="02000503000000020004" pitchFamily="2" charset="0"/>
                </a:rPr>
                <a:t>Indica a extensão da</a:t>
              </a:r>
            </a:p>
            <a:p>
              <a:pPr algn="ctr"/>
              <a:r>
                <a:rPr lang="pt-BR" sz="900" dirty="0">
                  <a:latin typeface="Helvetica Neue" panose="02000503000000020004" pitchFamily="2" charset="0"/>
                </a:rPr>
                <a:t>infraestrutura destinada aos pedestres</a:t>
              </a:r>
            </a:p>
            <a:p>
              <a:pPr algn="ctr"/>
              <a:r>
                <a:rPr lang="pt-BR" sz="900" dirty="0">
                  <a:latin typeface="Helvetica Neue" panose="02000503000000020004" pitchFamily="2" charset="0"/>
                </a:rPr>
                <a:t>e ciclistas em relação à extensão</a:t>
              </a:r>
            </a:p>
            <a:p>
              <a:pPr algn="ctr"/>
              <a:r>
                <a:rPr lang="pt-BR" sz="900" dirty="0">
                  <a:latin typeface="Helvetica Neue" panose="02000503000000020004" pitchFamily="2" charset="0"/>
                </a:rPr>
                <a:t>total da malha viária.</a:t>
              </a:r>
            </a:p>
            <a:p>
              <a:pPr algn="ctr"/>
              <a:r>
                <a:rPr lang="pt-BR" sz="900" b="1" dirty="0">
                  <a:latin typeface="Helvetica Neue" panose="02000503000000020004" pitchFamily="2" charset="0"/>
                </a:rPr>
                <a:t>Forma de cálculo: </a:t>
              </a:r>
            </a:p>
            <a:p>
              <a:pPr algn="ctr"/>
              <a:endParaRPr lang="pt-BR" sz="900" dirty="0">
                <a:latin typeface="Helvetica Neue" panose="02000503000000020004" pitchFamily="2" charset="0"/>
              </a:endParaRPr>
            </a:p>
            <a:p>
              <a:pPr algn="ctr"/>
              <a:endParaRPr lang="pt-BR" sz="900" dirty="0">
                <a:latin typeface="Helvetica Neue" panose="02000503000000020004" pitchFamily="2" charset="0"/>
              </a:endParaRPr>
            </a:p>
          </p:txBody>
        </p:sp>
        <p:grpSp>
          <p:nvGrpSpPr>
            <p:cNvPr id="76" name="Grupo 85"/>
            <p:cNvGrpSpPr/>
            <p:nvPr/>
          </p:nvGrpSpPr>
          <p:grpSpPr>
            <a:xfrm>
              <a:off x="5253832" y="2394504"/>
              <a:ext cx="1732243" cy="433865"/>
              <a:chOff x="-1563201" y="937481"/>
              <a:chExt cx="1732243" cy="433865"/>
            </a:xfrm>
          </p:grpSpPr>
          <p:sp>
            <p:nvSpPr>
              <p:cNvPr id="78" name="Retângulo 77"/>
              <p:cNvSpPr/>
              <p:nvPr/>
            </p:nvSpPr>
            <p:spPr>
              <a:xfrm>
                <a:off x="-1563201" y="937481"/>
                <a:ext cx="1547961" cy="433865"/>
              </a:xfrm>
              <a:prstGeom prst="rect">
                <a:avLst/>
              </a:prstGeom>
            </p:spPr>
            <p:txBody>
              <a:bodyPr wrap="square">
                <a:spAutoFit/>
              </a:bodyPr>
              <a:lstStyle/>
              <a:p>
                <a:pPr algn="ctr"/>
                <a:r>
                  <a:rPr lang="pt-BR" sz="800" dirty="0">
                    <a:latin typeface="Helvetica Neue" panose="02000503000000020004" pitchFamily="2" charset="0"/>
                  </a:rPr>
                  <a:t>Extensão da infraestrutura de</a:t>
                </a:r>
              </a:p>
              <a:p>
                <a:pPr algn="ctr">
                  <a:spcAft>
                    <a:spcPts val="352"/>
                  </a:spcAft>
                </a:pPr>
                <a:r>
                  <a:rPr lang="pt-BR" sz="800" dirty="0">
                    <a:latin typeface="Helvetica Neue" panose="02000503000000020004" pitchFamily="2" charset="0"/>
                  </a:rPr>
                  <a:t>transporte não motorizado</a:t>
                </a:r>
              </a:p>
              <a:p>
                <a:pPr algn="ctr"/>
                <a:r>
                  <a:rPr lang="pt-BR" sz="800" dirty="0">
                    <a:latin typeface="Helvetica Neue" panose="02000503000000020004" pitchFamily="2" charset="0"/>
                  </a:rPr>
                  <a:t>Extensão viária</a:t>
                </a:r>
              </a:p>
            </p:txBody>
          </p:sp>
          <p:cxnSp>
            <p:nvCxnSpPr>
              <p:cNvPr id="79" name="Conector reto 78"/>
              <p:cNvCxnSpPr/>
              <p:nvPr/>
            </p:nvCxnSpPr>
            <p:spPr>
              <a:xfrm>
                <a:off x="-1405537" y="1201811"/>
                <a:ext cx="1224136" cy="0"/>
              </a:xfrm>
              <a:prstGeom prst="line">
                <a:avLst/>
              </a:prstGeom>
              <a:ln/>
            </p:spPr>
            <p:style>
              <a:lnRef idx="1">
                <a:schemeClr val="dk1"/>
              </a:lnRef>
              <a:fillRef idx="0">
                <a:schemeClr val="dk1"/>
              </a:fillRef>
              <a:effectRef idx="0">
                <a:schemeClr val="dk1"/>
              </a:effectRef>
              <a:fontRef idx="minor">
                <a:schemeClr val="tx1"/>
              </a:fontRef>
            </p:style>
          </p:cxnSp>
          <p:sp>
            <p:nvSpPr>
              <p:cNvPr id="80" name="CaixaDeTexto 79"/>
              <p:cNvSpPr txBox="1"/>
              <p:nvPr/>
            </p:nvSpPr>
            <p:spPr>
              <a:xfrm>
                <a:off x="-232141" y="1080243"/>
                <a:ext cx="401183" cy="182224"/>
              </a:xfrm>
              <a:prstGeom prst="rect">
                <a:avLst/>
              </a:prstGeom>
              <a:noFill/>
            </p:spPr>
            <p:txBody>
              <a:bodyPr wrap="square" rtlCol="0">
                <a:spAutoFit/>
              </a:bodyPr>
              <a:lstStyle/>
              <a:p>
                <a:r>
                  <a:rPr lang="pt-BR" sz="800" dirty="0">
                    <a:latin typeface="Helvetica Neue" panose="02000503000000020004" pitchFamily="2" charset="0"/>
                  </a:rPr>
                  <a:t>x100</a:t>
                </a:r>
              </a:p>
            </p:txBody>
          </p:sp>
        </p:grpSp>
      </p:grpSp>
      <p:grpSp>
        <p:nvGrpSpPr>
          <p:cNvPr id="82" name="Grupo 101"/>
          <p:cNvGrpSpPr/>
          <p:nvPr/>
        </p:nvGrpSpPr>
        <p:grpSpPr>
          <a:xfrm>
            <a:off x="697649" y="3629165"/>
            <a:ext cx="2686100" cy="1999120"/>
            <a:chOff x="255447" y="3316713"/>
            <a:chExt cx="2302302" cy="1690866"/>
          </a:xfrm>
        </p:grpSpPr>
        <p:sp>
          <p:nvSpPr>
            <p:cNvPr id="86" name="Retângulo 85"/>
            <p:cNvSpPr/>
            <p:nvPr/>
          </p:nvSpPr>
          <p:spPr>
            <a:xfrm>
              <a:off x="255447" y="3316713"/>
              <a:ext cx="2302302" cy="1509850"/>
            </a:xfrm>
            <a:prstGeom prst="rect">
              <a:avLst/>
            </a:prstGeom>
          </p:spPr>
          <p:txBody>
            <a:bodyPr wrap="square">
              <a:spAutoFit/>
            </a:bodyPr>
            <a:lstStyle/>
            <a:p>
              <a:pPr algn="ctr"/>
              <a:r>
                <a:rPr lang="pt-BR" sz="1000" b="1" dirty="0">
                  <a:latin typeface="Helvetica Neue" panose="02000503000000020004" pitchFamily="2" charset="0"/>
                </a:rPr>
                <a:t>População abrangida pela</a:t>
              </a:r>
            </a:p>
            <a:p>
              <a:pPr algn="ctr"/>
              <a:r>
                <a:rPr lang="pt-BR" sz="1000" b="1" dirty="0">
                  <a:latin typeface="Helvetica Neue" panose="02000503000000020004" pitchFamily="2" charset="0"/>
                </a:rPr>
                <a:t>infraestrutura cicloviária</a:t>
              </a:r>
            </a:p>
            <a:p>
              <a:pPr algn="ctr"/>
              <a:endParaRPr lang="pt-BR" sz="900" b="1" dirty="0">
                <a:latin typeface="Helvetica Neue" panose="02000503000000020004" pitchFamily="2" charset="0"/>
              </a:endParaRPr>
            </a:p>
            <a:p>
              <a:pPr algn="ctr"/>
              <a:r>
                <a:rPr lang="pt-BR" sz="900" b="1" dirty="0">
                  <a:latin typeface="Helvetica Neue" panose="02000503000000020004" pitchFamily="2" charset="0"/>
                </a:rPr>
                <a:t>Descrição:</a:t>
              </a:r>
              <a:r>
                <a:rPr lang="pt-BR" sz="900" dirty="0">
                  <a:latin typeface="Helvetica Neue" panose="02000503000000020004" pitchFamily="2" charset="0"/>
                </a:rPr>
                <a:t> Avalia a proporção da população residente, abrangida pela infraestrutura cicloviária e ciclável</a:t>
              </a:r>
            </a:p>
            <a:p>
              <a:pPr algn="ctr"/>
              <a:r>
                <a:rPr lang="pt-BR" sz="900" dirty="0">
                  <a:latin typeface="Helvetica Neue" panose="02000503000000020004" pitchFamily="2" charset="0"/>
                </a:rPr>
                <a:t>no DF (400m), considerando “ciclovia”, “ciclofaixa”, “requalificação”, “rua compartilhada”, e “zona 30”.</a:t>
              </a:r>
              <a:endParaRPr lang="pt-BR" sz="900" b="1" dirty="0">
                <a:latin typeface="Helvetica Neue" panose="02000503000000020004" pitchFamily="2" charset="0"/>
              </a:endParaRPr>
            </a:p>
            <a:p>
              <a:pPr algn="ctr"/>
              <a:r>
                <a:rPr lang="pt-BR" sz="900" b="1" dirty="0">
                  <a:latin typeface="Helvetica Neue" panose="02000503000000020004" pitchFamily="2" charset="0"/>
                </a:rPr>
                <a:t>Forma de cálculo: </a:t>
              </a:r>
            </a:p>
            <a:p>
              <a:pPr algn="ctr"/>
              <a:endParaRPr lang="pt-BR" sz="900" dirty="0">
                <a:latin typeface="Helvetica Neue" panose="02000503000000020004" pitchFamily="2" charset="0"/>
              </a:endParaRPr>
            </a:p>
            <a:p>
              <a:pPr algn="ctr"/>
              <a:endParaRPr lang="pt-BR" sz="900" dirty="0">
                <a:latin typeface="Helvetica Neue" panose="02000503000000020004" pitchFamily="2" charset="0"/>
              </a:endParaRPr>
            </a:p>
          </p:txBody>
        </p:sp>
        <p:grpSp>
          <p:nvGrpSpPr>
            <p:cNvPr id="90" name="Grupo 100"/>
            <p:cNvGrpSpPr/>
            <p:nvPr/>
          </p:nvGrpSpPr>
          <p:grpSpPr>
            <a:xfrm>
              <a:off x="366725" y="4573714"/>
              <a:ext cx="1941201" cy="433865"/>
              <a:chOff x="-1898169" y="946161"/>
              <a:chExt cx="1941201" cy="433865"/>
            </a:xfrm>
          </p:grpSpPr>
          <p:sp>
            <p:nvSpPr>
              <p:cNvPr id="91" name="Retângulo 90"/>
              <p:cNvSpPr/>
              <p:nvPr/>
            </p:nvSpPr>
            <p:spPr>
              <a:xfrm>
                <a:off x="-1898169" y="946161"/>
                <a:ext cx="1782895" cy="433865"/>
              </a:xfrm>
              <a:prstGeom prst="rect">
                <a:avLst/>
              </a:prstGeom>
            </p:spPr>
            <p:txBody>
              <a:bodyPr wrap="square">
                <a:spAutoFit/>
              </a:bodyPr>
              <a:lstStyle/>
              <a:p>
                <a:pPr algn="ctr"/>
                <a:r>
                  <a:rPr lang="pt-BR" sz="800" dirty="0">
                    <a:latin typeface="Helvetica Neue" panose="02000503000000020004" pitchFamily="2" charset="0"/>
                  </a:rPr>
                  <a:t>População residente na área de </a:t>
                </a:r>
              </a:p>
              <a:p>
                <a:pPr algn="ctr">
                  <a:spcAft>
                    <a:spcPts val="352"/>
                  </a:spcAft>
                </a:pPr>
                <a:r>
                  <a:rPr lang="pt-BR" sz="800" dirty="0">
                    <a:latin typeface="Helvetica Neue" panose="02000503000000020004" pitchFamily="2" charset="0"/>
                  </a:rPr>
                  <a:t>abrangência da infra. cicloviária</a:t>
                </a:r>
              </a:p>
              <a:p>
                <a:pPr algn="ctr"/>
                <a:r>
                  <a:rPr lang="pt-BR" sz="800" dirty="0">
                    <a:latin typeface="Helvetica Neue" panose="02000503000000020004" pitchFamily="2" charset="0"/>
                  </a:rPr>
                  <a:t>População residente total</a:t>
                </a:r>
              </a:p>
            </p:txBody>
          </p:sp>
          <p:cxnSp>
            <p:nvCxnSpPr>
              <p:cNvPr id="92" name="Conector reto 91"/>
              <p:cNvCxnSpPr/>
              <p:nvPr/>
            </p:nvCxnSpPr>
            <p:spPr>
              <a:xfrm>
                <a:off x="-1582199" y="1215571"/>
                <a:ext cx="1224136" cy="0"/>
              </a:xfrm>
              <a:prstGeom prst="line">
                <a:avLst/>
              </a:prstGeom>
              <a:ln/>
            </p:spPr>
            <p:style>
              <a:lnRef idx="1">
                <a:schemeClr val="dk1"/>
              </a:lnRef>
              <a:fillRef idx="0">
                <a:schemeClr val="dk1"/>
              </a:fillRef>
              <a:effectRef idx="0">
                <a:schemeClr val="dk1"/>
              </a:effectRef>
              <a:fontRef idx="minor">
                <a:schemeClr val="tx1"/>
              </a:fontRef>
            </p:style>
          </p:cxnSp>
          <p:sp>
            <p:nvSpPr>
              <p:cNvPr id="93" name="CaixaDeTexto 92"/>
              <p:cNvSpPr txBox="1"/>
              <p:nvPr/>
            </p:nvSpPr>
            <p:spPr>
              <a:xfrm>
                <a:off x="-358151" y="1110391"/>
                <a:ext cx="401183" cy="182224"/>
              </a:xfrm>
              <a:prstGeom prst="rect">
                <a:avLst/>
              </a:prstGeom>
              <a:noFill/>
            </p:spPr>
            <p:txBody>
              <a:bodyPr wrap="square" rtlCol="0">
                <a:spAutoFit/>
              </a:bodyPr>
              <a:lstStyle/>
              <a:p>
                <a:r>
                  <a:rPr lang="pt-BR" sz="800" dirty="0">
                    <a:latin typeface="Helvetica Neue" panose="02000503000000020004" pitchFamily="2" charset="0"/>
                  </a:rPr>
                  <a:t>x100</a:t>
                </a:r>
              </a:p>
            </p:txBody>
          </p:sp>
        </p:grpSp>
      </p:grpSp>
    </p:spTree>
    <p:extLst>
      <p:ext uri="{BB962C8B-B14F-4D97-AF65-F5344CB8AC3E}">
        <p14:creationId xmlns:p14="http://schemas.microsoft.com/office/powerpoint/2010/main" val="13104286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p:cNvSpPr/>
          <p:nvPr/>
        </p:nvSpPr>
        <p:spPr>
          <a:xfrm>
            <a:off x="538164" y="5341175"/>
            <a:ext cx="4105274" cy="68815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2" name="Elipse 101"/>
          <p:cNvSpPr/>
          <p:nvPr/>
        </p:nvSpPr>
        <p:spPr>
          <a:xfrm>
            <a:off x="6432607" y="1616848"/>
            <a:ext cx="2730082" cy="2766595"/>
          </a:xfrm>
          <a:prstGeom prst="ellipse">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p>
        </p:txBody>
      </p:sp>
      <p:cxnSp>
        <p:nvCxnSpPr>
          <p:cNvPr id="103" name="Conector reto 102"/>
          <p:cNvCxnSpPr/>
          <p:nvPr/>
        </p:nvCxnSpPr>
        <p:spPr>
          <a:xfrm>
            <a:off x="7029898" y="4427899"/>
            <a:ext cx="19042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Retângulo 100"/>
          <p:cNvSpPr/>
          <p:nvPr/>
        </p:nvSpPr>
        <p:spPr>
          <a:xfrm>
            <a:off x="6450431" y="2017356"/>
            <a:ext cx="2730082" cy="1169551"/>
          </a:xfrm>
          <a:prstGeom prst="rect">
            <a:avLst/>
          </a:prstGeom>
        </p:spPr>
        <p:txBody>
          <a:bodyPr wrap="square">
            <a:spAutoFit/>
          </a:bodyPr>
          <a:lstStyle/>
          <a:p>
            <a:pPr algn="ctr"/>
            <a:r>
              <a:rPr lang="pt-BR" sz="1000" b="1" dirty="0">
                <a:solidFill>
                  <a:schemeClr val="bg1"/>
                </a:solidFill>
                <a:latin typeface="Montserrat" pitchFamily="50" charset="0"/>
              </a:rPr>
              <a:t>Taxa de mortalidade</a:t>
            </a:r>
          </a:p>
          <a:p>
            <a:pPr algn="ctr"/>
            <a:r>
              <a:rPr lang="pt-BR" sz="1000" b="1" dirty="0">
                <a:solidFill>
                  <a:schemeClr val="bg1"/>
                </a:solidFill>
                <a:latin typeface="Montserrat" pitchFamily="50" charset="0"/>
              </a:rPr>
              <a:t>de pedestres</a:t>
            </a:r>
          </a:p>
          <a:p>
            <a:pPr algn="ctr"/>
            <a:endParaRPr lang="pt-BR" sz="1000" b="1" dirty="0">
              <a:solidFill>
                <a:schemeClr val="bg1"/>
              </a:solidFill>
              <a:latin typeface="Montserrat" pitchFamily="50" charset="0"/>
            </a:endParaRPr>
          </a:p>
          <a:p>
            <a:pPr algn="ctr"/>
            <a:r>
              <a:rPr lang="pt-BR" sz="1000" b="1" dirty="0">
                <a:solidFill>
                  <a:schemeClr val="bg1"/>
                </a:solidFill>
                <a:latin typeface="Montserrat" pitchFamily="50" charset="0"/>
              </a:rPr>
              <a:t>Descrição:</a:t>
            </a:r>
            <a:r>
              <a:rPr lang="pt-BR" sz="1000" dirty="0">
                <a:solidFill>
                  <a:schemeClr val="bg1"/>
                </a:solidFill>
                <a:latin typeface="Montserrat" pitchFamily="50" charset="0"/>
              </a:rPr>
              <a:t> Avalia quantidade de mortes de pedestres a cada mil habitantes, durante um </a:t>
            </a:r>
          </a:p>
          <a:p>
            <a:pPr algn="ctr"/>
            <a:r>
              <a:rPr lang="pt-BR" sz="1000" dirty="0">
                <a:solidFill>
                  <a:schemeClr val="bg1"/>
                </a:solidFill>
                <a:latin typeface="Montserrat" pitchFamily="50" charset="0"/>
              </a:rPr>
              <a:t>determinado período de tempo.</a:t>
            </a:r>
            <a:endParaRPr lang="pt-BR" sz="1000" b="1" dirty="0">
              <a:solidFill>
                <a:schemeClr val="bg1"/>
              </a:solidFill>
              <a:latin typeface="Montserrat" pitchFamily="50" charset="0"/>
            </a:endParaRPr>
          </a:p>
        </p:txBody>
      </p:sp>
      <p:sp>
        <p:nvSpPr>
          <p:cNvPr id="28" name="CaixaDeTexto 27"/>
          <p:cNvSpPr txBox="1"/>
          <p:nvPr/>
        </p:nvSpPr>
        <p:spPr>
          <a:xfrm>
            <a:off x="538162" y="5341174"/>
            <a:ext cx="4537075" cy="662313"/>
          </a:xfrm>
          <a:prstGeom prst="rect">
            <a:avLst/>
          </a:prstGeom>
          <a:noFill/>
        </p:spPr>
        <p:txBody>
          <a:bodyPr wrap="square" lIns="107268" tIns="53634" rIns="107268" bIns="53634" rtlCol="0">
            <a:spAutoFit/>
          </a:bodyPr>
          <a:lstStyle/>
          <a:p>
            <a:pPr marL="180975" indent="-180975">
              <a:buFont typeface="Arial" pitchFamily="34" charset="0"/>
              <a:buChar char="•"/>
            </a:pPr>
            <a:r>
              <a:rPr lang="pt-BR" sz="900" dirty="0">
                <a:latin typeface="Montserrat" pitchFamily="50" charset="0"/>
              </a:rPr>
              <a:t>PNB Segregando por faixa de renda</a:t>
            </a:r>
            <a:endParaRPr lang="pt-BR" sz="900" dirty="0">
              <a:solidFill>
                <a:schemeClr val="tx1">
                  <a:lumMod val="65000"/>
                  <a:lumOff val="35000"/>
                </a:schemeClr>
              </a:solidFill>
              <a:latin typeface="Montserrat" pitchFamily="50" charset="0"/>
            </a:endParaRPr>
          </a:p>
          <a:p>
            <a:pPr marL="180975" indent="-180975">
              <a:buFont typeface="Arial" pitchFamily="34" charset="0"/>
              <a:buChar char="•"/>
            </a:pPr>
            <a:r>
              <a:rPr lang="pt-BR" sz="900" dirty="0" err="1">
                <a:latin typeface="Montserrat" pitchFamily="50" charset="0"/>
              </a:rPr>
              <a:t>Tx</a:t>
            </a:r>
            <a:r>
              <a:rPr lang="pt-BR" sz="900" dirty="0">
                <a:latin typeface="Montserrat" pitchFamily="50" charset="0"/>
              </a:rPr>
              <a:t> de mortalidade de ciclistas e pedestre</a:t>
            </a:r>
          </a:p>
          <a:p>
            <a:pPr marL="180975" lvl="1" indent="-180975">
              <a:buFont typeface="Arial" pitchFamily="34" charset="0"/>
              <a:buChar char="•"/>
            </a:pPr>
            <a:r>
              <a:rPr lang="pt-BR" sz="900" dirty="0">
                <a:latin typeface="Montserrat" pitchFamily="50" charset="0"/>
              </a:rPr>
              <a:t>Pedestres: 0,1694 </a:t>
            </a:r>
          </a:p>
          <a:p>
            <a:pPr marL="180975" lvl="1" indent="-180975">
              <a:buFont typeface="Arial" pitchFamily="34" charset="0"/>
              <a:buChar char="•"/>
            </a:pPr>
            <a:r>
              <a:rPr lang="pt-BR" sz="900" dirty="0">
                <a:latin typeface="Montserrat" pitchFamily="50" charset="0"/>
              </a:rPr>
              <a:t>Ciclistas: 0,0417</a:t>
            </a:r>
          </a:p>
        </p:txBody>
      </p:sp>
      <p:sp>
        <p:nvSpPr>
          <p:cNvPr id="36" name="Retângulo 35"/>
          <p:cNvSpPr/>
          <p:nvPr/>
        </p:nvSpPr>
        <p:spPr>
          <a:xfrm>
            <a:off x="449263" y="383"/>
            <a:ext cx="8821738" cy="6300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7268" tIns="53634" rIns="107268" bIns="53634" rtlCol="0" anchor="ctr"/>
          <a:lstStyle/>
          <a:p>
            <a:pPr algn="ctr"/>
            <a:endParaRPr lang="pt-BR"/>
          </a:p>
        </p:txBody>
      </p:sp>
      <p:grpSp>
        <p:nvGrpSpPr>
          <p:cNvPr id="6" name="Grupo 75"/>
          <p:cNvGrpSpPr/>
          <p:nvPr/>
        </p:nvGrpSpPr>
        <p:grpSpPr>
          <a:xfrm>
            <a:off x="538163" y="1610000"/>
            <a:ext cx="2730082" cy="2811051"/>
            <a:chOff x="2835962" y="952719"/>
            <a:chExt cx="1755000" cy="1783201"/>
          </a:xfrm>
          <a:solidFill>
            <a:srgbClr val="F9DD16"/>
          </a:solidFill>
        </p:grpSpPr>
        <p:sp>
          <p:nvSpPr>
            <p:cNvPr id="78" name="Elipse 77"/>
            <p:cNvSpPr/>
            <p:nvPr/>
          </p:nvSpPr>
          <p:spPr>
            <a:xfrm>
              <a:off x="2835962" y="952719"/>
              <a:ext cx="1755000" cy="1755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p>
          </p:txBody>
        </p:sp>
        <p:cxnSp>
          <p:nvCxnSpPr>
            <p:cNvPr id="85" name="Conector reto 84"/>
            <p:cNvCxnSpPr/>
            <p:nvPr/>
          </p:nvCxnSpPr>
          <p:spPr>
            <a:xfrm>
              <a:off x="3219923" y="2735920"/>
              <a:ext cx="1224136"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6" name="Retângulo 65"/>
          <p:cNvSpPr/>
          <p:nvPr/>
        </p:nvSpPr>
        <p:spPr>
          <a:xfrm>
            <a:off x="559990" y="2009520"/>
            <a:ext cx="2730082" cy="1323439"/>
          </a:xfrm>
          <a:prstGeom prst="rect">
            <a:avLst/>
          </a:prstGeom>
        </p:spPr>
        <p:txBody>
          <a:bodyPr wrap="square">
            <a:spAutoFit/>
          </a:bodyPr>
          <a:lstStyle/>
          <a:p>
            <a:pPr algn="ctr"/>
            <a:r>
              <a:rPr lang="pt-BR" sz="1000" b="1" dirty="0">
                <a:solidFill>
                  <a:srgbClr val="555557"/>
                </a:solidFill>
                <a:latin typeface="Montserrat" pitchFamily="50" charset="0"/>
              </a:rPr>
              <a:t>PNB por faixa de renda </a:t>
            </a:r>
          </a:p>
          <a:p>
            <a:pPr algn="ctr"/>
            <a:endParaRPr lang="pt-BR" sz="1000" b="1" dirty="0">
              <a:solidFill>
                <a:srgbClr val="555557"/>
              </a:solidFill>
              <a:latin typeface="Montserrat" pitchFamily="50" charset="0"/>
            </a:endParaRPr>
          </a:p>
          <a:p>
            <a:pPr algn="ctr"/>
            <a:r>
              <a:rPr lang="pt-BR" sz="1000" b="1" dirty="0">
                <a:solidFill>
                  <a:srgbClr val="555557"/>
                </a:solidFill>
                <a:latin typeface="Montserrat" pitchFamily="50" charset="0"/>
              </a:rPr>
              <a:t>Descrição:</a:t>
            </a:r>
            <a:r>
              <a:rPr lang="pt-BR" sz="1000" dirty="0">
                <a:solidFill>
                  <a:srgbClr val="555557"/>
                </a:solidFill>
                <a:latin typeface="Montserrat" pitchFamily="50" charset="0"/>
              </a:rPr>
              <a:t> Avalia a proporção da população residente, por faixa de renda, abrangida pela infraestrutura cicloviária e ciclável no DF (400m), considerando “ciclovia”, “ciclofaixa”, “requalificação”, “rua compartilhada”, e “zona 30”.</a:t>
            </a:r>
          </a:p>
        </p:txBody>
      </p:sp>
      <p:grpSp>
        <p:nvGrpSpPr>
          <p:cNvPr id="8" name="Grupo 75"/>
          <p:cNvGrpSpPr/>
          <p:nvPr/>
        </p:nvGrpSpPr>
        <p:grpSpPr>
          <a:xfrm>
            <a:off x="3472637" y="1613424"/>
            <a:ext cx="2730082" cy="2811051"/>
            <a:chOff x="2835962" y="952719"/>
            <a:chExt cx="1755000" cy="1783201"/>
          </a:xfrm>
          <a:solidFill>
            <a:srgbClr val="0070C0"/>
          </a:solidFill>
        </p:grpSpPr>
        <p:sp>
          <p:nvSpPr>
            <p:cNvPr id="94" name="Elipse 93"/>
            <p:cNvSpPr/>
            <p:nvPr/>
          </p:nvSpPr>
          <p:spPr>
            <a:xfrm>
              <a:off x="2835962" y="952719"/>
              <a:ext cx="1755000" cy="1755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p>
          </p:txBody>
        </p:sp>
        <p:cxnSp>
          <p:nvCxnSpPr>
            <p:cNvPr id="95" name="Conector reto 94"/>
            <p:cNvCxnSpPr/>
            <p:nvPr/>
          </p:nvCxnSpPr>
          <p:spPr>
            <a:xfrm>
              <a:off x="3219923" y="2735920"/>
              <a:ext cx="1224136"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3" name="Retângulo 92"/>
          <p:cNvSpPr/>
          <p:nvPr/>
        </p:nvSpPr>
        <p:spPr>
          <a:xfrm>
            <a:off x="3486058" y="2017356"/>
            <a:ext cx="2704664" cy="1169551"/>
          </a:xfrm>
          <a:prstGeom prst="rect">
            <a:avLst/>
          </a:prstGeom>
        </p:spPr>
        <p:txBody>
          <a:bodyPr wrap="square">
            <a:spAutoFit/>
          </a:bodyPr>
          <a:lstStyle/>
          <a:p>
            <a:pPr algn="ctr"/>
            <a:r>
              <a:rPr lang="pt-BR" sz="1000" b="1" dirty="0">
                <a:solidFill>
                  <a:schemeClr val="bg1"/>
                </a:solidFill>
                <a:latin typeface="Montserrat" pitchFamily="50" charset="0"/>
              </a:rPr>
              <a:t>Taxa de mortalidade</a:t>
            </a:r>
          </a:p>
          <a:p>
            <a:pPr algn="ctr"/>
            <a:r>
              <a:rPr lang="pt-BR" sz="1000" b="1" dirty="0">
                <a:solidFill>
                  <a:schemeClr val="bg1"/>
                </a:solidFill>
                <a:latin typeface="Montserrat" pitchFamily="50" charset="0"/>
              </a:rPr>
              <a:t>de ciclistas</a:t>
            </a:r>
          </a:p>
          <a:p>
            <a:pPr algn="ctr"/>
            <a:endParaRPr lang="pt-BR" sz="1000" b="1" dirty="0">
              <a:solidFill>
                <a:schemeClr val="bg1"/>
              </a:solidFill>
              <a:latin typeface="Montserrat" pitchFamily="50" charset="0"/>
            </a:endParaRPr>
          </a:p>
          <a:p>
            <a:pPr algn="ctr"/>
            <a:r>
              <a:rPr lang="pt-BR" sz="1000" b="1" dirty="0">
                <a:solidFill>
                  <a:schemeClr val="bg1"/>
                </a:solidFill>
                <a:latin typeface="Montserrat" pitchFamily="50" charset="0"/>
              </a:rPr>
              <a:t>Descrição:</a:t>
            </a:r>
            <a:r>
              <a:rPr lang="pt-BR" sz="1000" dirty="0">
                <a:solidFill>
                  <a:schemeClr val="bg1"/>
                </a:solidFill>
                <a:latin typeface="Montserrat" pitchFamily="50" charset="0"/>
              </a:rPr>
              <a:t> Avalia a quantidade de mortes de ciclistas a cada mil habitantes, durante um </a:t>
            </a:r>
          </a:p>
          <a:p>
            <a:pPr algn="ctr"/>
            <a:r>
              <a:rPr lang="pt-BR" sz="1000" dirty="0">
                <a:solidFill>
                  <a:schemeClr val="bg1"/>
                </a:solidFill>
                <a:latin typeface="Montserrat" pitchFamily="50" charset="0"/>
              </a:rPr>
              <a:t>determinado período de tempo.</a:t>
            </a:r>
            <a:endParaRPr lang="pt-BR" sz="1000" b="1" dirty="0">
              <a:solidFill>
                <a:schemeClr val="bg1"/>
              </a:solidFill>
              <a:latin typeface="Montserrat" pitchFamily="50" charset="0"/>
            </a:endParaRPr>
          </a:p>
        </p:txBody>
      </p:sp>
      <p:grpSp>
        <p:nvGrpSpPr>
          <p:cNvPr id="9" name="Grupo 48"/>
          <p:cNvGrpSpPr/>
          <p:nvPr/>
        </p:nvGrpSpPr>
        <p:grpSpPr>
          <a:xfrm>
            <a:off x="6780112" y="3352200"/>
            <a:ext cx="2095432" cy="733534"/>
            <a:chOff x="5292799" y="3168676"/>
            <a:chExt cx="1796031" cy="620426"/>
          </a:xfrm>
        </p:grpSpPr>
        <p:sp>
          <p:nvSpPr>
            <p:cNvPr id="39" name="Retângulo 38"/>
            <p:cNvSpPr/>
            <p:nvPr/>
          </p:nvSpPr>
          <p:spPr>
            <a:xfrm>
              <a:off x="5292799" y="3168676"/>
              <a:ext cx="1547961" cy="620426"/>
            </a:xfrm>
            <a:prstGeom prst="rect">
              <a:avLst/>
            </a:prstGeom>
          </p:spPr>
          <p:txBody>
            <a:bodyPr wrap="square">
              <a:spAutoFit/>
            </a:bodyPr>
            <a:lstStyle/>
            <a:p>
              <a:pPr algn="ctr">
                <a:spcAft>
                  <a:spcPts val="235"/>
                </a:spcAft>
              </a:pPr>
              <a:r>
                <a:rPr lang="pt-BR" sz="1000" dirty="0">
                  <a:solidFill>
                    <a:schemeClr val="bg1"/>
                  </a:solidFill>
                  <a:latin typeface="Montserrat" pitchFamily="50" charset="0"/>
                </a:rPr>
                <a:t>N° total de óbitos de pedestres</a:t>
              </a:r>
            </a:p>
            <a:p>
              <a:pPr algn="ctr"/>
              <a:r>
                <a:rPr lang="pt-BR" sz="1000" dirty="0">
                  <a:solidFill>
                    <a:schemeClr val="bg1"/>
                  </a:solidFill>
                  <a:latin typeface="Montserrat" pitchFamily="50" charset="0"/>
                </a:rPr>
                <a:t>População total residente</a:t>
              </a:r>
            </a:p>
          </p:txBody>
        </p:sp>
        <p:cxnSp>
          <p:nvCxnSpPr>
            <p:cNvPr id="34" name="Conector reto 33"/>
            <p:cNvCxnSpPr/>
            <p:nvPr/>
          </p:nvCxnSpPr>
          <p:spPr>
            <a:xfrm flipV="1">
              <a:off x="5409170" y="3470055"/>
              <a:ext cx="1323789" cy="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CaixaDeTexto 39"/>
            <p:cNvSpPr txBox="1"/>
            <p:nvPr/>
          </p:nvSpPr>
          <p:spPr>
            <a:xfrm>
              <a:off x="6687647" y="3351909"/>
              <a:ext cx="401183" cy="195239"/>
            </a:xfrm>
            <a:prstGeom prst="rect">
              <a:avLst/>
            </a:prstGeom>
            <a:noFill/>
          </p:spPr>
          <p:txBody>
            <a:bodyPr wrap="square" rtlCol="0">
              <a:spAutoFit/>
            </a:bodyPr>
            <a:lstStyle/>
            <a:p>
              <a:r>
                <a:rPr lang="pt-BR" sz="900" dirty="0">
                  <a:solidFill>
                    <a:schemeClr val="bg1"/>
                  </a:solidFill>
                  <a:latin typeface="Century Gothic" pitchFamily="34" charset="0"/>
                </a:rPr>
                <a:t>x100</a:t>
              </a:r>
            </a:p>
          </p:txBody>
        </p:sp>
      </p:grpSp>
      <p:grpSp>
        <p:nvGrpSpPr>
          <p:cNvPr id="10" name="Grupo 49"/>
          <p:cNvGrpSpPr/>
          <p:nvPr/>
        </p:nvGrpSpPr>
        <p:grpSpPr>
          <a:xfrm>
            <a:off x="3657245" y="3464553"/>
            <a:ext cx="2288603" cy="433452"/>
            <a:chOff x="5127238" y="3280467"/>
            <a:chExt cx="1961592" cy="366617"/>
          </a:xfrm>
        </p:grpSpPr>
        <p:sp>
          <p:nvSpPr>
            <p:cNvPr id="51" name="Retângulo 50"/>
            <p:cNvSpPr/>
            <p:nvPr/>
          </p:nvSpPr>
          <p:spPr>
            <a:xfrm>
              <a:off x="5127238" y="3280467"/>
              <a:ext cx="1724746" cy="366617"/>
            </a:xfrm>
            <a:prstGeom prst="rect">
              <a:avLst/>
            </a:prstGeom>
          </p:spPr>
          <p:txBody>
            <a:bodyPr wrap="square">
              <a:spAutoFit/>
            </a:bodyPr>
            <a:lstStyle/>
            <a:p>
              <a:pPr algn="ctr">
                <a:spcAft>
                  <a:spcPts val="235"/>
                </a:spcAft>
              </a:pPr>
              <a:r>
                <a:rPr lang="pt-BR" sz="1000" dirty="0">
                  <a:solidFill>
                    <a:schemeClr val="bg1"/>
                  </a:solidFill>
                  <a:latin typeface="Montserrat" pitchFamily="50" charset="0"/>
                </a:rPr>
                <a:t>N° total de óbitos de ciclistas</a:t>
              </a:r>
            </a:p>
            <a:p>
              <a:pPr algn="ctr"/>
              <a:r>
                <a:rPr lang="pt-BR" sz="1000" b="1" dirty="0">
                  <a:solidFill>
                    <a:schemeClr val="bg1"/>
                  </a:solidFill>
                  <a:latin typeface="Montserrat" pitchFamily="50" charset="0"/>
                </a:rPr>
                <a:t>População total residente</a:t>
              </a:r>
            </a:p>
          </p:txBody>
        </p:sp>
        <p:cxnSp>
          <p:nvCxnSpPr>
            <p:cNvPr id="52" name="Conector reto 51"/>
            <p:cNvCxnSpPr/>
            <p:nvPr/>
          </p:nvCxnSpPr>
          <p:spPr>
            <a:xfrm flipV="1">
              <a:off x="5351828" y="3467495"/>
              <a:ext cx="1323790" cy="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CaixaDeTexto 52"/>
            <p:cNvSpPr txBox="1"/>
            <p:nvPr/>
          </p:nvSpPr>
          <p:spPr>
            <a:xfrm>
              <a:off x="6687647" y="3351915"/>
              <a:ext cx="401183" cy="208256"/>
            </a:xfrm>
            <a:prstGeom prst="rect">
              <a:avLst/>
            </a:prstGeom>
            <a:noFill/>
          </p:spPr>
          <p:txBody>
            <a:bodyPr wrap="square" rtlCol="0">
              <a:spAutoFit/>
            </a:bodyPr>
            <a:lstStyle/>
            <a:p>
              <a:r>
                <a:rPr lang="pt-BR" sz="1000" dirty="0">
                  <a:solidFill>
                    <a:schemeClr val="bg1"/>
                  </a:solidFill>
                  <a:latin typeface="Montserrat" pitchFamily="50" charset="0"/>
                </a:rPr>
                <a:t>x100</a:t>
              </a:r>
            </a:p>
          </p:txBody>
        </p:sp>
      </p:grpSp>
      <p:sp>
        <p:nvSpPr>
          <p:cNvPr id="54" name="Retângulo 53"/>
          <p:cNvSpPr/>
          <p:nvPr/>
        </p:nvSpPr>
        <p:spPr>
          <a:xfrm>
            <a:off x="813401" y="3447678"/>
            <a:ext cx="2016283" cy="652054"/>
          </a:xfrm>
          <a:prstGeom prst="rect">
            <a:avLst/>
          </a:prstGeom>
        </p:spPr>
        <p:txBody>
          <a:bodyPr wrap="square" lIns="107268" tIns="53634" rIns="107268" bIns="53634">
            <a:spAutoFit/>
          </a:bodyPr>
          <a:lstStyle/>
          <a:p>
            <a:pPr algn="ctr"/>
            <a:r>
              <a:rPr lang="pt-BR" sz="800" dirty="0">
                <a:solidFill>
                  <a:srgbClr val="555557"/>
                </a:solidFill>
                <a:latin typeface="Montserrat" pitchFamily="50" charset="0"/>
              </a:rPr>
              <a:t>População residente na área de abrangência da infra. cicloviária</a:t>
            </a:r>
          </a:p>
          <a:p>
            <a:pPr algn="ctr">
              <a:spcAft>
                <a:spcPts val="352"/>
              </a:spcAft>
            </a:pPr>
            <a:r>
              <a:rPr lang="pt-BR" sz="800" dirty="0">
                <a:solidFill>
                  <a:srgbClr val="555557"/>
                </a:solidFill>
                <a:latin typeface="Montserrat" pitchFamily="50" charset="0"/>
              </a:rPr>
              <a:t> e que tenha determinada renda</a:t>
            </a:r>
          </a:p>
          <a:p>
            <a:pPr algn="ctr"/>
            <a:r>
              <a:rPr lang="pt-BR" sz="800" b="1" dirty="0">
                <a:latin typeface="Montserrat" pitchFamily="50" charset="0"/>
              </a:rPr>
              <a:t>População residente total</a:t>
            </a:r>
          </a:p>
        </p:txBody>
      </p:sp>
      <p:cxnSp>
        <p:nvCxnSpPr>
          <p:cNvPr id="55" name="Conector reto 54"/>
          <p:cNvCxnSpPr/>
          <p:nvPr/>
        </p:nvCxnSpPr>
        <p:spPr>
          <a:xfrm>
            <a:off x="1110515" y="3894996"/>
            <a:ext cx="1428201" cy="0"/>
          </a:xfrm>
          <a:prstGeom prst="line">
            <a:avLst/>
          </a:prstGeom>
          <a:ln/>
        </p:spPr>
        <p:style>
          <a:lnRef idx="1">
            <a:schemeClr val="dk1"/>
          </a:lnRef>
          <a:fillRef idx="0">
            <a:schemeClr val="dk1"/>
          </a:fillRef>
          <a:effectRef idx="0">
            <a:schemeClr val="dk1"/>
          </a:effectRef>
          <a:fontRef idx="minor">
            <a:schemeClr val="tx1"/>
          </a:fontRef>
        </p:style>
      </p:cxnSp>
      <p:sp>
        <p:nvSpPr>
          <p:cNvPr id="56" name="CaixaDeTexto 55"/>
          <p:cNvSpPr txBox="1"/>
          <p:nvPr/>
        </p:nvSpPr>
        <p:spPr>
          <a:xfrm>
            <a:off x="2484291" y="3790180"/>
            <a:ext cx="468061" cy="236526"/>
          </a:xfrm>
          <a:prstGeom prst="rect">
            <a:avLst/>
          </a:prstGeom>
          <a:noFill/>
        </p:spPr>
        <p:txBody>
          <a:bodyPr wrap="square" lIns="107268" tIns="53634" rIns="107268" bIns="53634" rtlCol="0">
            <a:spAutoFit/>
          </a:bodyPr>
          <a:lstStyle/>
          <a:p>
            <a:r>
              <a:rPr lang="pt-BR" sz="800" dirty="0">
                <a:solidFill>
                  <a:srgbClr val="555557"/>
                </a:solidFill>
                <a:latin typeface="Montserrat" pitchFamily="50" charset="0"/>
              </a:rPr>
              <a:t>x100</a:t>
            </a:r>
          </a:p>
        </p:txBody>
      </p:sp>
      <p:sp>
        <p:nvSpPr>
          <p:cNvPr id="46" name="Retângulo 45"/>
          <p:cNvSpPr/>
          <p:nvPr/>
        </p:nvSpPr>
        <p:spPr>
          <a:xfrm>
            <a:off x="4055324" y="5825213"/>
            <a:ext cx="4857750" cy="230832"/>
          </a:xfrm>
          <a:prstGeom prst="rect">
            <a:avLst/>
          </a:prstGeom>
        </p:spPr>
        <p:txBody>
          <a:bodyPr>
            <a:spAutoFit/>
          </a:bodyPr>
          <a:lstStyle/>
          <a:p>
            <a:pPr algn="r"/>
            <a:r>
              <a:rPr lang="pt-BR" sz="900" dirty="0"/>
              <a:t>www.observatorioterritorial.seduh.df.gov.br/mobilidade/</a:t>
            </a:r>
            <a:endParaRPr lang="pt-BR" sz="900" dirty="0">
              <a:latin typeface="Montserrat" pitchFamily="50" charset="0"/>
            </a:endParaRPr>
          </a:p>
        </p:txBody>
      </p:sp>
      <p:sp>
        <p:nvSpPr>
          <p:cNvPr id="32" name="Retângulo 31"/>
          <p:cNvSpPr/>
          <p:nvPr/>
        </p:nvSpPr>
        <p:spPr>
          <a:xfrm>
            <a:off x="7061996" y="3113881"/>
            <a:ext cx="1449435" cy="338554"/>
          </a:xfrm>
          <a:prstGeom prst="rect">
            <a:avLst/>
          </a:prstGeom>
        </p:spPr>
        <p:txBody>
          <a:bodyPr wrap="none">
            <a:spAutoFit/>
          </a:bodyPr>
          <a:lstStyle/>
          <a:p>
            <a:pPr algn="ctr">
              <a:spcBef>
                <a:spcPts val="235"/>
              </a:spcBef>
              <a:spcAft>
                <a:spcPts val="235"/>
              </a:spcAft>
            </a:pPr>
            <a:r>
              <a:rPr lang="pt-BR" sz="1000" b="1" dirty="0">
                <a:solidFill>
                  <a:schemeClr val="bg1"/>
                </a:solidFill>
                <a:latin typeface="Montserrat" pitchFamily="50" charset="0"/>
              </a:rPr>
              <a:t>Forma de cálculo:</a:t>
            </a:r>
            <a:r>
              <a:rPr lang="pt-BR" b="1" dirty="0">
                <a:solidFill>
                  <a:schemeClr val="bg1"/>
                </a:solidFill>
                <a:latin typeface="Montserrat" pitchFamily="50" charset="0"/>
              </a:rPr>
              <a:t> </a:t>
            </a:r>
          </a:p>
        </p:txBody>
      </p:sp>
      <p:sp>
        <p:nvSpPr>
          <p:cNvPr id="33" name="Retângulo 32"/>
          <p:cNvSpPr/>
          <p:nvPr/>
        </p:nvSpPr>
        <p:spPr>
          <a:xfrm>
            <a:off x="4104443" y="3186907"/>
            <a:ext cx="1449435" cy="338554"/>
          </a:xfrm>
          <a:prstGeom prst="rect">
            <a:avLst/>
          </a:prstGeom>
        </p:spPr>
        <p:txBody>
          <a:bodyPr wrap="none">
            <a:spAutoFit/>
          </a:bodyPr>
          <a:lstStyle/>
          <a:p>
            <a:pPr algn="ctr">
              <a:spcBef>
                <a:spcPts val="235"/>
              </a:spcBef>
              <a:spcAft>
                <a:spcPts val="235"/>
              </a:spcAft>
            </a:pPr>
            <a:r>
              <a:rPr lang="pt-BR" sz="1000" b="1" dirty="0">
                <a:solidFill>
                  <a:schemeClr val="bg1"/>
                </a:solidFill>
                <a:latin typeface="Montserrat" pitchFamily="50" charset="0"/>
              </a:rPr>
              <a:t>Forma de cálculo:</a:t>
            </a:r>
            <a:r>
              <a:rPr lang="pt-BR" b="1" dirty="0">
                <a:solidFill>
                  <a:schemeClr val="bg1"/>
                </a:solidFill>
                <a:latin typeface="Montserrat" pitchFamily="50" charset="0"/>
              </a:rPr>
              <a:t> </a:t>
            </a:r>
          </a:p>
        </p:txBody>
      </p:sp>
      <p:sp>
        <p:nvSpPr>
          <p:cNvPr id="35" name="Retângulo 34"/>
          <p:cNvSpPr/>
          <p:nvPr/>
        </p:nvSpPr>
        <p:spPr>
          <a:xfrm>
            <a:off x="1172318" y="3249996"/>
            <a:ext cx="1449435" cy="338554"/>
          </a:xfrm>
          <a:prstGeom prst="rect">
            <a:avLst/>
          </a:prstGeom>
        </p:spPr>
        <p:txBody>
          <a:bodyPr wrap="none">
            <a:spAutoFit/>
          </a:bodyPr>
          <a:lstStyle/>
          <a:p>
            <a:pPr algn="ctr">
              <a:spcBef>
                <a:spcPts val="235"/>
              </a:spcBef>
              <a:spcAft>
                <a:spcPts val="235"/>
              </a:spcAft>
            </a:pPr>
            <a:r>
              <a:rPr lang="pt-BR" sz="1000" b="1" dirty="0">
                <a:latin typeface="Montserrat" pitchFamily="50" charset="0"/>
              </a:rPr>
              <a:t>Forma de cálculo:</a:t>
            </a:r>
            <a:r>
              <a:rPr lang="pt-BR" b="1" dirty="0">
                <a:latin typeface="Montserrat" pitchFamily="50" charset="0"/>
              </a:rPr>
              <a:t> </a:t>
            </a:r>
          </a:p>
        </p:txBody>
      </p:sp>
    </p:spTree>
    <p:extLst>
      <p:ext uri="{BB962C8B-B14F-4D97-AF65-F5344CB8AC3E}">
        <p14:creationId xmlns:p14="http://schemas.microsoft.com/office/powerpoint/2010/main" val="131042862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cxnSp>
        <p:nvCxnSpPr>
          <p:cNvPr id="24" name="Conector reto 23"/>
          <p:cNvCxnSpPr/>
          <p:nvPr/>
        </p:nvCxnSpPr>
        <p:spPr>
          <a:xfrm>
            <a:off x="0" y="5152622"/>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4969670" y="4552122"/>
            <a:ext cx="4281747" cy="539842"/>
          </a:xfrm>
          <a:prstGeom prst="rect">
            <a:avLst/>
          </a:prstGeom>
          <a:noFill/>
          <a:ln>
            <a:noFill/>
          </a:ln>
        </p:spPr>
        <p:txBody>
          <a:bodyPr wrap="square" lIns="91771" tIns="45886" rIns="91771" bIns="45886" rtlCol="0">
            <a:spAutoFit/>
          </a:bodyPr>
          <a:lstStyle/>
          <a:p>
            <a:pPr algn="r" defTabSz="739003">
              <a:lnSpc>
                <a:spcPct val="150000"/>
              </a:lnSpc>
            </a:pPr>
            <a:r>
              <a:rPr lang="pt-BR" sz="2200" b="1" i="1" dirty="0">
                <a:solidFill>
                  <a:srgbClr val="F9DD16"/>
                </a:solidFill>
                <a:latin typeface="Montserrat" pitchFamily="50" charset="0"/>
              </a:rPr>
              <a:t>Anexos</a:t>
            </a:r>
          </a:p>
        </p:txBody>
      </p:sp>
    </p:spTree>
    <p:extLst>
      <p:ext uri="{BB962C8B-B14F-4D97-AF65-F5344CB8AC3E}">
        <p14:creationId xmlns:p14="http://schemas.microsoft.com/office/powerpoint/2010/main" val="405898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Gráfico 24"/>
          <p:cNvGraphicFramePr/>
          <p:nvPr>
            <p:extLst>
              <p:ext uri="{D42A27DB-BD31-4B8C-83A1-F6EECF244321}">
                <p14:modId xmlns:p14="http://schemas.microsoft.com/office/powerpoint/2010/main" val="2280564399"/>
              </p:ext>
            </p:extLst>
          </p:nvPr>
        </p:nvGraphicFramePr>
        <p:xfrm>
          <a:off x="1793039" y="2228497"/>
          <a:ext cx="6289218" cy="3800828"/>
        </p:xfrm>
        <a:graphic>
          <a:graphicData uri="http://schemas.openxmlformats.org/drawingml/2006/chart">
            <c:chart xmlns:c="http://schemas.openxmlformats.org/drawingml/2006/chart" xmlns:r="http://schemas.openxmlformats.org/officeDocument/2006/relationships" r:id="rId3"/>
          </a:graphicData>
        </a:graphic>
      </p:graphicFrame>
      <p:sp>
        <p:nvSpPr>
          <p:cNvPr id="42" name="Espaço Reservado para Texto 6"/>
          <p:cNvSpPr txBox="1">
            <a:spLocks/>
          </p:cNvSpPr>
          <p:nvPr/>
        </p:nvSpPr>
        <p:spPr>
          <a:xfrm>
            <a:off x="538163" y="1349375"/>
            <a:ext cx="8642350" cy="559577"/>
          </a:xfrm>
          <a:prstGeom prst="rect">
            <a:avLst/>
          </a:prstGeom>
        </p:spPr>
        <p:txBody>
          <a:bodyPr lIns="0" tIns="0" rIns="0" bIns="0"/>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57200" algn="just">
              <a:spcBef>
                <a:spcPts val="600"/>
              </a:spcBef>
              <a:buNone/>
            </a:pPr>
            <a:r>
              <a:rPr lang="pt-BR" sz="1000" dirty="0">
                <a:solidFill>
                  <a:schemeClr val="tx1">
                    <a:lumMod val="65000"/>
                    <a:lumOff val="35000"/>
                  </a:schemeClr>
                </a:solidFill>
                <a:latin typeface="Montserrat" pitchFamily="50" charset="0"/>
              </a:rPr>
              <a:t>O sistema viário do Distrito Federal conta com uma malha de quase 14 mil km de extensão, dos quais mais de 2 mil km são de rodovias federais, estaduais e vicinais, de grandes larguras e altas velocidades e, em grande parte, atravessam as áreas urbanas do território. Assim, </a:t>
            </a:r>
            <a:r>
              <a:rPr lang="pt-BR" sz="1000" b="1" dirty="0">
                <a:solidFill>
                  <a:schemeClr val="accent1">
                    <a:lumMod val="75000"/>
                  </a:schemeClr>
                </a:solidFill>
                <a:latin typeface="Montserrat" pitchFamily="50" charset="0"/>
              </a:rPr>
              <a:t>embora as rodovias representem cerca de 15% da extensão do sistema viário distrital, elas concentram mais de 60% dos óbitos de pedestres e ciclistas</a:t>
            </a:r>
            <a:r>
              <a:rPr lang="pt-BR" sz="1000" dirty="0">
                <a:solidFill>
                  <a:schemeClr val="tx1">
                    <a:lumMod val="65000"/>
                    <a:lumOff val="35000"/>
                  </a:schemeClr>
                </a:solidFill>
                <a:latin typeface="Montserrat" pitchFamily="50" charset="0"/>
              </a:rPr>
              <a:t>, segundo os dados do DETRAN referente aos anos 2015 a 2017.</a:t>
            </a:r>
          </a:p>
        </p:txBody>
      </p:sp>
      <p:sp>
        <p:nvSpPr>
          <p:cNvPr id="18" name="Espaço Reservado para Texto 7"/>
          <p:cNvSpPr txBox="1">
            <a:spLocks/>
          </p:cNvSpPr>
          <p:nvPr/>
        </p:nvSpPr>
        <p:spPr>
          <a:xfrm>
            <a:off x="6904859" y="5924263"/>
            <a:ext cx="1892421" cy="210123"/>
          </a:xfrm>
          <a:prstGeom prst="rect">
            <a:avLst/>
          </a:prstGeom>
        </p:spPr>
        <p:txBody>
          <a:bodyPr lIns="0" tIns="0" rIns="0" bIns="0">
            <a:noAutofit/>
          </a:bodyPr>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t-BR" sz="800" dirty="0">
                <a:solidFill>
                  <a:schemeClr val="tx1">
                    <a:lumMod val="65000"/>
                    <a:lumOff val="35000"/>
                  </a:schemeClr>
                </a:solidFill>
                <a:latin typeface="Montserrat" pitchFamily="50" charset="0"/>
              </a:rPr>
              <a:t>Fontes: Gerest DETRAN-DF</a:t>
            </a:r>
          </a:p>
        </p:txBody>
      </p:sp>
    </p:spTree>
    <p:extLst>
      <p:ext uri="{BB962C8B-B14F-4D97-AF65-F5344CB8AC3E}">
        <p14:creationId xmlns:p14="http://schemas.microsoft.com/office/powerpoint/2010/main" val="84639110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538163" y="1349375"/>
            <a:ext cx="1108824"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538162" y="2164543"/>
            <a:ext cx="1437441"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538163" y="2566186"/>
            <a:ext cx="962771"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538163" y="4574401"/>
            <a:ext cx="1875597"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5075238" y="3223420"/>
            <a:ext cx="1902647"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p:nvSpPr>
        <p:spPr>
          <a:xfrm>
            <a:off x="5075238" y="4063219"/>
            <a:ext cx="1318439"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5075238" y="2164543"/>
            <a:ext cx="1437441"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p:nvSpPr>
        <p:spPr>
          <a:xfrm>
            <a:off x="5075238" y="1349375"/>
            <a:ext cx="1756595"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p:nvSpPr>
        <p:spPr>
          <a:xfrm>
            <a:off x="538164" y="3917167"/>
            <a:ext cx="926258"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p:cNvSpPr/>
          <p:nvPr/>
        </p:nvSpPr>
        <p:spPr>
          <a:xfrm>
            <a:off x="538163" y="3113881"/>
            <a:ext cx="707181"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538163" y="5268148"/>
            <a:ext cx="999285"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p:nvSpPr>
        <p:spPr>
          <a:xfrm>
            <a:off x="5075238" y="1726387"/>
            <a:ext cx="734231" cy="219078"/>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p:nvSpPr>
        <p:spPr>
          <a:xfrm>
            <a:off x="5075239" y="2675724"/>
            <a:ext cx="1062848" cy="21907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5075238" y="4574401"/>
            <a:ext cx="2413829" cy="219078"/>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38163" y="1349375"/>
            <a:ext cx="8642350" cy="4725671"/>
          </a:xfrm>
          <a:prstGeom prst="rect">
            <a:avLst/>
          </a:prstGeom>
        </p:spPr>
        <p:txBody>
          <a:bodyPr wrap="square" lIns="73932" tIns="36966" rIns="73932" bIns="36966" numCol="2" spcCol="540000">
            <a:spAutoFit/>
          </a:bodyPr>
          <a:lstStyle/>
          <a:p>
            <a:pPr algn="just" defTabSz="739003">
              <a:spcBef>
                <a:spcPts val="545"/>
              </a:spcBef>
              <a:spcAft>
                <a:spcPts val="545"/>
              </a:spcAft>
            </a:pPr>
            <a:r>
              <a:rPr lang="pt-BR" sz="900" b="1" dirty="0">
                <a:solidFill>
                  <a:prstClr val="black">
                    <a:lumMod val="75000"/>
                    <a:lumOff val="25000"/>
                  </a:prstClr>
                </a:solidFill>
                <a:latin typeface="Montserrat" pitchFamily="50" charset="0"/>
              </a:rPr>
              <a:t>ACESSIBILIDADE</a:t>
            </a:r>
            <a:r>
              <a:rPr lang="pt-BR" sz="900" dirty="0">
                <a:solidFill>
                  <a:prstClr val="black">
                    <a:lumMod val="75000"/>
                    <a:lumOff val="25000"/>
                  </a:prstClr>
                </a:solidFill>
                <a:latin typeface="Montserrat" pitchFamily="50" charset="0"/>
              </a:rPr>
              <a:t>: possibilidade e condição para utilização, com segurança e autonomia, total ou assistida, dos espaços, mobiliários e equipamentos urbanos, edificações, serviços de transporte e dos dispositivos, sistemas e meios de comunicação e informação, por pessoa com deficiência ou com mobilidade reduzida</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ÁREAS PRIORITÁRIAS</a:t>
            </a:r>
            <a:r>
              <a:rPr lang="pt-BR" sz="900" dirty="0">
                <a:solidFill>
                  <a:prstClr val="black">
                    <a:lumMod val="75000"/>
                    <a:lumOff val="25000"/>
                  </a:prstClr>
                </a:solidFill>
                <a:latin typeface="Montserrat" pitchFamily="50" charset="0"/>
              </a:rPr>
              <a:t>: áreas com maior atração de pedestres que deverão ser priorizados na construção da rede de mobilidade a pé</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BICICLETÁRIO</a:t>
            </a:r>
            <a:r>
              <a:rPr lang="pt-BR" sz="900" dirty="0">
                <a:solidFill>
                  <a:prstClr val="black">
                    <a:lumMod val="75000"/>
                    <a:lumOff val="25000"/>
                  </a:prstClr>
                </a:solidFill>
                <a:latin typeface="Montserrat" pitchFamily="50" charset="0"/>
              </a:rPr>
              <a:t>: local destinado ao estacionamento de bicicletas, as quais podem ser guardadas e trancadas de forma ordenada, com acesso controlado</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CALÇADA: </a:t>
            </a:r>
            <a:r>
              <a:rPr lang="pt-BR" sz="900" dirty="0">
                <a:solidFill>
                  <a:prstClr val="black">
                    <a:lumMod val="75000"/>
                    <a:lumOff val="25000"/>
                  </a:prstClr>
                </a:solidFill>
                <a:latin typeface="Montserrat" pitchFamily="50" charset="0"/>
              </a:rPr>
              <a:t>parte da via, normalmente segregada e em nível diferente, não destinada à circulação de veículos, reservada ao trânsito de pedestres admitindo a circulação de ciclistas, e, quando possível, à implantação de mobiliários urbanos, sinalização, vegetação, placas de sinalização e outros fins</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CICLOFAIXA</a:t>
            </a:r>
            <a:r>
              <a:rPr lang="pt-BR" sz="900" dirty="0">
                <a:solidFill>
                  <a:prstClr val="black">
                    <a:lumMod val="75000"/>
                    <a:lumOff val="25000"/>
                  </a:prstClr>
                </a:solidFill>
                <a:latin typeface="Montserrat" pitchFamily="50" charset="0"/>
              </a:rPr>
              <a:t>: espaço na pista de rolamento destinado exclusivamente à circulação de bicicletas, cuja delimitação é feita por meio de marcas no pavimento e, preferencialmente, alguns elementos delimitadores (tachas ou tachões retrorreflexivos)</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CICLOFAIXA OPERACIONAL</a:t>
            </a:r>
            <a:r>
              <a:rPr lang="pt-BR" sz="900" dirty="0">
                <a:solidFill>
                  <a:prstClr val="black">
                    <a:lumMod val="75000"/>
                    <a:lumOff val="25000"/>
                  </a:prstClr>
                </a:solidFill>
                <a:latin typeface="Montserrat" pitchFamily="50" charset="0"/>
              </a:rPr>
              <a:t>: faixa de rolamento destinada à circulação temporária de bicicletas, podendo servir para o lazer ou para avaliar a pertinência de implantação de infraestrutura cicloviária definitiva em uma via ou conjunto de vias</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CICLORROTAS</a:t>
            </a:r>
            <a:r>
              <a:rPr lang="pt-BR" sz="900" dirty="0">
                <a:solidFill>
                  <a:prstClr val="black">
                    <a:lumMod val="75000"/>
                    <a:lumOff val="25000"/>
                  </a:prstClr>
                </a:solidFill>
                <a:latin typeface="Montserrat" pitchFamily="50" charset="0"/>
              </a:rPr>
              <a:t>: vias com baixo volume de tráfego e velocidade reduzida, com sinalização apropriada para o compartilhamento entre bicicletas e veículos motorizados</a:t>
            </a:r>
          </a:p>
          <a:p>
            <a:pPr algn="just" defTabSz="739003">
              <a:spcBef>
                <a:spcPts val="545"/>
              </a:spcBef>
              <a:spcAft>
                <a:spcPts val="545"/>
              </a:spcAft>
            </a:pPr>
            <a:endParaRPr lang="pt-BR" sz="900" dirty="0">
              <a:solidFill>
                <a:prstClr val="black">
                  <a:lumMod val="75000"/>
                  <a:lumOff val="25000"/>
                </a:prstClr>
              </a:solidFill>
              <a:latin typeface="Montserrat" pitchFamily="50" charset="0"/>
            </a:endParaRPr>
          </a:p>
          <a:p>
            <a:pPr algn="just" defTabSz="739003">
              <a:spcBef>
                <a:spcPts val="545"/>
              </a:spcBef>
              <a:spcAft>
                <a:spcPts val="545"/>
              </a:spcAft>
            </a:pPr>
            <a:r>
              <a:rPr lang="pt-BR" sz="900" b="1" dirty="0">
                <a:solidFill>
                  <a:prstClr val="black">
                    <a:lumMod val="75000"/>
                    <a:lumOff val="25000"/>
                  </a:prstClr>
                </a:solidFill>
                <a:latin typeface="Montserrat" pitchFamily="50" charset="0"/>
              </a:rPr>
              <a:t>CICLORROTA DE TURISMO</a:t>
            </a:r>
            <a:r>
              <a:rPr lang="pt-BR" sz="900" dirty="0">
                <a:solidFill>
                  <a:prstClr val="black">
                    <a:lumMod val="75000"/>
                    <a:lumOff val="25000"/>
                  </a:prstClr>
                </a:solidFill>
                <a:latin typeface="Montserrat" pitchFamily="50" charset="0"/>
              </a:rPr>
              <a:t>: rota destinada à exploração turística cívica e de aventura, em área urbana ou rural</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CICLOVIA</a:t>
            </a:r>
            <a:r>
              <a:rPr lang="pt-BR" sz="900" dirty="0">
                <a:solidFill>
                  <a:prstClr val="black">
                    <a:lumMod val="75000"/>
                    <a:lumOff val="25000"/>
                  </a:prstClr>
                </a:solidFill>
                <a:latin typeface="Montserrat" pitchFamily="50" charset="0"/>
              </a:rPr>
              <a:t>: infraestrutura exclusiva e segregada destinada à circulação de bicicletas e ciclos</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CIDADE CAMINHÁVEL</a:t>
            </a:r>
            <a:r>
              <a:rPr lang="pt-BR" sz="900" dirty="0">
                <a:solidFill>
                  <a:prstClr val="black">
                    <a:lumMod val="75000"/>
                    <a:lumOff val="25000"/>
                  </a:prstClr>
                </a:solidFill>
                <a:latin typeface="Montserrat" pitchFamily="50" charset="0"/>
              </a:rPr>
              <a:t>: espaços públicos e serviços de transporte com condições para que sejam utilizados com segurança, equidade, economia e autonomia total ou assistida</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DIVISÃO MODAL</a:t>
            </a:r>
            <a:r>
              <a:rPr lang="pt-BR" sz="900" dirty="0">
                <a:solidFill>
                  <a:prstClr val="black">
                    <a:lumMod val="75000"/>
                    <a:lumOff val="25000"/>
                  </a:prstClr>
                </a:solidFill>
                <a:latin typeface="Montserrat" pitchFamily="50" charset="0"/>
              </a:rPr>
              <a:t>: medida que expressa o percentual de viagens por modo de deslocamento, representativo da escolha do indivíduo no seu deslocamento </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FAIXA DE ACESSO AO LOTE: </a:t>
            </a:r>
            <a:r>
              <a:rPr lang="pt-BR" sz="900" dirty="0">
                <a:solidFill>
                  <a:prstClr val="black">
                    <a:lumMod val="75000"/>
                    <a:lumOff val="25000"/>
                  </a:prstClr>
                </a:solidFill>
                <a:latin typeface="Montserrat" pitchFamily="50" charset="0"/>
              </a:rPr>
              <a:t>área da calçada localizada entre o passeio e o limite do lote ou projeção, destinada ao acesso de pedestres e veículos ao lote, podendo ser ocupada por vegetação ou mobiliário urbano, dentre outros elementos , nos espaços não utilizados para os acessos</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FAIXA DE SERVIÇO: </a:t>
            </a:r>
            <a:r>
              <a:rPr lang="pt-BR" sz="900" dirty="0">
                <a:solidFill>
                  <a:prstClr val="black">
                    <a:lumMod val="75000"/>
                    <a:lumOff val="25000"/>
                  </a:prstClr>
                </a:solidFill>
                <a:latin typeface="Montserrat" pitchFamily="50" charset="0"/>
              </a:rPr>
              <a:t>área da calçada destinada à colocação de vegetação, mobiliário urbano, infraestrutura, rampas de acesso ao imóvel, dentre outros elementos </a:t>
            </a:r>
          </a:p>
          <a:p>
            <a:pPr algn="just" defTabSz="739003">
              <a:spcBef>
                <a:spcPts val="545"/>
              </a:spcBef>
              <a:spcAft>
                <a:spcPts val="545"/>
              </a:spcAft>
            </a:pPr>
            <a:r>
              <a:rPr lang="pt-BR" sz="900" b="1" dirty="0">
                <a:solidFill>
                  <a:prstClr val="black">
                    <a:lumMod val="75000"/>
                    <a:lumOff val="25000"/>
                  </a:prstClr>
                </a:solidFill>
                <a:latin typeface="Montserrat" pitchFamily="50" charset="0"/>
              </a:rPr>
              <a:t>FAIXA DE TRAVESSIA DE PEDESTRES: </a:t>
            </a:r>
            <a:r>
              <a:rPr lang="pt-BR" sz="900" dirty="0">
                <a:solidFill>
                  <a:prstClr val="black">
                    <a:lumMod val="75000"/>
                    <a:lumOff val="25000"/>
                  </a:prstClr>
                </a:solidFill>
                <a:latin typeface="Montserrat" pitchFamily="50" charset="0"/>
              </a:rPr>
              <a:t>demarcação transversal na pista de rolamento de veículos que ordena e indica os deslocamentos dos pedestres na travessia da via e adverte condutores de veículos sobre a necessidade de redução da velocidade</a:t>
            </a:r>
          </a:p>
          <a:p>
            <a:pPr algn="just" defTabSz="739003">
              <a:spcBef>
                <a:spcPts val="545"/>
              </a:spcBef>
              <a:spcAft>
                <a:spcPts val="545"/>
              </a:spcAft>
            </a:pPr>
            <a:endParaRPr lang="pt-BR" sz="900" dirty="0">
              <a:solidFill>
                <a:prstClr val="black">
                  <a:lumMod val="75000"/>
                  <a:lumOff val="25000"/>
                </a:prstClr>
              </a:solidFill>
              <a:latin typeface="Montserrat" pitchFamily="50" charset="0"/>
            </a:endParaRPr>
          </a:p>
        </p:txBody>
      </p:sp>
    </p:spTree>
    <p:extLst>
      <p:ext uri="{BB962C8B-B14F-4D97-AF65-F5344CB8AC3E}">
        <p14:creationId xmlns:p14="http://schemas.microsoft.com/office/powerpoint/2010/main" val="32190679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8163" y="1349375"/>
            <a:ext cx="1693032"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38163" y="2310595"/>
            <a:ext cx="2058162"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538163" y="2821777"/>
            <a:ext cx="1948623" cy="219078"/>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538163" y="3332959"/>
            <a:ext cx="962771" cy="219078"/>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538163" y="4063219"/>
            <a:ext cx="1473954"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5075238" y="1349375"/>
            <a:ext cx="1281925"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075238" y="1762900"/>
            <a:ext cx="2340803"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075238" y="2566186"/>
            <a:ext cx="1793108"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5075238" y="3113881"/>
            <a:ext cx="1062848"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075238" y="3515524"/>
            <a:ext cx="1574030"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5075238" y="4318810"/>
            <a:ext cx="1793108" cy="219078"/>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38163" y="1349375"/>
            <a:ext cx="8642350" cy="4665654"/>
          </a:xfrm>
          <a:prstGeom prst="rect">
            <a:avLst/>
          </a:prstGeom>
        </p:spPr>
        <p:txBody>
          <a:bodyPr wrap="square" lIns="73932" tIns="36966" rIns="73932" bIns="36966" numCol="2" spcCol="540000">
            <a:spAutoFit/>
          </a:bodyPr>
          <a:lstStyle/>
          <a:p>
            <a:pPr algn="just" defTabSz="739003">
              <a:spcBef>
                <a:spcPts val="545"/>
              </a:spcBef>
              <a:spcAft>
                <a:spcPts val="545"/>
              </a:spcAft>
            </a:pPr>
            <a:r>
              <a:rPr lang="pt-BR" sz="900" b="1" dirty="0">
                <a:solidFill>
                  <a:prstClr val="black">
                    <a:lumMod val="65000"/>
                    <a:lumOff val="35000"/>
                  </a:prstClr>
                </a:solidFill>
                <a:latin typeface="Montserrat" pitchFamily="50" charset="0"/>
              </a:rPr>
              <a:t>FAIXA LIVRE (PASSEIO)</a:t>
            </a:r>
            <a:r>
              <a:rPr lang="pt-BR" sz="900" dirty="0">
                <a:solidFill>
                  <a:prstClr val="black">
                    <a:lumMod val="65000"/>
                    <a:lumOff val="35000"/>
                  </a:prstClr>
                </a:solidFill>
                <a:latin typeface="Montserrat" pitchFamily="50" charset="0"/>
              </a:rPr>
              <a:t>: parte da calçada ou da pista de rolamento, neste último caso, separada por pintura ou elemento físico separador, livre de interferências, destinada à circulação exclusiva de pedestres e, excepcionalmente, de ciclistas, com superfície regular, firme e antiderrapante; pode também estar inserida em áreas verdes, praças, passarelas, pontes ou passagens de pedestres</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INFRAESTRUTURA CICLOVIÁRIA</a:t>
            </a:r>
            <a:r>
              <a:rPr lang="pt-BR" sz="900" dirty="0">
                <a:solidFill>
                  <a:prstClr val="black">
                    <a:lumMod val="65000"/>
                    <a:lumOff val="35000"/>
                  </a:prstClr>
                </a:solidFill>
                <a:latin typeface="Montserrat" pitchFamily="50" charset="0"/>
              </a:rPr>
              <a:t>: elementos viários dedicados à circulação de bicicletas, tais como ciclovias, ciclofaixas, passeios partilhados, passeios compartilhados e </a:t>
            </a:r>
            <a:r>
              <a:rPr lang="pt-BR" sz="900" dirty="0" err="1">
                <a:solidFill>
                  <a:prstClr val="black">
                    <a:lumMod val="65000"/>
                    <a:lumOff val="35000"/>
                  </a:prstClr>
                </a:solidFill>
                <a:latin typeface="Montserrat" pitchFamily="50" charset="0"/>
              </a:rPr>
              <a:t>ciclorrotas</a:t>
            </a: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r>
              <a:rPr lang="pt-BR" sz="900" b="1" dirty="0">
                <a:solidFill>
                  <a:prstClr val="black">
                    <a:lumMod val="65000"/>
                    <a:lumOff val="35000"/>
                  </a:prstClr>
                </a:solidFill>
                <a:latin typeface="Montserrat" pitchFamily="50" charset="0"/>
              </a:rPr>
              <a:t>INFRAESTRUTURA PEDONAL</a:t>
            </a:r>
            <a:r>
              <a:rPr lang="pt-BR" sz="900" dirty="0">
                <a:solidFill>
                  <a:prstClr val="black">
                    <a:lumMod val="65000"/>
                    <a:lumOff val="35000"/>
                  </a:prstClr>
                </a:solidFill>
                <a:latin typeface="Montserrat" pitchFamily="50" charset="0"/>
              </a:rPr>
              <a:t>: elementos viários dedicados à circulação de pedestres, tais como calçadas, passeios e faixas de travessia</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LEGIBILIDADE</a:t>
            </a:r>
            <a:r>
              <a:rPr lang="pt-BR" sz="900" dirty="0">
                <a:solidFill>
                  <a:prstClr val="black">
                    <a:lumMod val="65000"/>
                    <a:lumOff val="35000"/>
                  </a:prstClr>
                </a:solidFill>
                <a:latin typeface="Montserrat" pitchFamily="50" charset="0"/>
              </a:rPr>
              <a:t>: sistema de informações a pedestres e ciclistas com indicação de referenciais, tempo de caminhada ou pedalada, mapa do entorno imediato, opções de rotas acessíveis e cicláveis, dentre outras</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MOBILIÁRIO URBANO: </a:t>
            </a:r>
            <a:r>
              <a:rPr lang="pt-BR" sz="900" dirty="0">
                <a:solidFill>
                  <a:prstClr val="black">
                    <a:lumMod val="65000"/>
                    <a:lumOff val="35000"/>
                  </a:prstClr>
                </a:solidFill>
                <a:latin typeface="Montserrat" pitchFamily="50" charset="0"/>
              </a:rPr>
              <a:t>conjunto de objetos existentes nas vias e espaços públicos, superpostos ou adicionados aos elementos da urbanização ou da edificação, cuja implantação ou traslado não provoquem alterações substanciais nestes elementos, tais como: semáforos, postes de sinalização e similares, telefones e cabines telefônicas, fontes públicas, bancos, recipientes para a coleta de resíduos sólidos urbanos, toldos, marquises, quiosques e quaisquer outros de natureza análoga</a:t>
            </a: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r>
              <a:rPr lang="pt-BR" sz="900" b="1" dirty="0">
                <a:solidFill>
                  <a:prstClr val="black">
                    <a:lumMod val="65000"/>
                    <a:lumOff val="35000"/>
                  </a:prstClr>
                </a:solidFill>
                <a:latin typeface="Montserrat" pitchFamily="50" charset="0"/>
              </a:rPr>
              <a:t>MOBILIDADE ATIVA</a:t>
            </a:r>
            <a:r>
              <a:rPr lang="pt-BR" sz="900" dirty="0">
                <a:solidFill>
                  <a:prstClr val="black">
                    <a:lumMod val="65000"/>
                    <a:lumOff val="35000"/>
                  </a:prstClr>
                </a:solidFill>
                <a:latin typeface="Montserrat" pitchFamily="50" charset="0"/>
              </a:rPr>
              <a:t>: modo de transporte realizado a pé, com auxílio ou não, e por bicicletas ou demais ciclos</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MOBILIDADE URBANA SUSTENTÁVEL</a:t>
            </a:r>
            <a:r>
              <a:rPr lang="pt-BR" sz="900" dirty="0">
                <a:solidFill>
                  <a:prstClr val="black">
                    <a:lumMod val="65000"/>
                    <a:lumOff val="35000"/>
                  </a:prstClr>
                </a:solidFill>
                <a:latin typeface="Montserrat" pitchFamily="50" charset="0"/>
              </a:rPr>
              <a:t>: resultado de um conjunto de políticas de transporte e circulação que visem proporcionar o acesso amplo e democrático ao espaço urbano e rural, priorizando os modos de transporte coletivo e não motorizados de forma efetiva, socialmente inclusiva e ecologicamente sustentável</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MODERAÇÃO DE TRÁFEGO</a:t>
            </a:r>
            <a:r>
              <a:rPr lang="pt-BR" sz="900" dirty="0">
                <a:solidFill>
                  <a:prstClr val="black">
                    <a:lumMod val="65000"/>
                    <a:lumOff val="35000"/>
                  </a:prstClr>
                </a:solidFill>
                <a:latin typeface="Montserrat" pitchFamily="50" charset="0"/>
              </a:rPr>
              <a:t>: medidas de intervenção no sistema viário para redução de velocidade e aumento de segurança dos usuários das vias</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MODOS ATIVOS</a:t>
            </a:r>
            <a:r>
              <a:rPr lang="pt-BR" sz="900" dirty="0">
                <a:solidFill>
                  <a:prstClr val="black">
                    <a:lumMod val="65000"/>
                    <a:lumOff val="35000"/>
                  </a:prstClr>
                </a:solidFill>
                <a:latin typeface="Montserrat" pitchFamily="50" charset="0"/>
              </a:rPr>
              <a:t>: modos de transporte que utilizam da força humana para se locomover</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PASSEIO PARTILHADO</a:t>
            </a:r>
            <a:r>
              <a:rPr lang="pt-BR" sz="900" dirty="0">
                <a:solidFill>
                  <a:prstClr val="black">
                    <a:lumMod val="65000"/>
                    <a:lumOff val="35000"/>
                  </a:prstClr>
                </a:solidFill>
                <a:latin typeface="Montserrat" pitchFamily="50" charset="0"/>
              </a:rPr>
              <a:t>: espaço sobre parte da calçada, com segregação visual entre o tráfego de pedestres e a circulação de ciclos, podendo ter piso diferenciado no mesmo plano, devidamente sinalizado. Os passeios partilhados equiparam-se às </a:t>
            </a:r>
            <a:r>
              <a:rPr lang="pt-BR" sz="900" dirty="0" err="1">
                <a:solidFill>
                  <a:prstClr val="black">
                    <a:lumMod val="65000"/>
                    <a:lumOff val="35000"/>
                  </a:prstClr>
                </a:solidFill>
                <a:latin typeface="Montserrat" pitchFamily="50" charset="0"/>
              </a:rPr>
              <a:t>ciclofaixas</a:t>
            </a:r>
            <a:r>
              <a:rPr lang="pt-BR" sz="900" dirty="0">
                <a:solidFill>
                  <a:prstClr val="black">
                    <a:lumMod val="65000"/>
                    <a:lumOff val="35000"/>
                  </a:prstClr>
                </a:solidFill>
                <a:latin typeface="Montserrat" pitchFamily="50" charset="0"/>
              </a:rPr>
              <a:t>, porém na calçada</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PASSEIO COMPARTILHADO</a:t>
            </a:r>
            <a:r>
              <a:rPr lang="pt-BR" sz="900" dirty="0">
                <a:solidFill>
                  <a:prstClr val="black">
                    <a:lumMod val="65000"/>
                    <a:lumOff val="35000"/>
                  </a:prstClr>
                </a:solidFill>
                <a:latin typeface="Montserrat" pitchFamily="50" charset="0"/>
              </a:rPr>
              <a:t>: espaço de uso comum para a circulação de pedestres, cadeirantes e ciclistas montados, devidamente sinalizado e regulamentado, sem que haja prejuízo do conforto e da segurança de seus usuários</a:t>
            </a: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p:txBody>
      </p:sp>
    </p:spTree>
    <p:extLst>
      <p:ext uri="{BB962C8B-B14F-4D97-AF65-F5344CB8AC3E}">
        <p14:creationId xmlns:p14="http://schemas.microsoft.com/office/powerpoint/2010/main" val="9585306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8163" y="1762900"/>
            <a:ext cx="1364415"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38163" y="2128030"/>
            <a:ext cx="2167701" cy="219078"/>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538164" y="2566186"/>
            <a:ext cx="1181850"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538163" y="3223420"/>
            <a:ext cx="1802571"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538163" y="3771115"/>
            <a:ext cx="2094675"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075238" y="1349375"/>
            <a:ext cx="2815472"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8162" y="1349375"/>
            <a:ext cx="816721" cy="19444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5075238" y="2018491"/>
            <a:ext cx="1537517"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5075238" y="2554305"/>
            <a:ext cx="1574030" cy="157934"/>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5075238" y="3223420"/>
            <a:ext cx="697717" cy="18256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38163" y="1349375"/>
            <a:ext cx="8642350" cy="3934685"/>
          </a:xfrm>
          <a:prstGeom prst="rect">
            <a:avLst/>
          </a:prstGeom>
        </p:spPr>
        <p:txBody>
          <a:bodyPr wrap="square" lIns="73932" tIns="36966" rIns="73932" bIns="36966" numCol="2" spcCol="540000">
            <a:spAutoFit/>
          </a:bodyPr>
          <a:lstStyle/>
          <a:p>
            <a:pPr algn="just" defTabSz="739003">
              <a:spcBef>
                <a:spcPts val="545"/>
              </a:spcBef>
              <a:spcAft>
                <a:spcPts val="545"/>
              </a:spcAft>
            </a:pPr>
            <a:r>
              <a:rPr lang="pt-BR" sz="900" b="1" dirty="0">
                <a:solidFill>
                  <a:prstClr val="black">
                    <a:lumMod val="65000"/>
                    <a:lumOff val="35000"/>
                  </a:prstClr>
                </a:solidFill>
                <a:latin typeface="Montserrat" pitchFamily="50" charset="0"/>
              </a:rPr>
              <a:t>PARACICLO</a:t>
            </a:r>
            <a:r>
              <a:rPr lang="pt-BR" sz="900" dirty="0">
                <a:solidFill>
                  <a:prstClr val="black">
                    <a:lumMod val="65000"/>
                    <a:lumOff val="35000"/>
                  </a:prstClr>
                </a:solidFill>
                <a:latin typeface="Montserrat" pitchFamily="50" charset="0"/>
              </a:rPr>
              <a:t>: suporte para a fixação de bicicletas, instaláveis em áreas públicas ou privadas</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REDE CICLOVIÁRIA</a:t>
            </a:r>
            <a:r>
              <a:rPr lang="pt-BR" sz="900" dirty="0">
                <a:solidFill>
                  <a:prstClr val="black">
                    <a:lumMod val="65000"/>
                    <a:lumOff val="35000"/>
                  </a:prstClr>
                </a:solidFill>
                <a:latin typeface="Montserrat" pitchFamily="50" charset="0"/>
              </a:rPr>
              <a:t>: conjunto de elementos da infraestrutura cicloviária para circulação de ciclos</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REDE DE MOBILIDADE A PÉ</a:t>
            </a:r>
            <a:r>
              <a:rPr lang="pt-BR" sz="900" dirty="0">
                <a:solidFill>
                  <a:prstClr val="black">
                    <a:lumMod val="65000"/>
                    <a:lumOff val="35000"/>
                  </a:prstClr>
                </a:solidFill>
                <a:latin typeface="Montserrat" pitchFamily="50" charset="0"/>
              </a:rPr>
              <a:t>: conjunto de elementos da infraestrutura pedonal para circulação de pedestres</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ROTA ACESSÍVEL</a:t>
            </a:r>
            <a:r>
              <a:rPr lang="pt-BR" sz="900" dirty="0">
                <a:solidFill>
                  <a:prstClr val="black">
                    <a:lumMod val="65000"/>
                    <a:lumOff val="35000"/>
                  </a:prstClr>
                </a:solidFill>
                <a:latin typeface="Montserrat" pitchFamily="50" charset="0"/>
              </a:rPr>
              <a:t>: trajeto contínuo, uniforme, desobstruído e sinalizado que conecta os espaços e permite sua utilização de forma autônoma e segura por todas as pessoas e, em especial aquelas com deficiência ou com mobilidade reduzida</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SINALIZAÇÃO CICLOVIÁRIA</a:t>
            </a:r>
            <a:r>
              <a:rPr lang="pt-BR" sz="900" dirty="0">
                <a:solidFill>
                  <a:prstClr val="black">
                    <a:lumMod val="65000"/>
                    <a:lumOff val="35000"/>
                  </a:prstClr>
                </a:solidFill>
                <a:latin typeface="Montserrat" pitchFamily="50" charset="0"/>
              </a:rPr>
              <a:t>: conjunto de elementos e objetos visuais de conteúdo informativo, fixados nas vias, apropriado ao deslocamento seguro de ciclistas</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SINALIZAÇÃO PARA PEDESTRES</a:t>
            </a:r>
            <a:r>
              <a:rPr lang="pt-BR" sz="900" dirty="0">
                <a:solidFill>
                  <a:prstClr val="black">
                    <a:lumMod val="65000"/>
                    <a:lumOff val="35000"/>
                  </a:prstClr>
                </a:solidFill>
                <a:latin typeface="Montserrat" pitchFamily="50" charset="0"/>
              </a:rPr>
              <a:t>: conjunto de sinais de trânsito e dispositivos de segurança colocados na via pública com o objetivo de garantir sua utilização adequada, possibilitando maior segurança dos pedestres que nela circulam</a:t>
            </a: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r>
              <a:rPr lang="pt-BR" sz="900" b="1" dirty="0">
                <a:solidFill>
                  <a:prstClr val="black">
                    <a:lumMod val="65000"/>
                    <a:lumOff val="35000"/>
                  </a:prstClr>
                </a:solidFill>
                <a:latin typeface="Montserrat" pitchFamily="50" charset="0"/>
              </a:rPr>
              <a:t>SISTEMA DE BICICLETAS COMPARTILHADAS</a:t>
            </a:r>
            <a:r>
              <a:rPr lang="pt-BR" sz="900" dirty="0">
                <a:solidFill>
                  <a:prstClr val="black">
                    <a:lumMod val="65000"/>
                    <a:lumOff val="35000"/>
                  </a:prstClr>
                </a:solidFill>
                <a:latin typeface="Montserrat" pitchFamily="50" charset="0"/>
              </a:rPr>
              <a:t>: rede composta por estações e bicicletas públicas, com a possibilidade de retirada e devolução de bicicletas em diferentes estações, viabilizando, assim, o transporte </a:t>
            </a:r>
            <a:r>
              <a:rPr lang="pt-BR" sz="900" dirty="0" err="1">
                <a:solidFill>
                  <a:prstClr val="black">
                    <a:lumMod val="65000"/>
                    <a:lumOff val="35000"/>
                  </a:prstClr>
                </a:solidFill>
                <a:latin typeface="Montserrat" pitchFamily="50" charset="0"/>
              </a:rPr>
              <a:t>ponto-a-ponto</a:t>
            </a: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r>
              <a:rPr lang="pt-BR" sz="900" b="1" dirty="0">
                <a:solidFill>
                  <a:prstClr val="black">
                    <a:lumMod val="65000"/>
                    <a:lumOff val="35000"/>
                  </a:prstClr>
                </a:solidFill>
                <a:latin typeface="Montserrat" pitchFamily="50" charset="0"/>
              </a:rPr>
              <a:t>SISTEMA CICLOVIÁRIO</a:t>
            </a:r>
            <a:r>
              <a:rPr lang="pt-BR" sz="900" dirty="0">
                <a:solidFill>
                  <a:prstClr val="black">
                    <a:lumMod val="65000"/>
                    <a:lumOff val="35000"/>
                  </a:prstClr>
                </a:solidFill>
                <a:latin typeface="Montserrat" pitchFamily="50" charset="0"/>
              </a:rPr>
              <a:t>: elementos viários para a circulação de ciclistas (rede cicloviária) e serviços oferecidos, como estacionamentos e estações de bicicletas compartilhadas</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VIA COMPARTILHADA</a:t>
            </a:r>
            <a:r>
              <a:rPr lang="pt-BR" sz="900" dirty="0">
                <a:solidFill>
                  <a:prstClr val="black">
                    <a:lumMod val="65000"/>
                    <a:lumOff val="35000"/>
                  </a:prstClr>
                </a:solidFill>
                <a:latin typeface="Montserrat" pitchFamily="50" charset="0"/>
              </a:rPr>
              <a:t>: área prioritária para pedestres e ciclistas, onde é admitido o trânsito de veículos para acesso a lotes e edificações, configurada como espaço urbano sem segregação entre as faixas de rolamento, passeio e faixa de serviço</a:t>
            </a:r>
          </a:p>
          <a:p>
            <a:pPr algn="just" defTabSz="739003">
              <a:spcBef>
                <a:spcPts val="545"/>
              </a:spcBef>
              <a:spcAft>
                <a:spcPts val="545"/>
              </a:spcAft>
            </a:pPr>
            <a:r>
              <a:rPr lang="pt-BR" sz="900" b="1" dirty="0">
                <a:solidFill>
                  <a:prstClr val="black">
                    <a:lumMod val="65000"/>
                    <a:lumOff val="35000"/>
                  </a:prstClr>
                </a:solidFill>
                <a:latin typeface="Montserrat" pitchFamily="50" charset="0"/>
              </a:rPr>
              <a:t>ZONA 30</a:t>
            </a:r>
            <a:r>
              <a:rPr lang="pt-BR" sz="900" dirty="0">
                <a:solidFill>
                  <a:prstClr val="black">
                    <a:lumMod val="65000"/>
                    <a:lumOff val="35000"/>
                  </a:prstClr>
                </a:solidFill>
                <a:latin typeface="Montserrat" pitchFamily="50" charset="0"/>
              </a:rPr>
              <a:t>: área, devidamente delimitada e sinalizada em vias locais, em que a velocidade dos veículos fica limitada a 30 km/h, com prioridade para o transporte não motorizado, com o objetivo de estimular esses meios de deslocamento e o uso dos espaços públicos, de forma segura, inclusiva e sustentável</a:t>
            </a: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a:p>
            <a:pPr algn="just" defTabSz="739003">
              <a:spcBef>
                <a:spcPts val="545"/>
              </a:spcBef>
              <a:spcAft>
                <a:spcPts val="545"/>
              </a:spcAft>
            </a:pPr>
            <a:endParaRPr lang="pt-BR" sz="900" dirty="0">
              <a:solidFill>
                <a:prstClr val="black">
                  <a:lumMod val="65000"/>
                  <a:lumOff val="35000"/>
                </a:prstClr>
              </a:solidFill>
              <a:latin typeface="Montserrat" pitchFamily="50" charset="0"/>
            </a:endParaRPr>
          </a:p>
        </p:txBody>
      </p:sp>
    </p:spTree>
    <p:extLst>
      <p:ext uri="{BB962C8B-B14F-4D97-AF65-F5344CB8AC3E}">
        <p14:creationId xmlns:p14="http://schemas.microsoft.com/office/powerpoint/2010/main" val="393133239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449267" y="-150865"/>
            <a:ext cx="158339" cy="325361"/>
          </a:xfrm>
          <a:prstGeom prst="rect">
            <a:avLst/>
          </a:prstGeom>
          <a:noFill/>
          <a:ln w="9525">
            <a:noFill/>
            <a:miter lim="800000"/>
            <a:headEnd/>
            <a:tailEnd/>
          </a:ln>
          <a:effectLst/>
        </p:spPr>
        <p:txBody>
          <a:bodyPr vert="horz" wrap="none" lIns="78372" tIns="39187" rIns="78372" bIns="39187" numCol="1" anchor="ctr" anchorCtr="0" compatLnSpc="1">
            <a:prstTxWarp prst="textNoShape">
              <a:avLst/>
            </a:prstTxWarp>
            <a:spAutoFit/>
          </a:bodyPr>
          <a:lstStyle/>
          <a:p>
            <a:endParaRPr lang="pt-BR"/>
          </a:p>
        </p:txBody>
      </p:sp>
      <p:sp>
        <p:nvSpPr>
          <p:cNvPr id="8" name="Retângulo 7"/>
          <p:cNvSpPr/>
          <p:nvPr/>
        </p:nvSpPr>
        <p:spPr>
          <a:xfrm>
            <a:off x="2450273" y="1349375"/>
            <a:ext cx="6730240" cy="4314595"/>
          </a:xfrm>
          <a:prstGeom prst="rect">
            <a:avLst/>
          </a:prstGeom>
        </p:spPr>
        <p:txBody>
          <a:bodyPr wrap="square" lIns="107268" tIns="53634" rIns="107268" bIns="53634">
            <a:spAutoFit/>
          </a:bodyPr>
          <a:lstStyle/>
          <a:p>
            <a:pPr indent="-180000">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GIZ. </a:t>
            </a:r>
            <a:r>
              <a:rPr lang="pt-BR" sz="1000" b="1" dirty="0">
                <a:solidFill>
                  <a:schemeClr val="tx1">
                    <a:lumMod val="65000"/>
                    <a:lumOff val="35000"/>
                  </a:schemeClr>
                </a:solidFill>
                <a:latin typeface="Montserrat" pitchFamily="50" charset="0"/>
              </a:rPr>
              <a:t>Transporte urbano e eficiência energética-Módulo 5h. </a:t>
            </a:r>
            <a:r>
              <a:rPr lang="pt-BR" sz="1000" dirty="0">
                <a:solidFill>
                  <a:schemeClr val="tx1">
                    <a:lumMod val="65000"/>
                    <a:lumOff val="35000"/>
                  </a:schemeClr>
                </a:solidFill>
                <a:latin typeface="Montserrat" pitchFamily="50" charset="0"/>
              </a:rPr>
              <a:t>Disponível em: GIZ_SUTP_SB5h_</a:t>
            </a:r>
            <a:r>
              <a:rPr lang="pt-BR" sz="1000" dirty="0" err="1">
                <a:solidFill>
                  <a:schemeClr val="tx1">
                    <a:lumMod val="65000"/>
                    <a:lumOff val="35000"/>
                  </a:schemeClr>
                </a:solidFill>
                <a:latin typeface="Montserrat" pitchFamily="50" charset="0"/>
              </a:rPr>
              <a:t>Urban-Transport-and-Energy-Efficiency_PT</a:t>
            </a:r>
            <a:r>
              <a:rPr lang="pt-BR" sz="1000" dirty="0">
                <a:solidFill>
                  <a:schemeClr val="tx1">
                    <a:lumMod val="65000"/>
                    <a:lumOff val="35000"/>
                  </a:schemeClr>
                </a:solidFill>
                <a:latin typeface="Montserrat" pitchFamily="50" charset="0"/>
              </a:rPr>
              <a:t> </a:t>
            </a:r>
            <a:r>
              <a:rPr lang="pt-BR" sz="1000" b="1" dirty="0">
                <a:solidFill>
                  <a:schemeClr val="tx1">
                    <a:lumMod val="65000"/>
                    <a:lumOff val="35000"/>
                  </a:schemeClr>
                </a:solidFill>
                <a:latin typeface="Montserrat" pitchFamily="50" charset="0"/>
              </a:rPr>
              <a:t>(24)</a:t>
            </a:r>
            <a:endParaRPr lang="pt-BR" sz="1000" dirty="0">
              <a:solidFill>
                <a:schemeClr val="tx1">
                  <a:lumMod val="65000"/>
                  <a:lumOff val="35000"/>
                </a:schemeClr>
              </a:solidFill>
              <a:latin typeface="Montserrat" pitchFamily="50" charset="0"/>
            </a:endParaRPr>
          </a:p>
          <a:p>
            <a:pPr indent="-180000">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J. Pedro Corrêa, especialista em segurança de trânsito... </a:t>
            </a:r>
            <a:r>
              <a:rPr lang="pt-BR" sz="1000" b="1" dirty="0">
                <a:solidFill>
                  <a:schemeClr val="tx1">
                    <a:lumMod val="65000"/>
                    <a:lumOff val="35000"/>
                  </a:schemeClr>
                </a:solidFill>
                <a:latin typeface="Montserrat" pitchFamily="50" charset="0"/>
              </a:rPr>
              <a:t>(33)</a:t>
            </a:r>
            <a:endParaRPr lang="pt-BR" sz="1000" dirty="0">
              <a:solidFill>
                <a:schemeClr val="tx1">
                  <a:lumMod val="65000"/>
                  <a:lumOff val="35000"/>
                </a:schemeClr>
              </a:solidFill>
              <a:latin typeface="Montserrat" pitchFamily="50" charset="0"/>
            </a:endParaRPr>
          </a:p>
          <a:p>
            <a:pPr indent="-180000">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O </a:t>
            </a:r>
            <a:r>
              <a:rPr lang="pt-BR" sz="1000" b="1" dirty="0">
                <a:solidFill>
                  <a:schemeClr val="tx1">
                    <a:lumMod val="65000"/>
                    <a:lumOff val="35000"/>
                  </a:schemeClr>
                </a:solidFill>
                <a:latin typeface="Montserrat" pitchFamily="50" charset="0"/>
              </a:rPr>
              <a:t>instituto de saúde e sustentabilidade </a:t>
            </a:r>
            <a:r>
              <a:rPr lang="pt-BR" sz="1000" dirty="0">
                <a:solidFill>
                  <a:schemeClr val="tx1">
                    <a:lumMod val="65000"/>
                    <a:lumOff val="35000"/>
                  </a:schemeClr>
                </a:solidFill>
                <a:latin typeface="Montserrat" pitchFamily="50" charset="0"/>
              </a:rPr>
              <a:t>publicou um estudo no ano passado que afirma que em São Paulo há mais mortes... </a:t>
            </a:r>
            <a:r>
              <a:rPr lang="pt-BR" sz="1000" b="1" dirty="0">
                <a:solidFill>
                  <a:schemeClr val="tx1">
                    <a:lumMod val="65000"/>
                    <a:lumOff val="35000"/>
                  </a:schemeClr>
                </a:solidFill>
                <a:latin typeface="Montserrat" pitchFamily="50" charset="0"/>
              </a:rPr>
              <a:t>(37)</a:t>
            </a:r>
            <a:endParaRPr lang="pt-BR" sz="1000" dirty="0">
              <a:solidFill>
                <a:schemeClr val="tx1">
                  <a:lumMod val="65000"/>
                  <a:lumOff val="35000"/>
                </a:schemeClr>
              </a:solidFill>
              <a:latin typeface="Montserrat" pitchFamily="50" charset="0"/>
            </a:endParaRPr>
          </a:p>
          <a:p>
            <a:pPr indent="-180000">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Uma simulação baseada no trabalho do engenheiro </a:t>
            </a:r>
            <a:r>
              <a:rPr lang="pt-BR" sz="1000" b="1" dirty="0">
                <a:solidFill>
                  <a:schemeClr val="tx1">
                    <a:lumMod val="65000"/>
                    <a:lumOff val="35000"/>
                  </a:schemeClr>
                </a:solidFill>
                <a:latin typeface="Montserrat" pitchFamily="50" charset="0"/>
              </a:rPr>
              <a:t>Martin </a:t>
            </a:r>
            <a:r>
              <a:rPr lang="pt-BR" sz="1000" b="1" dirty="0" err="1">
                <a:solidFill>
                  <a:schemeClr val="tx1">
                    <a:lumMod val="65000"/>
                    <a:lumOff val="35000"/>
                  </a:schemeClr>
                </a:solidFill>
                <a:latin typeface="Montserrat" pitchFamily="50" charset="0"/>
              </a:rPr>
              <a:t>Treiber</a:t>
            </a:r>
            <a:r>
              <a:rPr lang="pt-BR" sz="1000" dirty="0">
                <a:solidFill>
                  <a:schemeClr val="tx1">
                    <a:lumMod val="65000"/>
                    <a:lumOff val="35000"/>
                  </a:schemeClr>
                </a:solidFill>
                <a:latin typeface="Montserrat" pitchFamily="50" charset="0"/>
              </a:rPr>
              <a:t> a respeito da dinâmica do fluxo de trafego </a:t>
            </a:r>
            <a:r>
              <a:rPr lang="pt-BR" sz="1000" b="1" dirty="0">
                <a:solidFill>
                  <a:schemeClr val="tx1">
                    <a:lumMod val="65000"/>
                    <a:lumOff val="35000"/>
                  </a:schemeClr>
                </a:solidFill>
                <a:latin typeface="Montserrat" pitchFamily="50" charset="0"/>
              </a:rPr>
              <a:t>(37)</a:t>
            </a:r>
            <a:endParaRPr lang="pt-BR" sz="1000" dirty="0">
              <a:solidFill>
                <a:schemeClr val="tx1">
                  <a:lumMod val="65000"/>
                  <a:lumOff val="35000"/>
                </a:schemeClr>
              </a:solidFill>
              <a:latin typeface="Montserrat" pitchFamily="50" charset="0"/>
            </a:endParaRPr>
          </a:p>
          <a:p>
            <a:pPr indent="-180000">
              <a:spcBef>
                <a:spcPts val="400"/>
              </a:spcBef>
              <a:spcAft>
                <a:spcPts val="400"/>
              </a:spcAft>
              <a:buFont typeface="Arial" pitchFamily="34" charset="0"/>
              <a:buChar char="•"/>
            </a:pPr>
            <a:r>
              <a:rPr lang="pt-BR" sz="1000" b="1" dirty="0">
                <a:solidFill>
                  <a:schemeClr val="tx1">
                    <a:lumMod val="65000"/>
                    <a:lumOff val="35000"/>
                  </a:schemeClr>
                </a:solidFill>
                <a:latin typeface="Montserrat" pitchFamily="50" charset="0"/>
              </a:rPr>
              <a:t>JEFF SPECK EM “CIDADE CAMINHÁVEL” (39)</a:t>
            </a:r>
          </a:p>
          <a:p>
            <a:pPr indent="-180000">
              <a:spcBef>
                <a:spcPts val="400"/>
              </a:spcBef>
              <a:spcAft>
                <a:spcPts val="400"/>
              </a:spcAft>
              <a:buFont typeface="Arial" pitchFamily="34" charset="0"/>
              <a:buChar char="•"/>
            </a:pPr>
            <a:r>
              <a:rPr lang="pt-BR" sz="1000" b="1" dirty="0" err="1">
                <a:solidFill>
                  <a:schemeClr val="tx1">
                    <a:lumMod val="65000"/>
                    <a:lumOff val="35000"/>
                  </a:schemeClr>
                </a:solidFill>
                <a:latin typeface="Montserrat" pitchFamily="50" charset="0"/>
              </a:rPr>
              <a:t>Wiltshire</a:t>
            </a:r>
            <a:r>
              <a:rPr lang="pt-BR" sz="1000" dirty="0">
                <a:solidFill>
                  <a:schemeClr val="tx1">
                    <a:lumMod val="65000"/>
                    <a:lumOff val="35000"/>
                  </a:schemeClr>
                </a:solidFill>
                <a:latin typeface="Montserrat" pitchFamily="50" charset="0"/>
              </a:rPr>
              <a:t>, na Inglaterra, retirou a faixa divisória central de uma rua estreita... </a:t>
            </a:r>
            <a:r>
              <a:rPr lang="pt-BR" sz="1000" b="1" dirty="0">
                <a:solidFill>
                  <a:schemeClr val="tx1">
                    <a:lumMod val="65000"/>
                    <a:lumOff val="35000"/>
                  </a:schemeClr>
                </a:solidFill>
                <a:latin typeface="Montserrat" pitchFamily="50" charset="0"/>
              </a:rPr>
              <a:t>(39)</a:t>
            </a:r>
          </a:p>
          <a:p>
            <a:pPr indent="-180000" algn="just">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(ABRASPE, 2001) </a:t>
            </a:r>
            <a:r>
              <a:rPr lang="pt-BR" sz="1000" b="1" dirty="0">
                <a:solidFill>
                  <a:schemeClr val="tx1">
                    <a:lumMod val="65000"/>
                    <a:lumOff val="35000"/>
                  </a:schemeClr>
                </a:solidFill>
                <a:latin typeface="Montserrat" pitchFamily="50" charset="0"/>
              </a:rPr>
              <a:t>(41)</a:t>
            </a:r>
          </a:p>
          <a:p>
            <a:pPr indent="-180000" algn="just">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(NACTO, 2013) </a:t>
            </a:r>
            <a:r>
              <a:rPr lang="pt-BR" sz="1000" b="1" dirty="0">
                <a:solidFill>
                  <a:schemeClr val="tx1">
                    <a:lumMod val="65000"/>
                    <a:lumOff val="35000"/>
                  </a:schemeClr>
                </a:solidFill>
                <a:latin typeface="Montserrat" pitchFamily="50" charset="0"/>
              </a:rPr>
              <a:t>(41)</a:t>
            </a:r>
          </a:p>
          <a:p>
            <a:pPr indent="-180000" algn="just">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ITDP Brasil (2017) - Guia de Planejamento Cicloinclusivo</a:t>
            </a:r>
            <a:r>
              <a:rPr lang="pt-BR" sz="1000" b="1" dirty="0">
                <a:solidFill>
                  <a:schemeClr val="tx1">
                    <a:lumMod val="65000"/>
                    <a:lumOff val="35000"/>
                  </a:schemeClr>
                </a:solidFill>
                <a:latin typeface="Montserrat" pitchFamily="50" charset="0"/>
              </a:rPr>
              <a:t> (41)</a:t>
            </a:r>
            <a:endParaRPr lang="pt-BR" sz="1000" dirty="0">
              <a:solidFill>
                <a:schemeClr val="tx1">
                  <a:lumMod val="65000"/>
                  <a:lumOff val="35000"/>
                </a:schemeClr>
              </a:solidFill>
              <a:latin typeface="Montserrat" pitchFamily="50" charset="0"/>
            </a:endParaRPr>
          </a:p>
          <a:p>
            <a:pPr indent="-180000" algn="just">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CODEPLAN (2018).  Aplicação da Moderação do Tráfego no Distrito Federal. </a:t>
            </a:r>
          </a:p>
          <a:p>
            <a:pPr indent="-180000" algn="just">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OPAS (2015). Gestão das Velocidades. </a:t>
            </a:r>
          </a:p>
          <a:p>
            <a:pPr indent="-180000" algn="just">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SEGETH (2017). Guia de Urbanização.</a:t>
            </a:r>
          </a:p>
          <a:p>
            <a:pPr indent="-180000" algn="just">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Ministério das Cidades (2015). Manual para Elaboração do Plano de Mobilidade por Bicicleta.</a:t>
            </a:r>
          </a:p>
          <a:p>
            <a:pPr indent="-180000" algn="just">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SEGETH (2016). Rotas Ciclísticas Candangas.</a:t>
            </a:r>
          </a:p>
          <a:p>
            <a:pPr indent="-180000" algn="just">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SEGETH (2018). Observatório Territorial - Mobilidade.</a:t>
            </a:r>
          </a:p>
        </p:txBody>
      </p:sp>
      <p:sp>
        <p:nvSpPr>
          <p:cNvPr id="9" name="Espaço Reservado para Número de Slide 19"/>
          <p:cNvSpPr txBox="1">
            <a:spLocks/>
          </p:cNvSpPr>
          <p:nvPr/>
        </p:nvSpPr>
        <p:spPr>
          <a:xfrm>
            <a:off x="607606" y="5839899"/>
            <a:ext cx="2058406" cy="335459"/>
          </a:xfrm>
          <a:prstGeom prst="rect">
            <a:avLst/>
          </a:prstGeom>
        </p:spPr>
        <p:txBody>
          <a:bodyPr vert="horz" lIns="86353" tIns="43176" rIns="86353" bIns="43176" rtlCol="0" anchor="ctr"/>
          <a:lstStyle/>
          <a:p>
            <a:pPr defTabSz="863525">
              <a:defRPr/>
            </a:pPr>
            <a:fld id="{D6E1D08F-14AB-491A-B1EF-6DDDE7B477B6}" type="slidenum">
              <a:rPr lang="pt-BR" sz="1000">
                <a:solidFill>
                  <a:schemeClr val="tx1">
                    <a:lumMod val="65000"/>
                    <a:lumOff val="35000"/>
                  </a:schemeClr>
                </a:solidFill>
                <a:latin typeface="Montserrat" pitchFamily="50" charset="0"/>
              </a:rPr>
              <a:pPr defTabSz="863525">
                <a:defRPr/>
              </a:pPr>
              <a:t>182</a:t>
            </a:fld>
            <a:endParaRPr lang="pt-BR" sz="1000" dirty="0">
              <a:solidFill>
                <a:schemeClr val="tx1">
                  <a:lumMod val="65000"/>
                  <a:lumOff val="35000"/>
                </a:schemeClr>
              </a:solidFill>
              <a:latin typeface="Montserrat" pitchFamily="50"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449267" y="-150865"/>
            <a:ext cx="158339" cy="325361"/>
          </a:xfrm>
          <a:prstGeom prst="rect">
            <a:avLst/>
          </a:prstGeom>
          <a:noFill/>
          <a:ln w="9525">
            <a:noFill/>
            <a:miter lim="800000"/>
            <a:headEnd/>
            <a:tailEnd/>
          </a:ln>
          <a:effectLst/>
        </p:spPr>
        <p:txBody>
          <a:bodyPr vert="horz" wrap="none" lIns="78372" tIns="39187" rIns="78372" bIns="39187" numCol="1" anchor="ctr" anchorCtr="0" compatLnSpc="1">
            <a:prstTxWarp prst="textNoShape">
              <a:avLst/>
            </a:prstTxWarp>
            <a:spAutoFit/>
          </a:bodyPr>
          <a:lstStyle/>
          <a:p>
            <a:endParaRPr lang="pt-BR"/>
          </a:p>
        </p:txBody>
      </p:sp>
      <p:sp>
        <p:nvSpPr>
          <p:cNvPr id="8" name="Retângulo 7"/>
          <p:cNvSpPr/>
          <p:nvPr/>
        </p:nvSpPr>
        <p:spPr>
          <a:xfrm>
            <a:off x="2559811" y="1349375"/>
            <a:ext cx="6620701" cy="2801360"/>
          </a:xfrm>
          <a:prstGeom prst="rect">
            <a:avLst/>
          </a:prstGeom>
        </p:spPr>
        <p:txBody>
          <a:bodyPr wrap="square" lIns="107268" tIns="53634" rIns="107268" bIns="53634">
            <a:spAutoFit/>
          </a:bodyPr>
          <a:lstStyle/>
          <a:p>
            <a:pPr indent="-180000">
              <a:lnSpc>
                <a:spcPct val="150000"/>
              </a:lnSpc>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SOUZA (2015). Localização espacial de unidades de informação para o deslocamento de pedestres utilizando </a:t>
            </a:r>
            <a:r>
              <a:rPr lang="pt-BR" sz="1000" dirty="0" err="1">
                <a:solidFill>
                  <a:schemeClr val="tx1">
                    <a:lumMod val="65000"/>
                    <a:lumOff val="35000"/>
                  </a:schemeClr>
                </a:solidFill>
                <a:latin typeface="Montserrat" pitchFamily="50" charset="0"/>
              </a:rPr>
              <a:t>isovistas</a:t>
            </a:r>
            <a:endParaRPr lang="pt-BR" sz="1000" dirty="0">
              <a:solidFill>
                <a:schemeClr val="tx1">
                  <a:lumMod val="65000"/>
                  <a:lumOff val="35000"/>
                </a:schemeClr>
              </a:solidFill>
              <a:latin typeface="Montserrat" pitchFamily="50" charset="0"/>
            </a:endParaRPr>
          </a:p>
          <a:p>
            <a:pPr indent="-180000">
              <a:lnSpc>
                <a:spcPct val="150000"/>
              </a:lnSpc>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Fonte: Estudo Técnico n° 08/2017  DIRUR/SUGEST/SEGETH</a:t>
            </a:r>
          </a:p>
          <a:p>
            <a:pPr indent="-180000">
              <a:lnSpc>
                <a:spcPct val="150000"/>
              </a:lnSpc>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Fonte: ECMT (</a:t>
            </a:r>
            <a:r>
              <a:rPr lang="pt-BR" sz="1000" dirty="0" err="1">
                <a:solidFill>
                  <a:schemeClr val="tx1">
                    <a:lumMod val="65000"/>
                    <a:lumOff val="35000"/>
                  </a:schemeClr>
                </a:solidFill>
                <a:latin typeface="Montserrat" pitchFamily="50" charset="0"/>
              </a:rPr>
              <a:t>European</a:t>
            </a:r>
            <a:r>
              <a:rPr lang="pt-BR" sz="1000" dirty="0">
                <a:solidFill>
                  <a:schemeClr val="tx1">
                    <a:lumMod val="65000"/>
                    <a:lumOff val="35000"/>
                  </a:schemeClr>
                </a:solidFill>
                <a:latin typeface="Montserrat" pitchFamily="50" charset="0"/>
              </a:rPr>
              <a:t> </a:t>
            </a:r>
            <a:r>
              <a:rPr lang="pt-BR" sz="1000" dirty="0" err="1">
                <a:solidFill>
                  <a:schemeClr val="tx1">
                    <a:lumMod val="65000"/>
                    <a:lumOff val="35000"/>
                  </a:schemeClr>
                </a:solidFill>
                <a:latin typeface="Montserrat" pitchFamily="50" charset="0"/>
              </a:rPr>
              <a:t>Conference</a:t>
            </a:r>
            <a:r>
              <a:rPr lang="pt-BR" sz="1000" dirty="0">
                <a:solidFill>
                  <a:schemeClr val="tx1">
                    <a:lumMod val="65000"/>
                    <a:lumOff val="35000"/>
                  </a:schemeClr>
                </a:solidFill>
                <a:latin typeface="Montserrat" pitchFamily="50" charset="0"/>
              </a:rPr>
              <a:t> </a:t>
            </a:r>
            <a:r>
              <a:rPr lang="pt-BR" sz="1000" dirty="0" err="1">
                <a:solidFill>
                  <a:schemeClr val="tx1">
                    <a:lumMod val="65000"/>
                    <a:lumOff val="35000"/>
                  </a:schemeClr>
                </a:solidFill>
                <a:latin typeface="Montserrat" pitchFamily="50" charset="0"/>
              </a:rPr>
              <a:t>of</a:t>
            </a:r>
            <a:r>
              <a:rPr lang="pt-BR" sz="1000" dirty="0">
                <a:solidFill>
                  <a:schemeClr val="tx1">
                    <a:lumMod val="65000"/>
                    <a:lumOff val="35000"/>
                  </a:schemeClr>
                </a:solidFill>
                <a:latin typeface="Montserrat" pitchFamily="50" charset="0"/>
              </a:rPr>
              <a:t> </a:t>
            </a:r>
            <a:r>
              <a:rPr lang="pt-BR" sz="1000" dirty="0" err="1">
                <a:solidFill>
                  <a:schemeClr val="tx1">
                    <a:lumMod val="65000"/>
                    <a:lumOff val="35000"/>
                  </a:schemeClr>
                </a:solidFill>
                <a:latin typeface="Montserrat" pitchFamily="50" charset="0"/>
              </a:rPr>
              <a:t>Ministers</a:t>
            </a:r>
            <a:r>
              <a:rPr lang="pt-BR" sz="1000" dirty="0">
                <a:solidFill>
                  <a:schemeClr val="tx1">
                    <a:lumMod val="65000"/>
                    <a:lumOff val="35000"/>
                  </a:schemeClr>
                </a:solidFill>
                <a:latin typeface="Montserrat" pitchFamily="50" charset="0"/>
              </a:rPr>
              <a:t> </a:t>
            </a:r>
            <a:r>
              <a:rPr lang="pt-BR" sz="1000" dirty="0" err="1">
                <a:solidFill>
                  <a:schemeClr val="tx1">
                    <a:lumMod val="65000"/>
                    <a:lumOff val="35000"/>
                  </a:schemeClr>
                </a:solidFill>
                <a:latin typeface="Montserrat" pitchFamily="50" charset="0"/>
              </a:rPr>
              <a:t>of</a:t>
            </a:r>
            <a:r>
              <a:rPr lang="pt-BR" sz="1000" dirty="0">
                <a:solidFill>
                  <a:schemeClr val="tx1">
                    <a:lumMod val="65000"/>
                    <a:lumOff val="35000"/>
                  </a:schemeClr>
                </a:solidFill>
                <a:latin typeface="Montserrat" pitchFamily="50" charset="0"/>
              </a:rPr>
              <a:t> </a:t>
            </a:r>
            <a:r>
              <a:rPr lang="pt-BR" sz="1000" dirty="0" err="1">
                <a:solidFill>
                  <a:schemeClr val="tx1">
                    <a:lumMod val="65000"/>
                    <a:lumOff val="35000"/>
                  </a:schemeClr>
                </a:solidFill>
                <a:latin typeface="Montserrat" pitchFamily="50" charset="0"/>
              </a:rPr>
              <a:t>Transport</a:t>
            </a:r>
            <a:r>
              <a:rPr lang="pt-BR" sz="1000" dirty="0">
                <a:solidFill>
                  <a:schemeClr val="tx1">
                    <a:lumMod val="65000"/>
                    <a:lumOff val="35000"/>
                  </a:schemeClr>
                </a:solidFill>
                <a:latin typeface="Montserrat" pitchFamily="50" charset="0"/>
              </a:rPr>
              <a:t>), 2006. </a:t>
            </a:r>
            <a:r>
              <a:rPr lang="pt-BR" sz="1000" dirty="0" err="1">
                <a:solidFill>
                  <a:schemeClr val="tx1">
                    <a:lumMod val="65000"/>
                    <a:lumOff val="35000"/>
                  </a:schemeClr>
                </a:solidFill>
                <a:latin typeface="Montserrat" pitchFamily="50" charset="0"/>
              </a:rPr>
              <a:t>Speed</a:t>
            </a:r>
            <a:r>
              <a:rPr lang="pt-BR" sz="1000" dirty="0">
                <a:solidFill>
                  <a:schemeClr val="tx1">
                    <a:lumMod val="65000"/>
                    <a:lumOff val="35000"/>
                  </a:schemeClr>
                </a:solidFill>
                <a:latin typeface="Montserrat" pitchFamily="50" charset="0"/>
              </a:rPr>
              <a:t> Management</a:t>
            </a:r>
          </a:p>
          <a:p>
            <a:pPr indent="-180000">
              <a:lnSpc>
                <a:spcPct val="150000"/>
              </a:lnSpc>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Fonte: www.hacklab.com.br/simulador-de-transito</a:t>
            </a:r>
          </a:p>
          <a:p>
            <a:pPr indent="-180000">
              <a:lnSpc>
                <a:spcPct val="150000"/>
              </a:lnSpc>
              <a:spcBef>
                <a:spcPts val="400"/>
              </a:spcBef>
              <a:spcAft>
                <a:spcPts val="400"/>
              </a:spcAft>
              <a:buFont typeface="Arial" pitchFamily="34" charset="0"/>
              <a:buChar char="•"/>
            </a:pPr>
            <a:r>
              <a:rPr lang="pt-BR" sz="1000" dirty="0">
                <a:solidFill>
                  <a:schemeClr val="tx1">
                    <a:lumMod val="65000"/>
                    <a:lumOff val="35000"/>
                  </a:schemeClr>
                </a:solidFill>
                <a:latin typeface="Montserrat" pitchFamily="50" charset="0"/>
              </a:rPr>
              <a:t>GIZ. Transporte urbano e eficiência energética-Módulo 5h. Disponível em: GIZ_SUTP_SB5h_Urban-Transport-and-Energy-Efficiency_PT (24</a:t>
            </a:r>
            <a:r>
              <a:rPr lang="pt-BR" sz="1000" b="1" dirty="0">
                <a:solidFill>
                  <a:schemeClr val="tx1">
                    <a:lumMod val="65000"/>
                    <a:lumOff val="35000"/>
                  </a:schemeClr>
                </a:solidFill>
                <a:latin typeface="Montserrat" pitchFamily="50" charset="0"/>
              </a:rPr>
              <a:t>)</a:t>
            </a:r>
          </a:p>
          <a:p>
            <a:pPr>
              <a:lnSpc>
                <a:spcPct val="150000"/>
              </a:lnSpc>
              <a:spcBef>
                <a:spcPts val="600"/>
              </a:spcBef>
            </a:pPr>
            <a:endParaRPr lang="pt-BR" sz="1000" dirty="0">
              <a:solidFill>
                <a:schemeClr val="tx1">
                  <a:lumMod val="65000"/>
                  <a:lumOff val="35000"/>
                </a:schemeClr>
              </a:solidFill>
              <a:latin typeface="Montserrat" pitchFamily="50" charset="0"/>
            </a:endParaRPr>
          </a:p>
          <a:p>
            <a:pPr>
              <a:lnSpc>
                <a:spcPct val="150000"/>
              </a:lnSpc>
              <a:spcBef>
                <a:spcPts val="600"/>
              </a:spcBef>
            </a:pPr>
            <a:endParaRPr lang="pt-BR" sz="1000" dirty="0">
              <a:solidFill>
                <a:schemeClr val="tx1">
                  <a:lumMod val="65000"/>
                  <a:lumOff val="35000"/>
                </a:schemeClr>
              </a:solidFill>
              <a:latin typeface="Montserrat" pitchFamily="50"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Espaço Reservado para Texto 7"/>
          <p:cNvSpPr txBox="1">
            <a:spLocks/>
          </p:cNvSpPr>
          <p:nvPr/>
        </p:nvSpPr>
        <p:spPr>
          <a:xfrm>
            <a:off x="1245344" y="5885094"/>
            <a:ext cx="6973983" cy="186340"/>
          </a:xfrm>
          <a:prstGeom prst="rect">
            <a:avLst/>
          </a:prstGeom>
        </p:spPr>
        <p:txBody>
          <a:bodyPr lIns="73932" tIns="36966" rIns="73932" bIns="36966">
            <a:noAutofit/>
          </a:bodyPr>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t-BR" sz="800" dirty="0">
                <a:solidFill>
                  <a:schemeClr val="tx1">
                    <a:lumMod val="65000"/>
                    <a:lumOff val="35000"/>
                  </a:schemeClr>
                </a:solidFill>
                <a:latin typeface="Montserrat" pitchFamily="50" charset="0"/>
              </a:rPr>
              <a:t>Fontes: Gerest DETRAN-DF / Formulação: Brasília Vida Segura</a:t>
            </a:r>
          </a:p>
        </p:txBody>
      </p:sp>
      <p:pic>
        <p:nvPicPr>
          <p:cNvPr id="3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75"/>
          <a:stretch/>
        </p:blipFill>
        <p:spPr bwMode="auto">
          <a:xfrm>
            <a:off x="1500935" y="1762900"/>
            <a:ext cx="6693479" cy="4066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ângulo 5"/>
          <p:cNvSpPr/>
          <p:nvPr/>
        </p:nvSpPr>
        <p:spPr>
          <a:xfrm>
            <a:off x="538163" y="1349376"/>
            <a:ext cx="8642350" cy="26747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39"/>
          <p:cNvSpPr/>
          <p:nvPr/>
        </p:nvSpPr>
        <p:spPr>
          <a:xfrm>
            <a:off x="538163" y="1349375"/>
            <a:ext cx="2871994" cy="246569"/>
          </a:xfrm>
          <a:prstGeom prst="rect">
            <a:avLst/>
          </a:prstGeom>
          <a:noFill/>
        </p:spPr>
        <p:txBody>
          <a:bodyPr wrap="none" lIns="91784" tIns="45892" rIns="91784" bIns="45892" rtlCol="0">
            <a:spAutoFit/>
          </a:bodyPr>
          <a:lstStyle/>
          <a:p>
            <a:pPr indent="457200" defTabSz="458940" fontAlgn="base">
              <a:spcBef>
                <a:spcPct val="0"/>
              </a:spcBef>
              <a:spcAft>
                <a:spcPct val="0"/>
              </a:spcAft>
            </a:pPr>
            <a:r>
              <a:rPr lang="pt-BR" sz="1000" b="1" dirty="0">
                <a:solidFill>
                  <a:schemeClr val="tx1">
                    <a:lumMod val="65000"/>
                    <a:lumOff val="35000"/>
                  </a:schemeClr>
                </a:solidFill>
                <a:latin typeface="Montserrat" pitchFamily="50" charset="0"/>
              </a:rPr>
              <a:t>Mapa de Calor de Óbitos em 2016</a:t>
            </a:r>
          </a:p>
        </p:txBody>
      </p:sp>
    </p:spTree>
    <p:extLst>
      <p:ext uri="{BB962C8B-B14F-4D97-AF65-F5344CB8AC3E}">
        <p14:creationId xmlns:p14="http://schemas.microsoft.com/office/powerpoint/2010/main" val="2759027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33805321913_2262caa5e4_o.jpg"/>
          <p:cNvPicPr>
            <a:picLocks noChangeAspect="1"/>
          </p:cNvPicPr>
          <p:nvPr/>
        </p:nvPicPr>
        <p:blipFill rotWithShape="1">
          <a:blip r:embed="rId2" cstate="print">
            <a:extLst>
              <a:ext uri="{BEBA8EAE-BF5A-486C-A8C5-ECC9F3942E4B}">
                <a14:imgProps xmlns:a14="http://schemas.microsoft.com/office/drawing/2010/main">
                  <a14:imgLayer>
                    <a14:imgEffect>
                      <a14:saturation sat="0"/>
                    </a14:imgEffect>
                  </a14:imgLayer>
                </a14:imgProps>
              </a:ext>
            </a:extLst>
          </a:blip>
          <a:srcRect l="255" t="17396" r="18531" b="40804"/>
          <a:stretch/>
        </p:blipFill>
        <p:spPr>
          <a:xfrm>
            <a:off x="0" y="0"/>
            <a:ext cx="9720263" cy="6327789"/>
          </a:xfrm>
          <a:prstGeom prst="rect">
            <a:avLst/>
          </a:prstGeom>
          <a:blipFill dpi="0" rotWithShape="1">
            <a:blip r:embed="rId3" cstate="print"/>
            <a:srcRect/>
            <a:tile tx="0" ty="0" sx="100000" sy="100000" flip="none" algn="tl"/>
          </a:blipFill>
          <a:ln>
            <a:noFill/>
          </a:ln>
          <a:effectLst>
            <a:glow rad="127000">
              <a:schemeClr val="accent1"/>
            </a:glow>
            <a:reflection endPos="65000" dist="50800" dir="5400000" sy="-100000" algn="bl" rotWithShape="0"/>
          </a:effectLst>
          <a:scene3d>
            <a:camera prst="orthographicFront">
              <a:rot lat="0" lon="10800000" rev="0"/>
            </a:camera>
            <a:lightRig rig="threePt" dir="t"/>
          </a:scene3d>
        </p:spPr>
      </p:pic>
      <p:sp>
        <p:nvSpPr>
          <p:cNvPr id="4" name="Retângulo 3"/>
          <p:cNvSpPr/>
          <p:nvPr/>
        </p:nvSpPr>
        <p:spPr>
          <a:xfrm>
            <a:off x="0" y="0"/>
            <a:ext cx="9720263" cy="6327789"/>
          </a:xfrm>
          <a:prstGeom prst="rect">
            <a:avLst/>
          </a:prstGeom>
          <a:solidFill>
            <a:schemeClr val="bg1">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1"/>
          <p:cNvSpPr txBox="1">
            <a:spLocks/>
          </p:cNvSpPr>
          <p:nvPr/>
        </p:nvSpPr>
        <p:spPr>
          <a:xfrm>
            <a:off x="3922903" y="2018491"/>
            <a:ext cx="5580698" cy="1350586"/>
          </a:xfrm>
          <a:prstGeom prst="rect">
            <a:avLst/>
          </a:prstGeom>
        </p:spPr>
        <p:txBody>
          <a:bodyPr/>
          <a:lstStyle/>
          <a:p>
            <a:pPr marL="0" marR="0" lvl="0" indent="0" algn="l" defTabSz="739003" rtl="0" eaLnBrk="1" fontAlgn="auto" latinLnBrk="0" hangingPunct="1">
              <a:lnSpc>
                <a:spcPts val="4500"/>
              </a:lnSpc>
              <a:spcBef>
                <a:spcPct val="0"/>
              </a:spcBef>
              <a:spcAft>
                <a:spcPts val="0"/>
              </a:spcAft>
              <a:buClrTx/>
              <a:buSzTx/>
              <a:buFontTx/>
              <a:buNone/>
              <a:tabLst/>
              <a:defRPr/>
            </a:pPr>
            <a:r>
              <a:rPr kumimoji="0" lang="pt-BR" sz="3200" b="0" i="0" u="none" strike="noStrike" kern="1200" cap="none" spc="0" normalizeH="0" baseline="0" noProof="0" dirty="0">
                <a:ln>
                  <a:noFill/>
                </a:ln>
                <a:solidFill>
                  <a:srgbClr val="0070C0"/>
                </a:solidFill>
                <a:effectLst/>
                <a:uLnTx/>
                <a:uFillTx/>
                <a:latin typeface="Montserrat"/>
                <a:ea typeface="+mj-ea"/>
                <a:cs typeface="+mj-cs"/>
              </a:rPr>
              <a:t>Plano de</a:t>
            </a:r>
            <a:br>
              <a:rPr kumimoji="0" lang="pt-BR" sz="3993" b="0" i="0" u="none" strike="noStrike" kern="1200" cap="none" spc="0" normalizeH="0" baseline="0" noProof="0" dirty="0">
                <a:ln>
                  <a:noFill/>
                </a:ln>
                <a:solidFill>
                  <a:schemeClr val="accent1">
                    <a:lumMod val="75000"/>
                  </a:schemeClr>
                </a:solidFill>
                <a:effectLst/>
                <a:uLnTx/>
                <a:uFillTx/>
                <a:latin typeface="HelveticaNeue" panose="00000400000000000000" pitchFamily="2" charset="0"/>
                <a:ea typeface="+mj-ea"/>
                <a:cs typeface="+mj-cs"/>
              </a:rPr>
            </a:br>
            <a:r>
              <a:rPr kumimoji="0" lang="pt-BR" sz="3993" b="1" i="0" u="none" strike="noStrike" kern="1200" cap="none" spc="0" normalizeH="0" baseline="0" noProof="0" dirty="0">
                <a:ln>
                  <a:noFill/>
                </a:ln>
                <a:solidFill>
                  <a:srgbClr val="0070C0"/>
                </a:solidFill>
                <a:effectLst/>
                <a:uLnTx/>
                <a:uFillTx/>
                <a:latin typeface="HelveticaNeue" panose="00000400000000000000" pitchFamily="2" charset="0"/>
                <a:ea typeface="+mj-ea"/>
                <a:cs typeface="+mj-cs"/>
              </a:rPr>
              <a:t>Mobilidade Ativa</a:t>
            </a:r>
            <a:br>
              <a:rPr kumimoji="0" lang="pt-BR" sz="3993" b="1" i="0" u="none" strike="noStrike" kern="1200" cap="none" spc="0" normalizeH="0" baseline="0" noProof="0" dirty="0">
                <a:ln>
                  <a:noFill/>
                </a:ln>
                <a:solidFill>
                  <a:srgbClr val="0070C0"/>
                </a:solidFill>
                <a:effectLst/>
                <a:uLnTx/>
                <a:uFillTx/>
                <a:latin typeface="HelveticaNeue" panose="00000400000000000000" pitchFamily="2" charset="0"/>
                <a:ea typeface="+mj-ea"/>
                <a:cs typeface="+mj-cs"/>
              </a:rPr>
            </a:br>
            <a:r>
              <a:rPr kumimoji="0" lang="pt-BR" sz="3993" b="1" i="0" u="none" strike="noStrike" kern="1200" cap="none" spc="0" normalizeH="0" baseline="0" noProof="0" dirty="0">
                <a:ln>
                  <a:noFill/>
                </a:ln>
                <a:solidFill>
                  <a:srgbClr val="0070C0"/>
                </a:solidFill>
                <a:effectLst/>
                <a:uLnTx/>
                <a:uFillTx/>
                <a:latin typeface="HelveticaNeue" panose="00000400000000000000" pitchFamily="2" charset="0"/>
                <a:ea typeface="+mj-ea"/>
                <a:cs typeface="+mj-cs"/>
              </a:rPr>
              <a:t>do Distrito Federal</a:t>
            </a:r>
            <a:br>
              <a:rPr kumimoji="0" lang="pt-BR" sz="4800" b="1" i="0" u="none" strike="noStrike" kern="1200" cap="none" spc="0" normalizeH="0" baseline="0" noProof="0" dirty="0">
                <a:ln>
                  <a:noFill/>
                </a:ln>
                <a:solidFill>
                  <a:srgbClr val="0070C0"/>
                </a:solidFill>
                <a:effectLst/>
                <a:uLnTx/>
                <a:uFillTx/>
                <a:latin typeface="Montserrat" pitchFamily="50" charset="0"/>
                <a:ea typeface="+mj-ea"/>
                <a:cs typeface="+mj-cs"/>
              </a:rPr>
            </a:br>
            <a:endParaRPr kumimoji="0" lang="pt-BR" sz="4800" b="1" i="0" u="none" strike="noStrike" kern="1200" cap="none" spc="0" normalizeH="0" baseline="0" noProof="0" dirty="0">
              <a:ln>
                <a:noFill/>
              </a:ln>
              <a:solidFill>
                <a:srgbClr val="0070C0"/>
              </a:solidFill>
              <a:effectLst/>
              <a:uLnTx/>
              <a:uFillTx/>
              <a:latin typeface="Montserrat" pitchFamily="50" charset="0"/>
              <a:ea typeface="+mj-ea"/>
              <a:cs typeface="+mj-cs"/>
            </a:endParaRPr>
          </a:p>
        </p:txBody>
      </p:sp>
      <p:sp>
        <p:nvSpPr>
          <p:cNvPr id="6" name="Subtítulo 2"/>
          <p:cNvSpPr txBox="1">
            <a:spLocks/>
          </p:cNvSpPr>
          <p:nvPr/>
        </p:nvSpPr>
        <p:spPr>
          <a:xfrm>
            <a:off x="3985772" y="4337830"/>
            <a:ext cx="3600450" cy="638214"/>
          </a:xfrm>
          <a:prstGeom prst="rect">
            <a:avLst/>
          </a:prstGeom>
        </p:spPr>
        <p:txBody>
          <a:bodyPr>
            <a:noAutofit/>
          </a:bodyPr>
          <a:lstStyle/>
          <a:p>
            <a:pPr marL="0" marR="0" lvl="0" indent="0" algn="l" defTabSz="739003" rtl="0" eaLnBrk="1" fontAlgn="auto" latinLnBrk="0" hangingPunct="1">
              <a:lnSpc>
                <a:spcPct val="100000"/>
              </a:lnSpc>
              <a:spcBef>
                <a:spcPct val="20000"/>
              </a:spcBef>
              <a:spcAft>
                <a:spcPts val="0"/>
              </a:spcAft>
              <a:buClrTx/>
              <a:buSzTx/>
              <a:buFontTx/>
              <a:buNone/>
              <a:tabLst/>
              <a:defRPr/>
            </a:pPr>
            <a:r>
              <a:rPr kumimoji="0" lang="pt-BR" sz="1600" b="0" i="0" u="none" strike="noStrike" kern="1200" cap="none" spc="0" normalizeH="0" baseline="0" noProof="0" dirty="0">
                <a:ln>
                  <a:noFill/>
                </a:ln>
                <a:solidFill>
                  <a:srgbClr val="0070C0"/>
                </a:solidFill>
                <a:effectLst/>
                <a:uLnTx/>
                <a:uFillTx/>
                <a:latin typeface="HelveticaNeue" panose="00000400000000000000" pitchFamily="2" charset="0"/>
                <a:ea typeface="+mn-ea"/>
                <a:cs typeface="+mn-cs"/>
              </a:rPr>
              <a:t>PMA – DF / 2020</a:t>
            </a:r>
            <a:br>
              <a:rPr kumimoji="0" lang="pt-BR" sz="1600" b="0" i="0" u="none" strike="noStrike" kern="1200" cap="none" spc="0" normalizeH="0" baseline="0" noProof="0" dirty="0">
                <a:ln>
                  <a:noFill/>
                </a:ln>
                <a:solidFill>
                  <a:srgbClr val="0070C0"/>
                </a:solidFill>
                <a:effectLst/>
                <a:uLnTx/>
                <a:uFillTx/>
                <a:latin typeface="HelveticaNeue" panose="00000400000000000000" pitchFamily="2" charset="0"/>
                <a:ea typeface="+mn-ea"/>
                <a:cs typeface="+mn-cs"/>
              </a:rPr>
            </a:br>
            <a:r>
              <a:rPr kumimoji="0" lang="pt-BR" sz="1600" b="0" i="0" u="none" strike="noStrike" kern="1200" cap="none" spc="0" normalizeH="0" baseline="0" noProof="0" dirty="0">
                <a:ln>
                  <a:noFill/>
                </a:ln>
                <a:solidFill>
                  <a:srgbClr val="0070C0"/>
                </a:solidFill>
                <a:effectLst/>
                <a:uLnTx/>
                <a:uFillTx/>
                <a:latin typeface="HelveticaNeue" panose="00000400000000000000" pitchFamily="2" charset="0"/>
                <a:ea typeface="+mn-ea"/>
                <a:cs typeface="+mn-cs"/>
              </a:rPr>
              <a:t>Caderno 2</a:t>
            </a:r>
            <a:br>
              <a:rPr kumimoji="0" lang="pt-BR" sz="1800" b="0" i="0" u="none" strike="noStrike" kern="1200" cap="none" spc="0" normalizeH="0" baseline="0" noProof="0" dirty="0">
                <a:ln>
                  <a:noFill/>
                </a:ln>
                <a:solidFill>
                  <a:schemeClr val="accent1">
                    <a:lumMod val="75000"/>
                  </a:schemeClr>
                </a:solidFill>
                <a:effectLst/>
                <a:uLnTx/>
                <a:uFillTx/>
                <a:latin typeface="HelveticaNeue" panose="00000400000000000000" pitchFamily="2" charset="0"/>
                <a:ea typeface="+mn-ea"/>
                <a:cs typeface="+mn-cs"/>
              </a:rPr>
            </a:br>
            <a:endParaRPr kumimoji="0" lang="pt-BR" sz="2400" b="0" i="0" u="none" strike="noStrike" kern="1200" cap="none" spc="0" normalizeH="0" baseline="0" noProof="0" dirty="0">
              <a:ln>
                <a:noFill/>
              </a:ln>
              <a:solidFill>
                <a:schemeClr val="accent1">
                  <a:lumMod val="75000"/>
                </a:schemeClr>
              </a:solidFill>
              <a:effectLst/>
              <a:uLnTx/>
              <a:uFillTx/>
              <a:latin typeface="HelveticaNeue" panose="00000400000000000000" pitchFamily="2" charset="0"/>
              <a:ea typeface="+mn-ea"/>
              <a:cs typeface="+mn-cs"/>
            </a:endParaRPr>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356" y="5110811"/>
            <a:ext cx="2639182" cy="964577"/>
          </a:xfrm>
          <a:prstGeom prst="rect">
            <a:avLst/>
          </a:prstGeom>
        </p:spPr>
      </p:pic>
      <p:sp>
        <p:nvSpPr>
          <p:cNvPr id="8" name="Retângulo 7"/>
          <p:cNvSpPr/>
          <p:nvPr/>
        </p:nvSpPr>
        <p:spPr>
          <a:xfrm>
            <a:off x="3985773" y="3805092"/>
            <a:ext cx="5034339" cy="45719"/>
          </a:xfrm>
          <a:prstGeom prst="rect">
            <a:avLst/>
          </a:prstGeom>
          <a:solidFill>
            <a:srgbClr val="2781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pic>
        <p:nvPicPr>
          <p:cNvPr id="11" name="Picture 4" descr="Resultado de imagem para ciclistas png"/>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5882495" y="3990193"/>
            <a:ext cx="969723" cy="953790"/>
          </a:xfrm>
          <a:prstGeom prst="rect">
            <a:avLst/>
          </a:prstGeom>
          <a:noFill/>
        </p:spPr>
      </p:pic>
      <p:pic>
        <p:nvPicPr>
          <p:cNvPr id="12" name="Picture 24" descr="Imagem relacionada"/>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flipH="1">
            <a:off x="6977885" y="3990193"/>
            <a:ext cx="583023" cy="95379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ângulo 28"/>
          <p:cNvSpPr/>
          <p:nvPr/>
        </p:nvSpPr>
        <p:spPr>
          <a:xfrm>
            <a:off x="538163" y="1349376"/>
            <a:ext cx="8642350"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Espaço Reservado para Texto 7"/>
          <p:cNvSpPr txBox="1">
            <a:spLocks/>
          </p:cNvSpPr>
          <p:nvPr/>
        </p:nvSpPr>
        <p:spPr>
          <a:xfrm>
            <a:off x="1354883" y="5924263"/>
            <a:ext cx="7242559" cy="210123"/>
          </a:xfrm>
          <a:prstGeom prst="rect">
            <a:avLst/>
          </a:prstGeom>
        </p:spPr>
        <p:txBody>
          <a:bodyPr wrap="square" lIns="0" tIns="0" rIns="0" bIns="0">
            <a:noAutofit/>
          </a:bodyPr>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t-BR" sz="800" dirty="0">
                <a:solidFill>
                  <a:schemeClr val="tx1">
                    <a:lumMod val="65000"/>
                    <a:lumOff val="35000"/>
                  </a:schemeClr>
                </a:solidFill>
                <a:latin typeface="Montserrat" pitchFamily="50" charset="0"/>
              </a:rPr>
              <a:t>Fontes: Gerest DETRAN-DF / Formulação: Brasília Vida Segura</a:t>
            </a:r>
          </a:p>
        </p:txBody>
      </p:sp>
      <p:graphicFrame>
        <p:nvGraphicFramePr>
          <p:cNvPr id="33" name="Gráfico 32"/>
          <p:cNvGraphicFramePr/>
          <p:nvPr>
            <p:extLst>
              <p:ext uri="{D42A27DB-BD31-4B8C-83A1-F6EECF244321}">
                <p14:modId xmlns:p14="http://schemas.microsoft.com/office/powerpoint/2010/main" val="2930402788"/>
              </p:ext>
            </p:extLst>
          </p:nvPr>
        </p:nvGraphicFramePr>
        <p:xfrm>
          <a:off x="4079711" y="4147917"/>
          <a:ext cx="1459315" cy="17419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Gráfico 35"/>
          <p:cNvGraphicFramePr/>
          <p:nvPr>
            <p:extLst>
              <p:ext uri="{D42A27DB-BD31-4B8C-83A1-F6EECF244321}">
                <p14:modId xmlns:p14="http://schemas.microsoft.com/office/powerpoint/2010/main" val="1136479808"/>
              </p:ext>
            </p:extLst>
          </p:nvPr>
        </p:nvGraphicFramePr>
        <p:xfrm>
          <a:off x="7241350" y="4147915"/>
          <a:ext cx="1512376" cy="1706367"/>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Conector reto 21"/>
          <p:cNvCxnSpPr/>
          <p:nvPr/>
        </p:nvCxnSpPr>
        <p:spPr>
          <a:xfrm>
            <a:off x="1226010" y="4106027"/>
            <a:ext cx="7394454" cy="0"/>
          </a:xfrm>
          <a:prstGeom prst="line">
            <a:avLst/>
          </a:prstGeom>
          <a:noFill/>
          <a:ln w="6350" cap="flat" cmpd="sng" algn="ctr">
            <a:solidFill>
              <a:sysClr val="window" lastClr="FFFFFF">
                <a:lumMod val="50000"/>
              </a:sysClr>
            </a:solidFill>
            <a:prstDash val="sysDash"/>
          </a:ln>
          <a:effectLst/>
        </p:spPr>
      </p:cxnSp>
      <p:cxnSp>
        <p:nvCxnSpPr>
          <p:cNvPr id="23" name="Conector reto 22"/>
          <p:cNvCxnSpPr/>
          <p:nvPr/>
        </p:nvCxnSpPr>
        <p:spPr>
          <a:xfrm flipH="1" flipV="1">
            <a:off x="5351848" y="4207438"/>
            <a:ext cx="263" cy="1139522"/>
          </a:xfrm>
          <a:prstGeom prst="line">
            <a:avLst/>
          </a:prstGeom>
          <a:noFill/>
          <a:ln w="6350" cap="flat" cmpd="sng" algn="ctr">
            <a:solidFill>
              <a:sysClr val="window" lastClr="FFFFFF">
                <a:lumMod val="50000"/>
              </a:sysClr>
            </a:solidFill>
            <a:prstDash val="sysDash"/>
          </a:ln>
          <a:effectLst/>
        </p:spPr>
      </p:cxnSp>
      <p:cxnSp>
        <p:nvCxnSpPr>
          <p:cNvPr id="35" name="Conector reto 34"/>
          <p:cNvCxnSpPr/>
          <p:nvPr/>
        </p:nvCxnSpPr>
        <p:spPr>
          <a:xfrm flipV="1">
            <a:off x="2246741" y="4207438"/>
            <a:ext cx="0" cy="1139522"/>
          </a:xfrm>
          <a:prstGeom prst="line">
            <a:avLst/>
          </a:prstGeom>
          <a:noFill/>
          <a:ln w="6350" cap="flat" cmpd="sng" algn="ctr">
            <a:solidFill>
              <a:sysClr val="window" lastClr="FFFFFF">
                <a:lumMod val="50000"/>
              </a:sysClr>
            </a:solidFill>
            <a:prstDash val="sysDash"/>
          </a:ln>
          <a:effectLst/>
        </p:spPr>
      </p:cxnSp>
      <p:cxnSp>
        <p:nvCxnSpPr>
          <p:cNvPr id="45" name="Conector reto 44"/>
          <p:cNvCxnSpPr/>
          <p:nvPr/>
        </p:nvCxnSpPr>
        <p:spPr>
          <a:xfrm flipH="1" flipV="1">
            <a:off x="7307352" y="4207438"/>
            <a:ext cx="263" cy="1139522"/>
          </a:xfrm>
          <a:prstGeom prst="line">
            <a:avLst/>
          </a:prstGeom>
          <a:noFill/>
          <a:ln w="6350" cap="flat" cmpd="sng" algn="ctr">
            <a:solidFill>
              <a:sysClr val="window" lastClr="FFFFFF">
                <a:lumMod val="50000"/>
              </a:sysClr>
            </a:solidFill>
            <a:prstDash val="sysDash"/>
          </a:ln>
          <a:effectLst/>
        </p:spPr>
      </p:cxnSp>
      <p:cxnSp>
        <p:nvCxnSpPr>
          <p:cNvPr id="46" name="Conector reto 45"/>
          <p:cNvCxnSpPr/>
          <p:nvPr/>
        </p:nvCxnSpPr>
        <p:spPr>
          <a:xfrm flipH="1" flipV="1">
            <a:off x="4289254" y="4207438"/>
            <a:ext cx="263" cy="1139522"/>
          </a:xfrm>
          <a:prstGeom prst="line">
            <a:avLst/>
          </a:prstGeom>
          <a:noFill/>
          <a:ln w="6350" cap="flat" cmpd="sng" algn="ctr">
            <a:solidFill>
              <a:sysClr val="window" lastClr="FFFFFF">
                <a:lumMod val="50000"/>
              </a:sysClr>
            </a:solidFill>
            <a:prstDash val="sysDash"/>
          </a:ln>
          <a:effectLst/>
        </p:spPr>
      </p:cxnSp>
      <p:graphicFrame>
        <p:nvGraphicFramePr>
          <p:cNvPr id="30" name="Gráfico 29"/>
          <p:cNvGraphicFramePr/>
          <p:nvPr>
            <p:extLst>
              <p:ext uri="{D42A27DB-BD31-4B8C-83A1-F6EECF244321}">
                <p14:modId xmlns:p14="http://schemas.microsoft.com/office/powerpoint/2010/main" val="11404739"/>
              </p:ext>
            </p:extLst>
          </p:nvPr>
        </p:nvGraphicFramePr>
        <p:xfrm>
          <a:off x="2226941" y="4147915"/>
          <a:ext cx="2104218" cy="16099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Gráfico 30"/>
          <p:cNvGraphicFramePr/>
          <p:nvPr>
            <p:extLst>
              <p:ext uri="{D42A27DB-BD31-4B8C-83A1-F6EECF244321}">
                <p14:modId xmlns:p14="http://schemas.microsoft.com/office/powerpoint/2010/main" val="473876052"/>
              </p:ext>
            </p:extLst>
          </p:nvPr>
        </p:nvGraphicFramePr>
        <p:xfrm>
          <a:off x="5370433" y="4147916"/>
          <a:ext cx="1870918" cy="177746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Gráfico 31"/>
          <p:cNvGraphicFramePr/>
          <p:nvPr>
            <p:extLst>
              <p:ext uri="{D42A27DB-BD31-4B8C-83A1-F6EECF244321}">
                <p14:modId xmlns:p14="http://schemas.microsoft.com/office/powerpoint/2010/main" val="1193380366"/>
              </p:ext>
            </p:extLst>
          </p:nvPr>
        </p:nvGraphicFramePr>
        <p:xfrm>
          <a:off x="916727" y="4134122"/>
          <a:ext cx="1459315" cy="1706367"/>
        </p:xfrm>
        <a:graphic>
          <a:graphicData uri="http://schemas.openxmlformats.org/drawingml/2006/chart">
            <c:chart xmlns:c="http://schemas.openxmlformats.org/drawingml/2006/chart" xmlns:r="http://schemas.openxmlformats.org/officeDocument/2006/relationships" r:id="rId7"/>
          </a:graphicData>
        </a:graphic>
      </p:graphicFrame>
      <p:sp>
        <p:nvSpPr>
          <p:cNvPr id="20" name="CaixaDeTexto 19"/>
          <p:cNvSpPr txBox="1"/>
          <p:nvPr/>
        </p:nvSpPr>
        <p:spPr>
          <a:xfrm>
            <a:off x="538163" y="1349375"/>
            <a:ext cx="2078508" cy="246569"/>
          </a:xfrm>
          <a:prstGeom prst="rect">
            <a:avLst/>
          </a:prstGeom>
          <a:noFill/>
        </p:spPr>
        <p:txBody>
          <a:bodyPr wrap="none" lIns="91784" tIns="45892" rIns="91784" bIns="45892" rtlCol="0">
            <a:spAutoFit/>
          </a:bodyPr>
          <a:lstStyle/>
          <a:p>
            <a:pPr indent="457200" defTabSz="458940" fontAlgn="base">
              <a:spcBef>
                <a:spcPct val="0"/>
              </a:spcBef>
              <a:spcAft>
                <a:spcPct val="0"/>
              </a:spcAft>
            </a:pPr>
            <a:r>
              <a:rPr lang="pt-BR" sz="1000" b="1" dirty="0">
                <a:solidFill>
                  <a:schemeClr val="tx1">
                    <a:lumMod val="65000"/>
                    <a:lumOff val="35000"/>
                  </a:schemeClr>
                </a:solidFill>
                <a:latin typeface="Montserrat" pitchFamily="50" charset="0"/>
              </a:rPr>
              <a:t>Perfil de óbitos - 2016</a:t>
            </a:r>
          </a:p>
        </p:txBody>
      </p:sp>
      <p:grpSp>
        <p:nvGrpSpPr>
          <p:cNvPr id="42" name="Grupo 41"/>
          <p:cNvGrpSpPr/>
          <p:nvPr/>
        </p:nvGrpSpPr>
        <p:grpSpPr>
          <a:xfrm>
            <a:off x="3034481" y="1616848"/>
            <a:ext cx="3921925" cy="2482441"/>
            <a:chOff x="2954484" y="996127"/>
            <a:chExt cx="5053577" cy="3198737"/>
          </a:xfrm>
        </p:grpSpPr>
        <p:sp>
          <p:nvSpPr>
            <p:cNvPr id="50" name="Título 1"/>
            <p:cNvSpPr txBox="1">
              <a:spLocks/>
            </p:cNvSpPr>
            <p:nvPr/>
          </p:nvSpPr>
          <p:spPr>
            <a:xfrm>
              <a:off x="2954484" y="2783975"/>
              <a:ext cx="1609395" cy="422877"/>
            </a:xfrm>
            <a:prstGeom prst="rect">
              <a:avLst/>
            </a:prstGeom>
          </p:spPr>
          <p:txBody>
            <a:bodyPr vert="horz" lIns="91784" tIns="45892" rIns="91784" bIns="45892"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pt-BR" sz="998" b="0" dirty="0">
                  <a:solidFill>
                    <a:schemeClr val="tx1">
                      <a:lumMod val="65000"/>
                      <a:lumOff val="35000"/>
                    </a:schemeClr>
                  </a:solidFill>
                  <a:latin typeface="Montserrat" pitchFamily="50" charset="0"/>
                  <a:ea typeface="+mn-ea"/>
                  <a:cs typeface="+mn-cs"/>
                </a:rPr>
                <a:t>Pedestres (130)</a:t>
              </a:r>
            </a:p>
          </p:txBody>
        </p:sp>
        <p:grpSp>
          <p:nvGrpSpPr>
            <p:cNvPr id="41" name="Grupo 40"/>
            <p:cNvGrpSpPr/>
            <p:nvPr/>
          </p:nvGrpSpPr>
          <p:grpSpPr>
            <a:xfrm>
              <a:off x="3253559" y="996127"/>
              <a:ext cx="4754502" cy="3198737"/>
              <a:chOff x="2772402" y="411919"/>
              <a:chExt cx="4754502" cy="3198737"/>
            </a:xfrm>
          </p:grpSpPr>
          <p:graphicFrame>
            <p:nvGraphicFramePr>
              <p:cNvPr id="43" name="Gráfico 42"/>
              <p:cNvGraphicFramePr/>
              <p:nvPr>
                <p:extLst>
                  <p:ext uri="{D42A27DB-BD31-4B8C-83A1-F6EECF244321}">
                    <p14:modId xmlns:p14="http://schemas.microsoft.com/office/powerpoint/2010/main" val="1438702497"/>
                  </p:ext>
                </p:extLst>
              </p:nvPr>
            </p:nvGraphicFramePr>
            <p:xfrm>
              <a:off x="2772402" y="659436"/>
              <a:ext cx="3896527" cy="2715634"/>
            </p:xfrm>
            <a:graphic>
              <a:graphicData uri="http://schemas.openxmlformats.org/drawingml/2006/chart">
                <c:chart xmlns:c="http://schemas.openxmlformats.org/drawingml/2006/chart" xmlns:r="http://schemas.openxmlformats.org/officeDocument/2006/relationships" r:id="rId8"/>
              </a:graphicData>
            </a:graphic>
          </p:graphicFrame>
          <p:grpSp>
            <p:nvGrpSpPr>
              <p:cNvPr id="40" name="Grupo 39"/>
              <p:cNvGrpSpPr/>
              <p:nvPr/>
            </p:nvGrpSpPr>
            <p:grpSpPr>
              <a:xfrm>
                <a:off x="2997344" y="411919"/>
                <a:ext cx="4529560" cy="3198737"/>
                <a:chOff x="2997344" y="411919"/>
                <a:chExt cx="4529560" cy="3198737"/>
              </a:xfrm>
            </p:grpSpPr>
            <p:sp>
              <p:nvSpPr>
                <p:cNvPr id="44" name="Título 1"/>
                <p:cNvSpPr txBox="1">
                  <a:spLocks/>
                </p:cNvSpPr>
                <p:nvPr/>
              </p:nvSpPr>
              <p:spPr>
                <a:xfrm>
                  <a:off x="4072980" y="741260"/>
                  <a:ext cx="1760523" cy="311240"/>
                </a:xfrm>
                <a:prstGeom prst="rect">
                  <a:avLst/>
                </a:prstGeom>
              </p:spPr>
              <p:txBody>
                <a:bodyPr vert="horz" lIns="91784" tIns="45892" rIns="91784" bIns="45892"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pt-BR" sz="998" b="0" dirty="0">
                      <a:solidFill>
                        <a:schemeClr val="tx1">
                          <a:lumMod val="65000"/>
                          <a:lumOff val="35000"/>
                        </a:schemeClr>
                      </a:solidFill>
                      <a:latin typeface="Montserrat" pitchFamily="50" charset="0"/>
                      <a:ea typeface="+mn-ea"/>
                      <a:cs typeface="+mn-cs"/>
                    </a:rPr>
                    <a:t>Motociclistas (99)</a:t>
                  </a:r>
                </a:p>
              </p:txBody>
            </p:sp>
            <p:sp>
              <p:nvSpPr>
                <p:cNvPr id="47" name="Título 1"/>
                <p:cNvSpPr txBox="1">
                  <a:spLocks/>
                </p:cNvSpPr>
                <p:nvPr/>
              </p:nvSpPr>
              <p:spPr>
                <a:xfrm>
                  <a:off x="5102934" y="2811400"/>
                  <a:ext cx="1665473" cy="409661"/>
                </a:xfrm>
                <a:prstGeom prst="rect">
                  <a:avLst/>
                </a:prstGeom>
              </p:spPr>
              <p:txBody>
                <a:bodyPr vert="horz" lIns="91784" tIns="45892" rIns="91784" bIns="45892"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pt-BR" sz="998" b="0" dirty="0">
                      <a:solidFill>
                        <a:schemeClr val="tx1">
                          <a:lumMod val="65000"/>
                          <a:lumOff val="35000"/>
                        </a:schemeClr>
                      </a:solidFill>
                      <a:latin typeface="Montserrat" pitchFamily="50" charset="0"/>
                      <a:ea typeface="+mn-ea"/>
                      <a:cs typeface="+mn-cs"/>
                    </a:rPr>
                    <a:t>Passageiros (57)</a:t>
                  </a:r>
                </a:p>
              </p:txBody>
            </p:sp>
            <p:sp>
              <p:nvSpPr>
                <p:cNvPr id="48" name="Título 1"/>
                <p:cNvSpPr txBox="1">
                  <a:spLocks/>
                </p:cNvSpPr>
                <p:nvPr/>
              </p:nvSpPr>
              <p:spPr>
                <a:xfrm>
                  <a:off x="5719683" y="1682232"/>
                  <a:ext cx="1807221" cy="350888"/>
                </a:xfrm>
                <a:prstGeom prst="rect">
                  <a:avLst/>
                </a:prstGeom>
              </p:spPr>
              <p:txBody>
                <a:bodyPr vert="horz" lIns="91784" tIns="45892" rIns="91784" bIns="45892"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pt-BR" sz="998" b="0" dirty="0">
                      <a:solidFill>
                        <a:schemeClr val="tx1">
                          <a:lumMod val="65000"/>
                          <a:lumOff val="35000"/>
                        </a:schemeClr>
                      </a:solidFill>
                      <a:latin typeface="Montserrat" pitchFamily="50" charset="0"/>
                      <a:ea typeface="+mn-ea"/>
                      <a:cs typeface="+mn-cs"/>
                    </a:rPr>
                    <a:t>Condutores (84)</a:t>
                  </a:r>
                </a:p>
              </p:txBody>
            </p:sp>
            <p:sp>
              <p:nvSpPr>
                <p:cNvPr id="52" name="Título 1"/>
                <p:cNvSpPr txBox="1">
                  <a:spLocks/>
                </p:cNvSpPr>
                <p:nvPr/>
              </p:nvSpPr>
              <p:spPr>
                <a:xfrm>
                  <a:off x="4323894" y="3200995"/>
                  <a:ext cx="1583984" cy="409661"/>
                </a:xfrm>
                <a:prstGeom prst="rect">
                  <a:avLst/>
                </a:prstGeom>
              </p:spPr>
              <p:txBody>
                <a:bodyPr vert="horz" lIns="91784" tIns="45892" rIns="91784" bIns="45892"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pt-BR" sz="998" b="0" dirty="0">
                      <a:solidFill>
                        <a:schemeClr val="tx1">
                          <a:lumMod val="65000"/>
                          <a:lumOff val="35000"/>
                        </a:schemeClr>
                      </a:solidFill>
                      <a:latin typeface="Montserrat" pitchFamily="50" charset="0"/>
                      <a:ea typeface="+mn-ea"/>
                      <a:cs typeface="+mn-cs"/>
                    </a:rPr>
                    <a:t>Ciclistas</a:t>
                  </a:r>
                  <a:r>
                    <a:rPr lang="pt-BR" sz="998" b="0" dirty="0">
                      <a:solidFill>
                        <a:schemeClr val="tx1">
                          <a:lumMod val="65000"/>
                          <a:lumOff val="35000"/>
                        </a:schemeClr>
                      </a:solidFill>
                      <a:latin typeface="Montserrat" pitchFamily="50" charset="0"/>
                    </a:rPr>
                    <a:t> (19)</a:t>
                  </a:r>
                </a:p>
              </p:txBody>
            </p:sp>
            <p:pic>
              <p:nvPicPr>
                <p:cNvPr id="53" name="Picture 4" descr="https://cdn0.iconfinder.com/data/icons/huge-business-icons/512/Car.png"/>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28547" y="1349375"/>
                  <a:ext cx="475806" cy="482170"/>
                </a:xfrm>
                <a:prstGeom prst="rect">
                  <a:avLst/>
                </a:prstGeom>
                <a:noFill/>
                <a:extLst>
                  <a:ext uri="{909E8E84-426E-40DD-AFC4-6F175D3DCCD1}">
                    <a14:hiddenFill xmlns:a14="http://schemas.microsoft.com/office/drawing/2010/main">
                      <a:solidFill>
                        <a:srgbClr val="FFFFFF"/>
                      </a:solidFill>
                    </a14:hiddenFill>
                  </a:ext>
                </a:extLst>
              </p:spPr>
            </p:pic>
            <p:pic>
              <p:nvPicPr>
                <p:cNvPr id="54" name="Imagem 53"/>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l="7115" t="14369" r="8274" b="15599"/>
                <a:stretch/>
              </p:blipFill>
              <p:spPr>
                <a:xfrm>
                  <a:off x="4632286" y="411919"/>
                  <a:ext cx="442952" cy="371530"/>
                </a:xfrm>
                <a:prstGeom prst="rect">
                  <a:avLst/>
                </a:prstGeom>
              </p:spPr>
            </p:pic>
            <p:pic>
              <p:nvPicPr>
                <p:cNvPr id="57" name="Picture 2" descr="https://d30y9cdsu7xlg0.cloudfront.net/png/17527-200.png"/>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4609625" y="2967585"/>
                  <a:ext cx="446937" cy="4529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728033" y="2425293"/>
                  <a:ext cx="416072" cy="426934"/>
                </a:xfrm>
                <a:prstGeom prst="rect">
                  <a:avLst/>
                </a:prstGeom>
                <a:noFill/>
                <a:ln w="9525">
                  <a:noFill/>
                  <a:miter lim="800000"/>
                  <a:headEnd/>
                  <a:tailEnd/>
                </a:ln>
                <a:effectLst/>
              </p:spPr>
            </p:pic>
            <p:pic>
              <p:nvPicPr>
                <p:cNvPr id="1027" name="Picture 3"/>
                <p:cNvPicPr>
                  <a:picLocks noChangeAspect="1" noChangeArrowheads="1"/>
                </p:cNvPicPr>
                <p:nvPr/>
              </p:nvPicPr>
              <p:blipFill>
                <a:blip r:embed="rId13" cstate="print">
                  <a:clrChange>
                    <a:clrFrom>
                      <a:srgbClr val="FFFEFF"/>
                    </a:clrFrom>
                    <a:clrTo>
                      <a:srgbClr val="FFFEFF">
                        <a:alpha val="0"/>
                      </a:srgbClr>
                    </a:clrTo>
                  </a:clrChange>
                  <a:duotone>
                    <a:schemeClr val="accent1">
                      <a:shade val="45000"/>
                      <a:satMod val="135000"/>
                    </a:schemeClr>
                    <a:prstClr val="white"/>
                  </a:duotone>
                </a:blip>
                <a:srcRect/>
                <a:stretch>
                  <a:fillRect/>
                </a:stretch>
              </p:blipFill>
              <p:spPr bwMode="auto">
                <a:xfrm>
                  <a:off x="2997344" y="1788788"/>
                  <a:ext cx="498647" cy="422652"/>
                </a:xfrm>
                <a:prstGeom prst="rect">
                  <a:avLst/>
                </a:prstGeom>
                <a:noFill/>
                <a:ln w="9525">
                  <a:noFill/>
                  <a:miter lim="800000"/>
                  <a:headEnd/>
                  <a:tailEnd/>
                </a:ln>
                <a:effectLst/>
              </p:spPr>
            </p:pic>
          </p:grpSp>
        </p:grpSp>
      </p:grpSp>
    </p:spTree>
    <p:extLst>
      <p:ext uri="{BB962C8B-B14F-4D97-AF65-F5344CB8AC3E}">
        <p14:creationId xmlns:p14="http://schemas.microsoft.com/office/powerpoint/2010/main" val="1056655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538163" y="3625063"/>
            <a:ext cx="8642349" cy="25559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56" name="Gráfico 55"/>
          <p:cNvGraphicFramePr/>
          <p:nvPr>
            <p:extLst>
              <p:ext uri="{D42A27DB-BD31-4B8C-83A1-F6EECF244321}">
                <p14:modId xmlns:p14="http://schemas.microsoft.com/office/powerpoint/2010/main" val="1064429638"/>
              </p:ext>
            </p:extLst>
          </p:nvPr>
        </p:nvGraphicFramePr>
        <p:xfrm>
          <a:off x="538163" y="3625063"/>
          <a:ext cx="8642350" cy="2310595"/>
        </p:xfrm>
        <a:graphic>
          <a:graphicData uri="http://schemas.openxmlformats.org/drawingml/2006/chart">
            <c:chart xmlns:c="http://schemas.openxmlformats.org/drawingml/2006/chart" xmlns:r="http://schemas.openxmlformats.org/officeDocument/2006/relationships" r:id="rId3"/>
          </a:graphicData>
        </a:graphic>
      </p:graphicFrame>
      <p:sp>
        <p:nvSpPr>
          <p:cNvPr id="15" name="Retângulo 14"/>
          <p:cNvSpPr/>
          <p:nvPr/>
        </p:nvSpPr>
        <p:spPr>
          <a:xfrm>
            <a:off x="538163" y="1336626"/>
            <a:ext cx="8642350" cy="24371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Espaço Reservado para Texto 6"/>
          <p:cNvSpPr txBox="1">
            <a:spLocks/>
          </p:cNvSpPr>
          <p:nvPr/>
        </p:nvSpPr>
        <p:spPr>
          <a:xfrm>
            <a:off x="538163" y="1397770"/>
            <a:ext cx="3080526" cy="121421"/>
          </a:xfrm>
          <a:prstGeom prst="rect">
            <a:avLst/>
          </a:prstGeom>
        </p:spPr>
        <p:txBody>
          <a:bodyPr lIns="0" tIns="0" rIns="0" bIns="0"/>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57200">
              <a:spcBef>
                <a:spcPts val="0"/>
              </a:spcBef>
              <a:buNone/>
            </a:pPr>
            <a:r>
              <a:rPr lang="pt-BR" sz="1000" b="1" dirty="0">
                <a:solidFill>
                  <a:schemeClr val="tx1">
                    <a:lumMod val="65000"/>
                    <a:lumOff val="35000"/>
                  </a:schemeClr>
                </a:solidFill>
                <a:latin typeface="Montserrat" pitchFamily="50" charset="0"/>
              </a:rPr>
              <a:t>Perfil dos óbitos  2016 - Pedestre</a:t>
            </a:r>
          </a:p>
        </p:txBody>
      </p:sp>
      <p:sp>
        <p:nvSpPr>
          <p:cNvPr id="88" name="Espaço Reservado para Texto 7"/>
          <p:cNvSpPr txBox="1">
            <a:spLocks/>
          </p:cNvSpPr>
          <p:nvPr/>
        </p:nvSpPr>
        <p:spPr>
          <a:xfrm>
            <a:off x="4202897" y="5914287"/>
            <a:ext cx="3330275" cy="157147"/>
          </a:xfrm>
          <a:prstGeom prst="rect">
            <a:avLst/>
          </a:prstGeom>
        </p:spPr>
        <p:txBody>
          <a:bodyPr lIns="0" tIns="0" rIns="0" bIns="0">
            <a:noAutofit/>
          </a:bodyPr>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t-BR" sz="800" dirty="0">
                <a:solidFill>
                  <a:schemeClr val="tx1">
                    <a:lumMod val="65000"/>
                    <a:lumOff val="35000"/>
                  </a:schemeClr>
                </a:solidFill>
                <a:latin typeface="Montserrat" pitchFamily="50" charset="0"/>
              </a:rPr>
              <a:t>Fontes: Gerest DETRAN-DF / Formulação: Brasília Vida Segura</a:t>
            </a:r>
          </a:p>
        </p:txBody>
      </p:sp>
      <p:graphicFrame>
        <p:nvGraphicFramePr>
          <p:cNvPr id="53" name="Gráfico 52"/>
          <p:cNvGraphicFramePr/>
          <p:nvPr>
            <p:extLst>
              <p:ext uri="{D42A27DB-BD31-4B8C-83A1-F6EECF244321}">
                <p14:modId xmlns:p14="http://schemas.microsoft.com/office/powerpoint/2010/main" val="3406515774"/>
              </p:ext>
            </p:extLst>
          </p:nvPr>
        </p:nvGraphicFramePr>
        <p:xfrm>
          <a:off x="1392080" y="1609111"/>
          <a:ext cx="1398647" cy="18885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Gráfico 29"/>
          <p:cNvGraphicFramePr/>
          <p:nvPr>
            <p:extLst>
              <p:ext uri="{D42A27DB-BD31-4B8C-83A1-F6EECF244321}">
                <p14:modId xmlns:p14="http://schemas.microsoft.com/office/powerpoint/2010/main" val="1753051216"/>
              </p:ext>
            </p:extLst>
          </p:nvPr>
        </p:nvGraphicFramePr>
        <p:xfrm>
          <a:off x="4557785" y="1580335"/>
          <a:ext cx="1319665" cy="1964637"/>
        </p:xfrm>
        <a:graphic>
          <a:graphicData uri="http://schemas.openxmlformats.org/drawingml/2006/chart">
            <c:chart xmlns:c="http://schemas.openxmlformats.org/drawingml/2006/chart" xmlns:r="http://schemas.openxmlformats.org/officeDocument/2006/relationships" r:id="rId5"/>
          </a:graphicData>
        </a:graphic>
      </p:graphicFrame>
      <p:grpSp>
        <p:nvGrpSpPr>
          <p:cNvPr id="17" name="Grupo 16"/>
          <p:cNvGrpSpPr/>
          <p:nvPr/>
        </p:nvGrpSpPr>
        <p:grpSpPr>
          <a:xfrm>
            <a:off x="849807" y="1835926"/>
            <a:ext cx="7990241" cy="1698088"/>
            <a:chOff x="839674" y="1471943"/>
            <a:chExt cx="7990241" cy="1698088"/>
          </a:xfrm>
        </p:grpSpPr>
        <p:graphicFrame>
          <p:nvGraphicFramePr>
            <p:cNvPr id="64" name="Gráfico 63"/>
            <p:cNvGraphicFramePr/>
            <p:nvPr>
              <p:extLst>
                <p:ext uri="{D42A27DB-BD31-4B8C-83A1-F6EECF244321}">
                  <p14:modId xmlns:p14="http://schemas.microsoft.com/office/powerpoint/2010/main" val="992939148"/>
                </p:ext>
              </p:extLst>
            </p:nvPr>
          </p:nvGraphicFramePr>
          <p:xfrm>
            <a:off x="7533734" y="1617820"/>
            <a:ext cx="1296181" cy="1512770"/>
          </p:xfrm>
          <a:graphic>
            <a:graphicData uri="http://schemas.openxmlformats.org/drawingml/2006/chart">
              <c:chart xmlns:c="http://schemas.openxmlformats.org/drawingml/2006/chart" xmlns:r="http://schemas.openxmlformats.org/officeDocument/2006/relationships" r:id="rId6"/>
            </a:graphicData>
          </a:graphic>
        </p:graphicFrame>
        <p:grpSp>
          <p:nvGrpSpPr>
            <p:cNvPr id="2" name="Agrupar 1"/>
            <p:cNvGrpSpPr/>
            <p:nvPr/>
          </p:nvGrpSpPr>
          <p:grpSpPr>
            <a:xfrm>
              <a:off x="839674" y="2037843"/>
              <a:ext cx="884170" cy="618126"/>
              <a:chOff x="988798" y="2037843"/>
              <a:chExt cx="884170" cy="618126"/>
            </a:xfrm>
          </p:grpSpPr>
          <p:sp>
            <p:nvSpPr>
              <p:cNvPr id="92" name="Título 1"/>
              <p:cNvSpPr txBox="1">
                <a:spLocks/>
              </p:cNvSpPr>
              <p:nvPr/>
            </p:nvSpPr>
            <p:spPr>
              <a:xfrm>
                <a:off x="988798" y="2400395"/>
                <a:ext cx="884170" cy="255574"/>
              </a:xfrm>
              <a:prstGeom prst="rect">
                <a:avLst/>
              </a:prstGeom>
            </p:spPr>
            <p:txBody>
              <a:bodyPr vert="horz" lIns="73932" tIns="36966" rIns="73932" bIns="36966"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r>
                  <a:rPr lang="pt-BR" sz="800" b="0" dirty="0">
                    <a:solidFill>
                      <a:schemeClr val="tx1">
                        <a:lumMod val="65000"/>
                        <a:lumOff val="35000"/>
                      </a:schemeClr>
                    </a:solidFill>
                    <a:latin typeface="Montserrat" pitchFamily="50" charset="0"/>
                  </a:rPr>
                  <a:t>Pedestre</a:t>
                </a:r>
              </a:p>
            </p:txBody>
          </p:sp>
          <p:pic>
            <p:nvPicPr>
              <p:cNvPr id="38" name="Picture 3"/>
              <p:cNvPicPr>
                <a:picLocks noChangeAspect="1" noChangeArrowheads="1"/>
              </p:cNvPicPr>
              <p:nvPr/>
            </p:nvPicPr>
            <p:blipFill>
              <a:blip r:embed="rId7" cstate="print">
                <a:clrChange>
                  <a:clrFrom>
                    <a:srgbClr val="FFFEFF"/>
                  </a:clrFrom>
                  <a:clrTo>
                    <a:srgbClr val="FFFEFF">
                      <a:alpha val="0"/>
                    </a:srgbClr>
                  </a:clrTo>
                </a:clrChange>
                <a:duotone>
                  <a:schemeClr val="accent1">
                    <a:shade val="45000"/>
                    <a:satMod val="135000"/>
                  </a:schemeClr>
                  <a:prstClr val="white"/>
                </a:duotone>
              </a:blip>
              <a:srcRect/>
              <a:stretch>
                <a:fillRect/>
              </a:stretch>
            </p:blipFill>
            <p:spPr bwMode="auto">
              <a:xfrm>
                <a:off x="1204311" y="2037843"/>
                <a:ext cx="448699" cy="380316"/>
              </a:xfrm>
              <a:prstGeom prst="rect">
                <a:avLst/>
              </a:prstGeom>
              <a:noFill/>
              <a:ln w="9525">
                <a:noFill/>
                <a:miter lim="800000"/>
                <a:headEnd/>
                <a:tailEnd/>
              </a:ln>
              <a:effectLst/>
            </p:spPr>
          </p:pic>
        </p:grpSp>
        <p:graphicFrame>
          <p:nvGraphicFramePr>
            <p:cNvPr id="28" name="Gráfico 27"/>
            <p:cNvGraphicFramePr/>
            <p:nvPr>
              <p:extLst>
                <p:ext uri="{D42A27DB-BD31-4B8C-83A1-F6EECF244321}">
                  <p14:modId xmlns:p14="http://schemas.microsoft.com/office/powerpoint/2010/main" val="283533609"/>
                </p:ext>
              </p:extLst>
            </p:nvPr>
          </p:nvGraphicFramePr>
          <p:xfrm>
            <a:off x="2668491" y="1471943"/>
            <a:ext cx="2119632" cy="168563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Gráfico 28"/>
            <p:cNvGraphicFramePr/>
            <p:nvPr>
              <p:extLst>
                <p:ext uri="{D42A27DB-BD31-4B8C-83A1-F6EECF244321}">
                  <p14:modId xmlns:p14="http://schemas.microsoft.com/office/powerpoint/2010/main" val="2659315988"/>
                </p:ext>
              </p:extLst>
            </p:nvPr>
          </p:nvGraphicFramePr>
          <p:xfrm>
            <a:off x="5908032" y="1547632"/>
            <a:ext cx="1600987" cy="1622399"/>
          </p:xfrm>
          <a:graphic>
            <a:graphicData uri="http://schemas.openxmlformats.org/drawingml/2006/chart">
              <c:chart xmlns:c="http://schemas.openxmlformats.org/drawingml/2006/chart" xmlns:r="http://schemas.openxmlformats.org/officeDocument/2006/relationships" r:id="rId9"/>
            </a:graphicData>
          </a:graphic>
        </p:graphicFrame>
      </p:grpSp>
    </p:spTree>
    <p:extLst>
      <p:ext uri="{BB962C8B-B14F-4D97-AF65-F5344CB8AC3E}">
        <p14:creationId xmlns:p14="http://schemas.microsoft.com/office/powerpoint/2010/main" val="1933971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538163" y="1336626"/>
            <a:ext cx="8642350" cy="24371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p:cNvSpPr/>
          <p:nvPr/>
        </p:nvSpPr>
        <p:spPr>
          <a:xfrm>
            <a:off x="5126080" y="1796204"/>
            <a:ext cx="3023737" cy="611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3932" tIns="36966" rIns="73932" bIns="36966" rtlCol="0" anchor="ctr"/>
          <a:lstStyle/>
          <a:p>
            <a:pPr algn="ctr"/>
            <a:endParaRPr lang="pt-BR" sz="1089" dirty="0"/>
          </a:p>
        </p:txBody>
      </p:sp>
      <p:graphicFrame>
        <p:nvGraphicFramePr>
          <p:cNvPr id="73" name="Gráfico 72"/>
          <p:cNvGraphicFramePr/>
          <p:nvPr/>
        </p:nvGraphicFramePr>
        <p:xfrm>
          <a:off x="2680751" y="1334639"/>
          <a:ext cx="1486630" cy="579429"/>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Agrupar 1"/>
          <p:cNvGrpSpPr/>
          <p:nvPr/>
        </p:nvGrpSpPr>
        <p:grpSpPr>
          <a:xfrm>
            <a:off x="892937" y="2155341"/>
            <a:ext cx="702716" cy="627468"/>
            <a:chOff x="1092637" y="1835455"/>
            <a:chExt cx="702716" cy="627468"/>
          </a:xfrm>
        </p:grpSpPr>
        <p:pic>
          <p:nvPicPr>
            <p:cNvPr id="32" name="Picture 2" descr="https://d30y9cdsu7xlg0.cloudfront.net/png/17527-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63818" y="1835455"/>
              <a:ext cx="504203" cy="480158"/>
            </a:xfrm>
            <a:prstGeom prst="rect">
              <a:avLst/>
            </a:prstGeom>
            <a:noFill/>
            <a:extLst>
              <a:ext uri="{909E8E84-426E-40DD-AFC4-6F175D3DCCD1}">
                <a14:hiddenFill xmlns:a14="http://schemas.microsoft.com/office/drawing/2010/main">
                  <a:solidFill>
                    <a:srgbClr val="FFFFFF"/>
                  </a:solidFill>
                </a14:hiddenFill>
              </a:ext>
            </a:extLst>
          </p:spPr>
        </p:pic>
        <p:sp>
          <p:nvSpPr>
            <p:cNvPr id="95" name="Título 1"/>
            <p:cNvSpPr txBox="1">
              <a:spLocks/>
            </p:cNvSpPr>
            <p:nvPr/>
          </p:nvSpPr>
          <p:spPr>
            <a:xfrm>
              <a:off x="1092637" y="2272603"/>
              <a:ext cx="702716" cy="190320"/>
            </a:xfrm>
            <a:prstGeom prst="rect">
              <a:avLst/>
            </a:prstGeom>
          </p:spPr>
          <p:txBody>
            <a:bodyPr vert="horz" lIns="73932" tIns="36966" rIns="73932" bIns="36966" anchor="ctr"/>
            <a:lstStyle>
              <a:lvl1pPr algn="l" defTabSz="457200" rtl="0" fontAlgn="base">
                <a:spcBef>
                  <a:spcPct val="0"/>
                </a:spcBef>
                <a:spcAft>
                  <a:spcPct val="0"/>
                </a:spcAft>
                <a:defRPr lang="pt-BR" sz="1800" b="1" kern="1200" noProof="0" dirty="0">
                  <a:solidFill>
                    <a:schemeClr val="tx1">
                      <a:lumMod val="75000"/>
                    </a:schemeClr>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ctr"/>
              <a:r>
                <a:rPr lang="pt-BR" sz="800" dirty="0">
                  <a:solidFill>
                    <a:schemeClr val="tx1">
                      <a:lumMod val="65000"/>
                      <a:lumOff val="35000"/>
                    </a:schemeClr>
                  </a:solidFill>
                  <a:latin typeface="Montserrat" pitchFamily="50" charset="0"/>
                </a:rPr>
                <a:t>Ciclista</a:t>
              </a:r>
            </a:p>
          </p:txBody>
        </p:sp>
      </p:grpSp>
      <p:grpSp>
        <p:nvGrpSpPr>
          <p:cNvPr id="5" name="Grupo 82"/>
          <p:cNvGrpSpPr/>
          <p:nvPr/>
        </p:nvGrpSpPr>
        <p:grpSpPr>
          <a:xfrm>
            <a:off x="1479529" y="1796204"/>
            <a:ext cx="1219799" cy="1655083"/>
            <a:chOff x="1719017" y="2840167"/>
            <a:chExt cx="1152000" cy="1872000"/>
          </a:xfrm>
        </p:grpSpPr>
        <p:graphicFrame>
          <p:nvGraphicFramePr>
            <p:cNvPr id="68" name="Gráfico 67"/>
            <p:cNvGraphicFramePr/>
            <p:nvPr>
              <p:extLst>
                <p:ext uri="{D42A27DB-BD31-4B8C-83A1-F6EECF244321}">
                  <p14:modId xmlns:p14="http://schemas.microsoft.com/office/powerpoint/2010/main" val="3947718731"/>
                </p:ext>
              </p:extLst>
            </p:nvPr>
          </p:nvGraphicFramePr>
          <p:xfrm>
            <a:off x="1719017" y="2840167"/>
            <a:ext cx="1152000" cy="1872000"/>
          </p:xfrm>
          <a:graphic>
            <a:graphicData uri="http://schemas.openxmlformats.org/drawingml/2006/chart">
              <c:chart xmlns:c="http://schemas.openxmlformats.org/drawingml/2006/chart" xmlns:r="http://schemas.openxmlformats.org/officeDocument/2006/relationships" r:id="rId5"/>
            </a:graphicData>
          </a:graphic>
        </p:graphicFrame>
        <p:sp>
          <p:nvSpPr>
            <p:cNvPr id="69" name="CaixaDeTexto 68"/>
            <p:cNvSpPr txBox="1"/>
            <p:nvPr/>
          </p:nvSpPr>
          <p:spPr>
            <a:xfrm>
              <a:off x="2033596" y="3618559"/>
              <a:ext cx="590627" cy="243680"/>
            </a:xfrm>
            <a:prstGeom prst="rect">
              <a:avLst/>
            </a:prstGeom>
            <a:noFill/>
          </p:spPr>
          <p:txBody>
            <a:bodyPr wrap="square" rtlCol="0">
              <a:spAutoFit/>
            </a:bodyPr>
            <a:lstStyle/>
            <a:p>
              <a:pPr algn="ctr"/>
              <a:r>
                <a:rPr lang="pt-BR" sz="800" dirty="0">
                  <a:solidFill>
                    <a:schemeClr val="bg1"/>
                  </a:solidFill>
                  <a:latin typeface="Montserrat" pitchFamily="50" charset="0"/>
                </a:rPr>
                <a:t>100%</a:t>
              </a:r>
            </a:p>
          </p:txBody>
        </p:sp>
      </p:grpSp>
      <p:graphicFrame>
        <p:nvGraphicFramePr>
          <p:cNvPr id="70" name="Gráfico 69"/>
          <p:cNvGraphicFramePr/>
          <p:nvPr>
            <p:extLst>
              <p:ext uri="{D42A27DB-BD31-4B8C-83A1-F6EECF244321}">
                <p14:modId xmlns:p14="http://schemas.microsoft.com/office/powerpoint/2010/main" val="1105114530"/>
              </p:ext>
            </p:extLst>
          </p:nvPr>
        </p:nvGraphicFramePr>
        <p:xfrm>
          <a:off x="2518857" y="1835926"/>
          <a:ext cx="2058639" cy="162257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7" name="Gráfico 76"/>
          <p:cNvGraphicFramePr/>
          <p:nvPr>
            <p:extLst>
              <p:ext uri="{D42A27DB-BD31-4B8C-83A1-F6EECF244321}">
                <p14:modId xmlns:p14="http://schemas.microsoft.com/office/powerpoint/2010/main" val="1055772141"/>
              </p:ext>
            </p:extLst>
          </p:nvPr>
        </p:nvGraphicFramePr>
        <p:xfrm>
          <a:off x="4312778" y="1769716"/>
          <a:ext cx="1524919" cy="169984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8" name="Gráfico 77"/>
          <p:cNvGraphicFramePr/>
          <p:nvPr>
            <p:extLst>
              <p:ext uri="{D42A27DB-BD31-4B8C-83A1-F6EECF244321}">
                <p14:modId xmlns:p14="http://schemas.microsoft.com/office/powerpoint/2010/main" val="480865014"/>
              </p:ext>
            </p:extLst>
          </p:nvPr>
        </p:nvGraphicFramePr>
        <p:xfrm>
          <a:off x="5693628" y="1821260"/>
          <a:ext cx="1601166" cy="162239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1" name="Gráfico 80"/>
          <p:cNvGraphicFramePr/>
          <p:nvPr>
            <p:extLst>
              <p:ext uri="{D42A27DB-BD31-4B8C-83A1-F6EECF244321}">
                <p14:modId xmlns:p14="http://schemas.microsoft.com/office/powerpoint/2010/main" val="1130875055"/>
              </p:ext>
            </p:extLst>
          </p:nvPr>
        </p:nvGraphicFramePr>
        <p:xfrm>
          <a:off x="7330102" y="1835926"/>
          <a:ext cx="1450187" cy="161154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4" name="Gráfico 33"/>
          <p:cNvGraphicFramePr/>
          <p:nvPr>
            <p:extLst>
              <p:ext uri="{D42A27DB-BD31-4B8C-83A1-F6EECF244321}">
                <p14:modId xmlns:p14="http://schemas.microsoft.com/office/powerpoint/2010/main" val="213645286"/>
              </p:ext>
            </p:extLst>
          </p:nvPr>
        </p:nvGraphicFramePr>
        <p:xfrm>
          <a:off x="1798178" y="3631242"/>
          <a:ext cx="6554119" cy="2398083"/>
        </p:xfrm>
        <a:graphic>
          <a:graphicData uri="http://schemas.openxmlformats.org/drawingml/2006/chart">
            <c:chart xmlns:c="http://schemas.openxmlformats.org/drawingml/2006/chart" xmlns:r="http://schemas.openxmlformats.org/officeDocument/2006/relationships" r:id="rId10"/>
          </a:graphicData>
        </a:graphic>
      </p:graphicFrame>
      <p:sp>
        <p:nvSpPr>
          <p:cNvPr id="36" name="Espaço Reservado para Texto 6"/>
          <p:cNvSpPr txBox="1">
            <a:spLocks/>
          </p:cNvSpPr>
          <p:nvPr/>
        </p:nvSpPr>
        <p:spPr>
          <a:xfrm>
            <a:off x="538162" y="1385888"/>
            <a:ext cx="2897961" cy="194447"/>
          </a:xfrm>
          <a:prstGeom prst="rect">
            <a:avLst/>
          </a:prstGeom>
        </p:spPr>
        <p:txBody>
          <a:bodyPr lIns="0" tIns="0" rIns="0" bIns="0"/>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57200" algn="ctr">
              <a:buNone/>
            </a:pPr>
            <a:r>
              <a:rPr lang="pt-BR" sz="1000" b="1" dirty="0">
                <a:solidFill>
                  <a:schemeClr val="tx1">
                    <a:lumMod val="65000"/>
                    <a:lumOff val="35000"/>
                  </a:schemeClr>
                </a:solidFill>
                <a:latin typeface="Montserrat" pitchFamily="50" charset="0"/>
              </a:rPr>
              <a:t>Perfil dos óbitos 2016 - Ciclista</a:t>
            </a:r>
          </a:p>
        </p:txBody>
      </p:sp>
      <p:sp>
        <p:nvSpPr>
          <p:cNvPr id="24" name="Espaço Reservado para Texto 7"/>
          <p:cNvSpPr txBox="1">
            <a:spLocks/>
          </p:cNvSpPr>
          <p:nvPr/>
        </p:nvSpPr>
        <p:spPr>
          <a:xfrm>
            <a:off x="5364469" y="5888869"/>
            <a:ext cx="3548605" cy="210123"/>
          </a:xfrm>
          <a:prstGeom prst="rect">
            <a:avLst/>
          </a:prstGeom>
        </p:spPr>
        <p:txBody>
          <a:bodyPr lIns="0" tIns="0" rIns="0" bIns="0">
            <a:noAutofit/>
          </a:bodyPr>
          <a:lstStyle>
            <a:lvl1pPr marL="342727" indent="-342727" algn="l" defTabSz="91393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75" indent="-285606" algn="l" defTabSz="91393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24" indent="-228486" algn="l" defTabSz="91393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9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62"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3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00"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69"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38" indent="-228486" algn="l" defTabSz="91393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t-BR" sz="800" dirty="0">
                <a:solidFill>
                  <a:schemeClr val="tx1">
                    <a:lumMod val="65000"/>
                    <a:lumOff val="35000"/>
                  </a:schemeClr>
                </a:solidFill>
                <a:latin typeface="Montserrat" pitchFamily="50" charset="0"/>
              </a:rPr>
              <a:t>Fontes: Gerest DETRAN-DF / Formulação: Brasília Vida Segura</a:t>
            </a:r>
          </a:p>
        </p:txBody>
      </p:sp>
      <p:sp>
        <p:nvSpPr>
          <p:cNvPr id="20" name="Retângulo 19"/>
          <p:cNvSpPr/>
          <p:nvPr/>
        </p:nvSpPr>
        <p:spPr>
          <a:xfrm>
            <a:off x="538163" y="3515524"/>
            <a:ext cx="8642350" cy="24371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p:nvSpPr>
        <p:spPr>
          <a:xfrm>
            <a:off x="538163" y="3515524"/>
            <a:ext cx="1582486" cy="246221"/>
          </a:xfrm>
          <a:prstGeom prst="rect">
            <a:avLst/>
          </a:prstGeom>
        </p:spPr>
        <p:txBody>
          <a:bodyPr wrap="none">
            <a:spAutoFit/>
          </a:bodyPr>
          <a:lstStyle/>
          <a:p>
            <a:pPr indent="457200" algn="ctr">
              <a:defRPr sz="1000" b="1" i="0" u="none" strike="noStrike" kern="1200" baseline="0">
                <a:solidFill>
                  <a:prstClr val="black"/>
                </a:solidFill>
                <a:latin typeface="Helvetica Neue" panose="02000503000000020004" pitchFamily="2" charset="0"/>
                <a:ea typeface="+mn-ea"/>
                <a:cs typeface="+mn-cs"/>
              </a:defRPr>
            </a:pPr>
            <a:r>
              <a:rPr lang="pt-BR" sz="1000" b="1" dirty="0">
                <a:solidFill>
                  <a:schemeClr val="tx1">
                    <a:lumMod val="65000"/>
                    <a:lumOff val="35000"/>
                  </a:schemeClr>
                </a:solidFill>
                <a:latin typeface="Montserrat" pitchFamily="50" charset="0"/>
              </a:rPr>
              <a:t>Óbitos por via</a:t>
            </a:r>
          </a:p>
        </p:txBody>
      </p:sp>
    </p:spTree>
    <p:extLst>
      <p:ext uri="{BB962C8B-B14F-4D97-AF65-F5344CB8AC3E}">
        <p14:creationId xmlns:p14="http://schemas.microsoft.com/office/powerpoint/2010/main" val="3363821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Resultado de imagem para seguranÃ§a ciclistas brasilia"/>
          <p:cNvPicPr>
            <a:picLocks noChangeAspect="1" noChangeArrowheads="1"/>
          </p:cNvPicPr>
          <p:nvPr/>
        </p:nvPicPr>
        <p:blipFill>
          <a:blip r:embed="rId3" cstate="print"/>
          <a:srcRect t="8998" r="2541"/>
          <a:stretch>
            <a:fillRect/>
          </a:stretch>
        </p:blipFill>
        <p:spPr bwMode="auto">
          <a:xfrm>
            <a:off x="-1" y="0"/>
            <a:ext cx="9720263" cy="6300790"/>
          </a:xfrm>
          <a:prstGeom prst="rect">
            <a:avLst/>
          </a:prstGeom>
          <a:noFill/>
        </p:spPr>
      </p:pic>
      <p:sp>
        <p:nvSpPr>
          <p:cNvPr id="5" name="CaixaDeTexto 4"/>
          <p:cNvSpPr txBox="1"/>
          <p:nvPr/>
        </p:nvSpPr>
        <p:spPr>
          <a:xfrm>
            <a:off x="5075238" y="5690436"/>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pitchFamily="50" charset="0"/>
              </a:rPr>
              <a:t>Esplanada dos Ministérios - Fonte: Metrópoles</a:t>
            </a:r>
          </a:p>
          <a:p>
            <a:pPr algn="r"/>
            <a:r>
              <a:rPr lang="pt-BR" sz="800" dirty="0">
                <a:solidFill>
                  <a:schemeClr val="bg1"/>
                </a:solidFill>
                <a:latin typeface="Montserrat" pitchFamily="50" charset="0"/>
              </a:rPr>
              <a:t>Setembro de 2015</a:t>
            </a:r>
          </a:p>
        </p:txBody>
      </p:sp>
    </p:spTree>
    <p:extLst>
      <p:ext uri="{BB962C8B-B14F-4D97-AF65-F5344CB8AC3E}">
        <p14:creationId xmlns:p14="http://schemas.microsoft.com/office/powerpoint/2010/main" val="3833236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29B00"/>
        </a:solidFill>
        <a:effectLst/>
      </p:bgPr>
    </p:bg>
    <p:spTree>
      <p:nvGrpSpPr>
        <p:cNvPr id="1" name=""/>
        <p:cNvGrpSpPr/>
        <p:nvPr/>
      </p:nvGrpSpPr>
      <p:grpSpPr>
        <a:xfrm>
          <a:off x="0" y="0"/>
          <a:ext cx="0" cy="0"/>
          <a:chOff x="0" y="0"/>
          <a:chExt cx="0" cy="0"/>
        </a:xfrm>
      </p:grpSpPr>
      <p:cxnSp>
        <p:nvCxnSpPr>
          <p:cNvPr id="9" name="Conector reto 8"/>
          <p:cNvCxnSpPr/>
          <p:nvPr/>
        </p:nvCxnSpPr>
        <p:spPr>
          <a:xfrm>
            <a:off x="0" y="5083743"/>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6495003" y="5082038"/>
            <a:ext cx="2783201" cy="417885"/>
          </a:xfrm>
          <a:prstGeom prst="rect">
            <a:avLst/>
          </a:prstGeom>
          <a:noFill/>
          <a:ln>
            <a:noFill/>
          </a:ln>
        </p:spPr>
        <p:txBody>
          <a:bodyPr wrap="square" lIns="91771" tIns="45886" rIns="91771" bIns="45886" rtlCol="0">
            <a:spAutoFit/>
          </a:bodyPr>
          <a:lstStyle/>
          <a:p>
            <a:pPr algn="r">
              <a:lnSpc>
                <a:spcPct val="150000"/>
              </a:lnSpc>
            </a:pPr>
            <a:r>
              <a:rPr lang="pt-BR" dirty="0">
                <a:solidFill>
                  <a:schemeClr val="bg1"/>
                </a:solidFill>
                <a:latin typeface="Montserrat" pitchFamily="50" charset="0"/>
              </a:rPr>
              <a:t>4.2 Segurança Pública </a:t>
            </a:r>
          </a:p>
        </p:txBody>
      </p:sp>
      <p:sp>
        <p:nvSpPr>
          <p:cNvPr id="5" name="CaixaDeTexto 4"/>
          <p:cNvSpPr txBox="1"/>
          <p:nvPr/>
        </p:nvSpPr>
        <p:spPr>
          <a:xfrm>
            <a:off x="5732624" y="4552122"/>
            <a:ext cx="3509067" cy="498613"/>
          </a:xfrm>
          <a:prstGeom prst="rect">
            <a:avLst/>
          </a:prstGeom>
          <a:noFill/>
          <a:ln>
            <a:noFill/>
          </a:ln>
        </p:spPr>
        <p:txBody>
          <a:bodyPr wrap="square" lIns="91771" tIns="45886" rIns="91771" bIns="45886" rtlCol="0">
            <a:spAutoFit/>
          </a:bodyPr>
          <a:lstStyle/>
          <a:p>
            <a:pPr algn="r">
              <a:lnSpc>
                <a:spcPct val="150000"/>
              </a:lnSpc>
            </a:pPr>
            <a:r>
              <a:rPr lang="pt-BR" sz="1997" b="1" i="1" dirty="0">
                <a:solidFill>
                  <a:srgbClr val="F9DD16"/>
                </a:solidFill>
                <a:latin typeface="Montserrat" pitchFamily="50" charset="0"/>
              </a:rPr>
              <a:t>4. DIAGNÓSTICO</a:t>
            </a:r>
            <a:endParaRPr lang="pt-BR" sz="3177" b="1" i="1" dirty="0">
              <a:solidFill>
                <a:srgbClr val="F9DD16"/>
              </a:solidFill>
              <a:latin typeface="Montserrat" pitchFamily="50" charset="0"/>
            </a:endParaRPr>
          </a:p>
        </p:txBody>
      </p:sp>
    </p:spTree>
    <p:extLst>
      <p:ext uri="{BB962C8B-B14F-4D97-AF65-F5344CB8AC3E}">
        <p14:creationId xmlns:p14="http://schemas.microsoft.com/office/powerpoint/2010/main" val="905296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s://farm8.static.flickr.com/7068/6800161972_c68aa41c0e_b.jpg"/>
          <p:cNvPicPr>
            <a:picLocks noChangeAspect="1" noChangeArrowheads="1"/>
          </p:cNvPicPr>
          <p:nvPr/>
        </p:nvPicPr>
        <p:blipFill>
          <a:blip r:embed="rId2" cstate="print"/>
          <a:srcRect l="2833" t="359" r="2944" b="8882"/>
          <a:stretch>
            <a:fillRect/>
          </a:stretch>
        </p:blipFill>
        <p:spPr bwMode="auto">
          <a:xfrm>
            <a:off x="0" y="0"/>
            <a:ext cx="9720263" cy="6300788"/>
          </a:xfrm>
          <a:prstGeom prst="rect">
            <a:avLst/>
          </a:prstGeom>
          <a:noFill/>
        </p:spPr>
      </p:pic>
      <p:sp>
        <p:nvSpPr>
          <p:cNvPr id="14" name="Retângulo 13"/>
          <p:cNvSpPr/>
          <p:nvPr/>
        </p:nvSpPr>
        <p:spPr>
          <a:xfrm>
            <a:off x="538163" y="959614"/>
            <a:ext cx="8642350" cy="153888"/>
          </a:xfrm>
          <a:prstGeom prst="rect">
            <a:avLst/>
          </a:prstGeom>
        </p:spPr>
        <p:txBody>
          <a:bodyPr wrap="square" lIns="0" tIns="0" rIns="0" bIns="0">
            <a:spAutoFit/>
          </a:bodyPr>
          <a:lstStyle/>
          <a:p>
            <a:pPr algn="just">
              <a:spcBef>
                <a:spcPts val="600"/>
              </a:spcBef>
            </a:pPr>
            <a:r>
              <a:rPr lang="pt-BR" sz="1000" b="1" i="1" dirty="0">
                <a:solidFill>
                  <a:schemeClr val="tx1">
                    <a:lumMod val="65000"/>
                    <a:lumOff val="35000"/>
                  </a:schemeClr>
                </a:solidFill>
                <a:latin typeface="Montserrat" pitchFamily="50" charset="0"/>
              </a:rPr>
              <a:t>Jane Jacobs </a:t>
            </a:r>
            <a:r>
              <a:rPr lang="pt-BR" sz="1000" b="1" dirty="0">
                <a:solidFill>
                  <a:schemeClr val="tx1">
                    <a:lumMod val="65000"/>
                    <a:lumOff val="35000"/>
                  </a:schemeClr>
                </a:solidFill>
                <a:latin typeface="Montserrat" pitchFamily="50" charset="0"/>
              </a:rPr>
              <a:t>mostrou ao mundo fatores que assistem e contribuem para a segurança da rua e, consequentemente, das pessoas.</a:t>
            </a:r>
          </a:p>
        </p:txBody>
      </p:sp>
      <p:sp>
        <p:nvSpPr>
          <p:cNvPr id="6" name="CaixaDeTexto 5"/>
          <p:cNvSpPr txBox="1"/>
          <p:nvPr/>
        </p:nvSpPr>
        <p:spPr>
          <a:xfrm>
            <a:off x="5075238" y="5690436"/>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lumMod val="85000"/>
                  </a:schemeClr>
                </a:solidFill>
                <a:latin typeface="Montserrat" pitchFamily="50" charset="0"/>
              </a:rPr>
              <a:t>Plataforma superior da Rodoviária do Plano Piloto</a:t>
            </a:r>
          </a:p>
          <a:p>
            <a:pPr algn="r"/>
            <a:r>
              <a:rPr lang="pt-BR" sz="800" dirty="0">
                <a:solidFill>
                  <a:schemeClr val="bg1">
                    <a:lumMod val="85000"/>
                  </a:schemeClr>
                </a:solidFill>
                <a:latin typeface="Montserrat" pitchFamily="50" charset="0"/>
              </a:rPr>
              <a:t>Foto: João Guilherme</a:t>
            </a:r>
          </a:p>
        </p:txBody>
      </p:sp>
    </p:spTree>
    <p:extLst>
      <p:ext uri="{BB962C8B-B14F-4D97-AF65-F5344CB8AC3E}">
        <p14:creationId xmlns:p14="http://schemas.microsoft.com/office/powerpoint/2010/main" val="651821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a:xfrm>
            <a:off x="538164" y="1981976"/>
            <a:ext cx="4105274" cy="2517952"/>
          </a:xfrm>
          <a:prstGeom prst="rect">
            <a:avLst/>
          </a:prstGeom>
          <a:solidFill>
            <a:srgbClr val="0070C0"/>
          </a:solid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180975" lvl="2"/>
            <a:r>
              <a:rPr lang="pt-BR" sz="1000" dirty="0">
                <a:solidFill>
                  <a:schemeClr val="bg1"/>
                </a:solidFill>
                <a:latin typeface="Montserrat" pitchFamily="50" charset="0"/>
              </a:rPr>
              <a:t>- </a:t>
            </a:r>
            <a:r>
              <a:rPr lang="pt-BR" sz="1000" b="1" dirty="0">
                <a:solidFill>
                  <a:srgbClr val="F9DD16"/>
                </a:solidFill>
                <a:latin typeface="Montserrat" pitchFamily="50" charset="0"/>
              </a:rPr>
              <a:t>separação entre o espaço público e o espaço privado</a:t>
            </a:r>
            <a:r>
              <a:rPr lang="pt-BR" sz="1000" dirty="0">
                <a:solidFill>
                  <a:schemeClr val="bg1"/>
                </a:solidFill>
                <a:latin typeface="Montserrat" pitchFamily="50" charset="0"/>
              </a:rPr>
              <a:t>. O espaço público e o privado não podem misturar-se, como normalmente ocorre em subúrbios ou em conjuntos habitacionais.</a:t>
            </a:r>
          </a:p>
          <a:p>
            <a:pPr marL="180975" lvl="2"/>
            <a:endParaRPr lang="pt-BR" sz="1000" dirty="0">
              <a:solidFill>
                <a:schemeClr val="bg1"/>
              </a:solidFill>
              <a:latin typeface="Montserrat" pitchFamily="50" charset="0"/>
            </a:endParaRPr>
          </a:p>
          <a:p>
            <a:pPr marL="180975" lvl="2"/>
            <a:r>
              <a:rPr lang="pt-BR" sz="1000" dirty="0">
                <a:solidFill>
                  <a:schemeClr val="bg1"/>
                </a:solidFill>
                <a:latin typeface="Montserrat" pitchFamily="50" charset="0"/>
              </a:rPr>
              <a:t>- olhos para a rua, os olhos daqueles que podemos chamar de proprietários naturais da rua. </a:t>
            </a:r>
            <a:r>
              <a:rPr lang="pt-BR" sz="1000" b="1" dirty="0">
                <a:solidFill>
                  <a:srgbClr val="F9DD16"/>
                </a:solidFill>
                <a:latin typeface="Montserrat" pitchFamily="50" charset="0"/>
              </a:rPr>
              <a:t>Os edifícios não podem estar com os fundos ou um lado morto para a rua e deixá-la cega.</a:t>
            </a:r>
          </a:p>
          <a:p>
            <a:pPr marL="180975" lvl="2"/>
            <a:endParaRPr lang="pt-BR" sz="1000" dirty="0">
              <a:solidFill>
                <a:schemeClr val="bg1"/>
              </a:solidFill>
              <a:latin typeface="Montserrat" pitchFamily="50" charset="0"/>
            </a:endParaRPr>
          </a:p>
          <a:p>
            <a:pPr marL="180975" lvl="2"/>
            <a:r>
              <a:rPr lang="pt-BR" sz="1000" dirty="0">
                <a:solidFill>
                  <a:schemeClr val="bg1"/>
                </a:solidFill>
                <a:latin typeface="Montserrat" pitchFamily="50" charset="0"/>
              </a:rPr>
              <a:t>- </a:t>
            </a:r>
            <a:r>
              <a:rPr lang="pt-BR" sz="1000" b="1" dirty="0">
                <a:solidFill>
                  <a:srgbClr val="F9DD16"/>
                </a:solidFill>
                <a:latin typeface="Montserrat" pitchFamily="50" charset="0"/>
              </a:rPr>
              <a:t>usuários transitando ininterruptamente</a:t>
            </a:r>
            <a:r>
              <a:rPr lang="pt-BR" sz="1000" dirty="0">
                <a:solidFill>
                  <a:schemeClr val="bg1"/>
                </a:solidFill>
                <a:latin typeface="Montserrat" pitchFamily="50" charset="0"/>
              </a:rPr>
              <a:t>, tanto para aumentar na rua o número de olhos atentos quanto para induzir um número de pessoas de dentro dos edifícios observando as calçadas. </a:t>
            </a:r>
          </a:p>
        </p:txBody>
      </p:sp>
      <p:sp>
        <p:nvSpPr>
          <p:cNvPr id="22" name="Retângulo 21"/>
          <p:cNvSpPr/>
          <p:nvPr/>
        </p:nvSpPr>
        <p:spPr>
          <a:xfrm>
            <a:off x="538164" y="1263703"/>
            <a:ext cx="4105274" cy="608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771" tIns="45886" rIns="91771" bIns="45886" rtlCol="0" anchor="ctr"/>
          <a:lstStyle/>
          <a:p>
            <a:pPr marL="0" lvl="2" algn="just"/>
            <a:r>
              <a:rPr lang="pt-BR" sz="1000" dirty="0">
                <a:solidFill>
                  <a:schemeClr val="tx1">
                    <a:lumMod val="95000"/>
                    <a:lumOff val="5000"/>
                  </a:schemeClr>
                </a:solidFill>
                <a:latin typeface="Montserrat" pitchFamily="50" charset="0"/>
              </a:rPr>
              <a:t>Uma rua com infraestrutura para receber “desconhecidos” e ter a segurança como um trunfo devido à presença deles, precisa ter três características principais:</a:t>
            </a:r>
          </a:p>
        </p:txBody>
      </p:sp>
      <p:sp>
        <p:nvSpPr>
          <p:cNvPr id="12" name="Retângulo 11"/>
          <p:cNvSpPr/>
          <p:nvPr/>
        </p:nvSpPr>
        <p:spPr>
          <a:xfrm>
            <a:off x="5040313" y="1324744"/>
            <a:ext cx="4140200" cy="450038"/>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p:nvPr/>
        </p:nvSpPr>
        <p:spPr>
          <a:xfrm>
            <a:off x="5075237" y="1799413"/>
            <a:ext cx="4105275" cy="3851125"/>
          </a:xfrm>
          <a:prstGeom prst="rect">
            <a:avLst/>
          </a:prstGeom>
        </p:spPr>
        <p:txBody>
          <a:bodyPr wrap="square" lIns="0" tIns="0" rIns="0" bIns="0" numCol="1" spcCol="320718">
            <a:spAutoFit/>
          </a:bodyPr>
          <a:lstStyle/>
          <a:p>
            <a:pPr indent="457200" algn="ctr">
              <a:spcBef>
                <a:spcPts val="600"/>
              </a:spcBef>
            </a:pPr>
            <a:endParaRPr lang="pt-BR" sz="1000" dirty="0">
              <a:solidFill>
                <a:schemeClr val="tx1">
                  <a:lumMod val="65000"/>
                  <a:lumOff val="35000"/>
                </a:schemeClr>
              </a:solidFill>
              <a:latin typeface="Montserrat" pitchFamily="50" charset="0"/>
            </a:endParaRPr>
          </a:p>
          <a:p>
            <a:pPr indent="457200" algn="just">
              <a:spcBef>
                <a:spcPts val="600"/>
              </a:spcBef>
            </a:pPr>
            <a:r>
              <a:rPr lang="pt-BR" sz="1000" i="1" dirty="0">
                <a:solidFill>
                  <a:schemeClr val="tx1">
                    <a:lumMod val="65000"/>
                    <a:lumOff val="35000"/>
                  </a:schemeClr>
                </a:solidFill>
                <a:latin typeface="Montserrat" pitchFamily="50" charset="0"/>
              </a:rPr>
              <a:t>“... Se as ruas da cidade estão livres da violência e do medo, a cidade está, portanto, razoavelmente livre da violência e do medo. Quando as pessoas dizem que uma cidade, ou parte dela, é perigosa ou selvagem, o que querem dizer basicamente é que não se sentem seguras nas calçadas”</a:t>
            </a:r>
          </a:p>
          <a:p>
            <a:pPr indent="457200" algn="r">
              <a:spcBef>
                <a:spcPts val="600"/>
              </a:spcBef>
            </a:pPr>
            <a:r>
              <a:rPr lang="pt-BR" sz="1000" i="1" dirty="0">
                <a:solidFill>
                  <a:schemeClr val="tx1">
                    <a:lumMod val="65000"/>
                    <a:lumOff val="35000"/>
                  </a:schemeClr>
                </a:solidFill>
                <a:latin typeface="Montserrat" pitchFamily="50" charset="0"/>
              </a:rPr>
              <a:t>Jane Jacobs, morte e vida nas grandes cidades</a:t>
            </a:r>
          </a:p>
          <a:p>
            <a:pPr indent="457200" algn="just">
              <a:spcBef>
                <a:spcPts val="600"/>
              </a:spcBef>
            </a:pPr>
            <a:r>
              <a:rPr lang="pt-BR" sz="1000" dirty="0">
                <a:solidFill>
                  <a:schemeClr val="tx1">
                    <a:lumMod val="65000"/>
                    <a:lumOff val="35000"/>
                  </a:schemeClr>
                </a:solidFill>
                <a:latin typeface="Montserrat" pitchFamily="50" charset="0"/>
              </a:rPr>
              <a:t>	</a:t>
            </a:r>
          </a:p>
          <a:p>
            <a:pPr indent="457200" algn="just">
              <a:spcBef>
                <a:spcPts val="600"/>
              </a:spcBef>
            </a:pPr>
            <a:r>
              <a:rPr lang="pt-BR" sz="1000" dirty="0">
                <a:solidFill>
                  <a:schemeClr val="tx1">
                    <a:lumMod val="65000"/>
                    <a:lumOff val="35000"/>
                  </a:schemeClr>
                </a:solidFill>
                <a:latin typeface="Montserrat" pitchFamily="50" charset="0"/>
              </a:rPr>
              <a:t>Muitos são os fatores que influenciam a escolha de um modo de transporte, em especial, a decisão por um modo ativo onde se está em uma condição mais vulnerável. Esta decisão racional leva em consideração aspectos diversos, como:</a:t>
            </a:r>
          </a:p>
          <a:p>
            <a:pPr marL="171450" indent="-171450" algn="just">
              <a:spcBef>
                <a:spcPts val="600"/>
              </a:spcBef>
              <a:buFont typeface="Arial" panose="020B0604020202020204" pitchFamily="34" charset="0"/>
              <a:buChar char="•"/>
            </a:pPr>
            <a:r>
              <a:rPr lang="pt-BR" sz="1000" b="1" dirty="0">
                <a:solidFill>
                  <a:schemeClr val="tx1">
                    <a:lumMod val="65000"/>
                    <a:lumOff val="35000"/>
                  </a:schemeClr>
                </a:solidFill>
                <a:latin typeface="Montserrat" pitchFamily="50" charset="0"/>
              </a:rPr>
              <a:t>Subjetivos</a:t>
            </a:r>
            <a:r>
              <a:rPr lang="pt-BR" sz="1000" dirty="0">
                <a:solidFill>
                  <a:schemeClr val="tx1">
                    <a:lumMod val="65000"/>
                    <a:lumOff val="35000"/>
                  </a:schemeClr>
                </a:solidFill>
                <a:latin typeface="Montserrat" pitchFamily="50" charset="0"/>
              </a:rPr>
              <a:t>: São as percepções e atitudes como a percepção de segurança e de risco da rota, o conforto e a conveniência de andar versus os outros modos.</a:t>
            </a:r>
          </a:p>
          <a:p>
            <a:pPr marL="171450" indent="-171450" algn="just">
              <a:spcBef>
                <a:spcPts val="600"/>
              </a:spcBef>
              <a:buFont typeface="Arial" panose="020B0604020202020204" pitchFamily="34" charset="0"/>
              <a:buChar char="•"/>
            </a:pPr>
            <a:r>
              <a:rPr lang="pt-BR" sz="1000" b="1" dirty="0">
                <a:solidFill>
                  <a:schemeClr val="tx1">
                    <a:lumMod val="65000"/>
                    <a:lumOff val="35000"/>
                  </a:schemeClr>
                </a:solidFill>
                <a:latin typeface="Montserrat" pitchFamily="50" charset="0"/>
              </a:rPr>
              <a:t>Objetivos: </a:t>
            </a:r>
            <a:r>
              <a:rPr lang="pt-BR" sz="1000" dirty="0">
                <a:solidFill>
                  <a:schemeClr val="tx1">
                    <a:lumMod val="65000"/>
                    <a:lumOff val="35000"/>
                  </a:schemeClr>
                </a:solidFill>
                <a:latin typeface="Montserrat" pitchFamily="50" charset="0"/>
              </a:rPr>
              <a:t>São a distância da viagem, tempo de caminhada, fatores ambientais e características da infraestrutura.</a:t>
            </a:r>
          </a:p>
          <a:p>
            <a:pPr indent="457200" algn="just">
              <a:spcBef>
                <a:spcPts val="600"/>
              </a:spcBef>
            </a:pPr>
            <a:r>
              <a:rPr lang="pt-BR" sz="1000" dirty="0">
                <a:solidFill>
                  <a:schemeClr val="tx1">
                    <a:lumMod val="65000"/>
                    <a:lumOff val="35000"/>
                  </a:schemeClr>
                </a:solidFill>
                <a:latin typeface="Montserrat" pitchFamily="50" charset="0"/>
              </a:rPr>
              <a:t>Se não é possível escolher o modo de transporte a ser utilizado, a percepção do risco passa a ser uma condição determinante para a escolha do percurso.</a:t>
            </a:r>
          </a:p>
        </p:txBody>
      </p:sp>
      <p:sp>
        <p:nvSpPr>
          <p:cNvPr id="11" name="Retângulo 10"/>
          <p:cNvSpPr/>
          <p:nvPr/>
        </p:nvSpPr>
        <p:spPr>
          <a:xfrm>
            <a:off x="5075239" y="1349374"/>
            <a:ext cx="4105274" cy="413525"/>
          </a:xfrm>
          <a:prstGeom prst="rect">
            <a:avLst/>
          </a:prstGeom>
        </p:spPr>
        <p:txBody>
          <a:bodyPr wrap="square">
            <a:spAutoFit/>
          </a:bodyPr>
          <a:lstStyle/>
          <a:p>
            <a:pPr indent="457200" algn="just">
              <a:spcBef>
                <a:spcPts val="600"/>
              </a:spcBef>
            </a:pPr>
            <a:r>
              <a:rPr lang="pt-BR" sz="1000" b="1" dirty="0">
                <a:solidFill>
                  <a:schemeClr val="tx1">
                    <a:lumMod val="95000"/>
                    <a:lumOff val="5000"/>
                  </a:schemeClr>
                </a:solidFill>
                <a:latin typeface="Montserrat" pitchFamily="50" charset="0"/>
              </a:rPr>
              <a:t>A Importância da Segurança Pública para o fomento da Mobilidade Ativa</a:t>
            </a:r>
          </a:p>
        </p:txBody>
      </p:sp>
    </p:spTree>
    <p:extLst>
      <p:ext uri="{BB962C8B-B14F-4D97-AF65-F5344CB8AC3E}">
        <p14:creationId xmlns:p14="http://schemas.microsoft.com/office/powerpoint/2010/main" val="1336601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16592168978_c27aee55e1_o.jpg"/>
          <p:cNvPicPr>
            <a:picLocks noChangeAspect="1"/>
          </p:cNvPicPr>
          <p:nvPr/>
        </p:nvPicPr>
        <p:blipFill>
          <a:blip r:embed="rId2" cstate="print"/>
          <a:srcRect l="7002" t="12413" r="2681" b="930"/>
          <a:stretch>
            <a:fillRect/>
          </a:stretch>
        </p:blipFill>
        <p:spPr>
          <a:xfrm>
            <a:off x="0" y="0"/>
            <a:ext cx="9720263" cy="6300788"/>
          </a:xfrm>
          <a:prstGeom prst="rect">
            <a:avLst/>
          </a:prstGeom>
        </p:spPr>
      </p:pic>
      <p:sp>
        <p:nvSpPr>
          <p:cNvPr id="7" name="Retângulo 6"/>
          <p:cNvSpPr/>
          <p:nvPr/>
        </p:nvSpPr>
        <p:spPr>
          <a:xfrm>
            <a:off x="538163" y="2304999"/>
            <a:ext cx="3080526" cy="3724326"/>
          </a:xfrm>
          <a:prstGeom prst="rect">
            <a:avLst/>
          </a:prstGeom>
          <a:solidFill>
            <a:schemeClr val="bg1">
              <a:lumMod val="8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734162" y="2426420"/>
            <a:ext cx="2628936" cy="3554819"/>
          </a:xfrm>
          <a:prstGeom prst="rect">
            <a:avLst/>
          </a:prstGeom>
        </p:spPr>
        <p:txBody>
          <a:bodyPr wrap="square">
            <a:spAutoFit/>
          </a:bodyPr>
          <a:lstStyle/>
          <a:p>
            <a:pPr indent="457200" algn="just">
              <a:spcBef>
                <a:spcPts val="600"/>
              </a:spcBef>
            </a:pPr>
            <a:r>
              <a:rPr lang="pt-BR" sz="1000" dirty="0">
                <a:latin typeface="Montserrat" pitchFamily="50" charset="0"/>
              </a:rPr>
              <a:t>Um estudo encomendado pela SEMOB a Secretária de Segurança Pública (SSP-DF) realizou uma análise de ocorrências criminais relacionadas às passarelas subterrâneas do Plano Piloto. A metodologia utilizada foi de filtragem das ocorrências do banco de dados por meio de busca das palavras-chaves que remetessem a passagens subterrâneas. </a:t>
            </a:r>
          </a:p>
          <a:p>
            <a:pPr indent="457200" algn="just">
              <a:spcBef>
                <a:spcPts val="600"/>
              </a:spcBef>
            </a:pPr>
            <a:r>
              <a:rPr lang="pt-BR" sz="1000" dirty="0">
                <a:latin typeface="Montserrat" pitchFamily="50" charset="0"/>
              </a:rPr>
              <a:t>A natureza criminal mais presente constatada no estudo realizado com dados de 2016 e parte do ano de 2017 foi de roubo a transeunte. Também foram relatados casos de lesão corporal dolosa, estupro e tentativa de latrocínio nas passarelas. No ano de 2016 o dia da semana com mais ocorrências foi terça-feira e a faixa horária com a maior incidência foi de 10:15 – 14:00.      </a:t>
            </a:r>
          </a:p>
        </p:txBody>
      </p:sp>
      <p:sp>
        <p:nvSpPr>
          <p:cNvPr id="8" name="CaixaDeTexto 7"/>
          <p:cNvSpPr txBox="1"/>
          <p:nvPr/>
        </p:nvSpPr>
        <p:spPr>
          <a:xfrm>
            <a:off x="5075238" y="5690436"/>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ln w="18415" cmpd="sng">
                  <a:noFill/>
                  <a:prstDash val="solid"/>
                </a:ln>
                <a:solidFill>
                  <a:srgbClr val="FFFFFF"/>
                </a:solidFill>
                <a:latin typeface="Century Gothic" pitchFamily="34" charset="0"/>
              </a:rPr>
              <a:t>Passagem subterrânea no Plano Piloto</a:t>
            </a:r>
          </a:p>
          <a:p>
            <a:pPr algn="r"/>
            <a:r>
              <a:rPr lang="pt-BR" sz="800" dirty="0">
                <a:ln w="18415" cmpd="sng">
                  <a:noFill/>
                  <a:prstDash val="solid"/>
                </a:ln>
                <a:solidFill>
                  <a:srgbClr val="FFFFFF"/>
                </a:solidFill>
                <a:latin typeface="Century Gothic" pitchFamily="34" charset="0"/>
              </a:rPr>
              <a:t>Fonte : Agência Brasília</a:t>
            </a:r>
          </a:p>
        </p:txBody>
      </p:sp>
    </p:spTree>
    <p:extLst>
      <p:ext uri="{BB962C8B-B14F-4D97-AF65-F5344CB8AC3E}">
        <p14:creationId xmlns:p14="http://schemas.microsoft.com/office/powerpoint/2010/main" val="3740861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33137971695_a70f96c7cf_o.jpg"/>
          <p:cNvPicPr>
            <a:picLocks noChangeAspect="1"/>
          </p:cNvPicPr>
          <p:nvPr/>
        </p:nvPicPr>
        <p:blipFill>
          <a:blip r:embed="rId2" cstate="print"/>
          <a:srcRect l="34962" t="24189" r="306" b="13468"/>
          <a:stretch>
            <a:fillRect/>
          </a:stretch>
        </p:blipFill>
        <p:spPr>
          <a:xfrm>
            <a:off x="0" y="0"/>
            <a:ext cx="9720263" cy="6300788"/>
          </a:xfrm>
          <a:prstGeom prst="rect">
            <a:avLst/>
          </a:prstGeom>
          <a:ln w="12700">
            <a:noFill/>
            <a:prstDash val="sysDot"/>
          </a:ln>
          <a:effectLst>
            <a:outerShdw blurRad="50800" dist="50800" dir="5400000" sx="1000" sy="1000" algn="ctr" rotWithShape="0">
              <a:srgbClr val="000000"/>
            </a:outerShdw>
          </a:effectLst>
        </p:spPr>
      </p:pic>
      <p:sp>
        <p:nvSpPr>
          <p:cNvPr id="16" name="Retângulo 15"/>
          <p:cNvSpPr/>
          <p:nvPr/>
        </p:nvSpPr>
        <p:spPr>
          <a:xfrm>
            <a:off x="1105849" y="1157390"/>
            <a:ext cx="5011478" cy="65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784" tIns="45892" rIns="91784" bIns="45892" rtlCol="0" anchor="ctr"/>
          <a:lstStyle/>
          <a:p>
            <a:pPr algn="just"/>
            <a:endParaRPr lang="pt-BR" sz="1089" b="1" dirty="0">
              <a:solidFill>
                <a:srgbClr val="8EDD47"/>
              </a:solidFill>
              <a:latin typeface="Century Gothic" pitchFamily="34" charset="0"/>
            </a:endParaRPr>
          </a:p>
        </p:txBody>
      </p:sp>
      <p:sp>
        <p:nvSpPr>
          <p:cNvPr id="5" name="CaixaDeTexto 4"/>
          <p:cNvSpPr txBox="1"/>
          <p:nvPr/>
        </p:nvSpPr>
        <p:spPr>
          <a:xfrm>
            <a:off x="5075238" y="5690436"/>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ln w="18415" cmpd="sng">
                  <a:noFill/>
                  <a:prstDash val="solid"/>
                </a:ln>
                <a:solidFill>
                  <a:srgbClr val="FFFFFF"/>
                </a:solidFill>
                <a:latin typeface="Century Gothic" pitchFamily="34" charset="0"/>
              </a:rPr>
              <a:t>Passagem subterrânea no Plano Piloto</a:t>
            </a:r>
          </a:p>
          <a:p>
            <a:pPr algn="r"/>
            <a:r>
              <a:rPr lang="pt-BR" sz="800" dirty="0">
                <a:ln w="18415" cmpd="sng">
                  <a:noFill/>
                  <a:prstDash val="solid"/>
                </a:ln>
                <a:solidFill>
                  <a:srgbClr val="FFFFFF"/>
                </a:solidFill>
                <a:latin typeface="Century Gothic" pitchFamily="34" charset="0"/>
              </a:rPr>
              <a:t>Fonte : Agência Brasília</a:t>
            </a:r>
          </a:p>
        </p:txBody>
      </p:sp>
    </p:spTree>
    <p:extLst>
      <p:ext uri="{BB962C8B-B14F-4D97-AF65-F5344CB8AC3E}">
        <p14:creationId xmlns:p14="http://schemas.microsoft.com/office/powerpoint/2010/main" val="2989855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856996" y="928590"/>
            <a:ext cx="8006272" cy="307097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91784" bIns="45892" rtlCol="0" anchor="ctr"/>
          <a:lstStyle/>
          <a:p>
            <a:pPr algn="ctr"/>
            <a:endParaRPr lang="pt-BR" sz="998" b="1" dirty="0">
              <a:solidFill>
                <a:schemeClr val="tx1">
                  <a:lumMod val="95000"/>
                  <a:lumOff val="5000"/>
                </a:schemeClr>
              </a:solidFill>
            </a:endParaRPr>
          </a:p>
        </p:txBody>
      </p:sp>
      <p:sp>
        <p:nvSpPr>
          <p:cNvPr id="11" name="Retângulo 10"/>
          <p:cNvSpPr/>
          <p:nvPr/>
        </p:nvSpPr>
        <p:spPr>
          <a:xfrm>
            <a:off x="539750" y="1349375"/>
            <a:ext cx="4140200"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p:cNvSpPr>
            <a:spLocks noChangeAspect="1"/>
          </p:cNvSpPr>
          <p:nvPr/>
        </p:nvSpPr>
        <p:spPr>
          <a:xfrm>
            <a:off x="538163" y="1406687"/>
            <a:ext cx="4105275" cy="3000821"/>
          </a:xfrm>
          <a:prstGeom prst="rect">
            <a:avLst/>
          </a:prstGeom>
        </p:spPr>
        <p:txBody>
          <a:bodyPr wrap="square" lIns="0" tIns="0" rIns="0" bIns="0" numCol="1" spcCol="320718">
            <a:spAutoFit/>
          </a:bodyPr>
          <a:lstStyle/>
          <a:p>
            <a:pPr algn="ctr">
              <a:spcBef>
                <a:spcPts val="600"/>
              </a:spcBef>
            </a:pPr>
            <a:r>
              <a:rPr lang="pt-BR" sz="1000" b="1" dirty="0">
                <a:solidFill>
                  <a:schemeClr val="tx1">
                    <a:lumMod val="65000"/>
                    <a:lumOff val="35000"/>
                  </a:schemeClr>
                </a:solidFill>
                <a:latin typeface="Montserrat" pitchFamily="50" charset="0"/>
              </a:rPr>
              <a:t>Segurança X Medo</a:t>
            </a:r>
          </a:p>
          <a:p>
            <a:pPr algn="ctr">
              <a:spcBef>
                <a:spcPts val="600"/>
              </a:spcBef>
            </a:pPr>
            <a:r>
              <a:rPr lang="pt-BR" sz="1000" b="1" dirty="0">
                <a:solidFill>
                  <a:schemeClr val="tx1">
                    <a:lumMod val="65000"/>
                    <a:lumOff val="35000"/>
                  </a:schemeClr>
                </a:solidFill>
                <a:latin typeface="Montserrat" pitchFamily="50" charset="0"/>
              </a:rPr>
              <a:t>	</a:t>
            </a:r>
          </a:p>
          <a:p>
            <a:pPr indent="457200" algn="just">
              <a:spcBef>
                <a:spcPts val="600"/>
              </a:spcBef>
            </a:pPr>
            <a:r>
              <a:rPr lang="pt-BR" sz="1000" dirty="0">
                <a:solidFill>
                  <a:schemeClr val="tx1">
                    <a:lumMod val="65000"/>
                    <a:lumOff val="35000"/>
                  </a:schemeClr>
                </a:solidFill>
                <a:latin typeface="Montserrat" pitchFamily="50" charset="0"/>
              </a:rPr>
              <a:t>A SSP-DF vem desenvolvendo o programa </a:t>
            </a:r>
            <a:r>
              <a:rPr lang="pt-BR" sz="1000" b="1" dirty="0">
                <a:solidFill>
                  <a:srgbClr val="0070C0"/>
                </a:solidFill>
                <a:latin typeface="Montserrat" pitchFamily="50" charset="0"/>
              </a:rPr>
              <a:t>VIVA BRASÍLIA</a:t>
            </a:r>
            <a:r>
              <a:rPr lang="pt-BR" sz="1000" dirty="0">
                <a:solidFill>
                  <a:schemeClr val="tx1">
                    <a:lumMod val="65000"/>
                    <a:lumOff val="35000"/>
                  </a:schemeClr>
                </a:solidFill>
                <a:latin typeface="Montserrat" pitchFamily="50" charset="0"/>
              </a:rPr>
              <a:t> de segurança pública, com o intuito de propiciar à população da cidade condições para viver de forma plena. Apesar das estatísticas apontarem uma diminuição do número de ocorrências criminais, foi constatado, por meio da pesquisa de segurança pública, um aumento da presença do medo. Portanto, o programa tem passado a estudar o tema de forma direta para o desenvolvimento de suas ações e políticas.  </a:t>
            </a:r>
          </a:p>
          <a:p>
            <a:pPr indent="457200" algn="just">
              <a:spcBef>
                <a:spcPts val="600"/>
              </a:spcBef>
            </a:pPr>
            <a:r>
              <a:rPr lang="pt-BR" sz="1000" dirty="0">
                <a:solidFill>
                  <a:schemeClr val="tx1">
                    <a:lumMod val="65000"/>
                    <a:lumOff val="35000"/>
                  </a:schemeClr>
                </a:solidFill>
                <a:latin typeface="Montserrat" pitchFamily="50" charset="0"/>
              </a:rPr>
              <a:t>A pesquisa realizada buscou levantar se o (a) entrevistado (a) já havia sido vítima de violência, de que forma e se deixava de realizar atividades habituais, como fazer uso do transporte coletivo, por receio da violência. Foi constatado que a área central do DF é onde o medo está menos presente. 	</a:t>
            </a:r>
          </a:p>
        </p:txBody>
      </p:sp>
      <p:sp>
        <p:nvSpPr>
          <p:cNvPr id="12" name="Retângulo 11"/>
          <p:cNvSpPr/>
          <p:nvPr/>
        </p:nvSpPr>
        <p:spPr>
          <a:xfrm>
            <a:off x="5040313" y="1349375"/>
            <a:ext cx="4140200" cy="285752"/>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5061479" y="1397601"/>
            <a:ext cx="4119034" cy="2154436"/>
          </a:xfrm>
          <a:prstGeom prst="rect">
            <a:avLst/>
          </a:prstGeom>
        </p:spPr>
        <p:txBody>
          <a:bodyPr wrap="square" lIns="0" tIns="0" rIns="0" bIns="0">
            <a:spAutoFit/>
          </a:bodyPr>
          <a:lstStyle/>
          <a:p>
            <a:pPr indent="457200" algn="just">
              <a:spcBef>
                <a:spcPts val="600"/>
              </a:spcBef>
            </a:pPr>
            <a:r>
              <a:rPr lang="pt-BR" sz="1000" b="1" dirty="0">
                <a:solidFill>
                  <a:schemeClr val="tx1">
                    <a:lumMod val="65000"/>
                    <a:lumOff val="35000"/>
                  </a:schemeClr>
                </a:solidFill>
                <a:latin typeface="Montserrat" pitchFamily="50" charset="0"/>
              </a:rPr>
              <a:t>A presença do medo é maior nas regiões periféricas :</a:t>
            </a:r>
          </a:p>
          <a:p>
            <a:pPr indent="457200" algn="just">
              <a:spcBef>
                <a:spcPts val="600"/>
              </a:spcBef>
            </a:pPr>
            <a:endParaRPr lang="pt-BR" sz="1000" dirty="0">
              <a:solidFill>
                <a:schemeClr val="tx1">
                  <a:lumMod val="65000"/>
                  <a:lumOff val="35000"/>
                </a:schemeClr>
              </a:solidFill>
              <a:latin typeface="Montserrat" pitchFamily="50" charset="0"/>
            </a:endParaRPr>
          </a:p>
          <a:p>
            <a:pPr marL="603154" lvl="1" algn="just">
              <a:buFont typeface="Arial" panose="020B0604020202020204" pitchFamily="34" charset="0"/>
              <a:buChar char="•"/>
            </a:pPr>
            <a:r>
              <a:rPr lang="pt-BR" sz="1000" dirty="0">
                <a:solidFill>
                  <a:schemeClr val="tx1">
                    <a:lumMod val="65000"/>
                    <a:lumOff val="35000"/>
                  </a:schemeClr>
                </a:solidFill>
                <a:latin typeface="Montserrat" pitchFamily="50" charset="0"/>
              </a:rPr>
              <a:t> Santa Maria</a:t>
            </a:r>
          </a:p>
          <a:p>
            <a:pPr marL="603154" lvl="1" algn="just">
              <a:buFont typeface="Arial" panose="020B0604020202020204" pitchFamily="34" charset="0"/>
              <a:buChar char="•"/>
            </a:pPr>
            <a:r>
              <a:rPr lang="pt-BR" sz="1000" dirty="0">
                <a:solidFill>
                  <a:schemeClr val="tx1">
                    <a:lumMod val="65000"/>
                    <a:lumOff val="35000"/>
                  </a:schemeClr>
                </a:solidFill>
                <a:latin typeface="Montserrat" pitchFamily="50" charset="0"/>
              </a:rPr>
              <a:t> Recanto das Emas </a:t>
            </a:r>
          </a:p>
          <a:p>
            <a:pPr marL="603154" lvl="1" algn="just">
              <a:buFont typeface="Arial" panose="020B0604020202020204" pitchFamily="34" charset="0"/>
              <a:buChar char="•"/>
            </a:pPr>
            <a:r>
              <a:rPr lang="pt-BR" sz="1000" dirty="0">
                <a:solidFill>
                  <a:schemeClr val="tx1">
                    <a:lumMod val="65000"/>
                    <a:lumOff val="35000"/>
                  </a:schemeClr>
                </a:solidFill>
                <a:latin typeface="Montserrat" pitchFamily="50" charset="0"/>
              </a:rPr>
              <a:t> Samambaia</a:t>
            </a:r>
          </a:p>
          <a:p>
            <a:pPr marL="603154" lvl="1" algn="just">
              <a:buFont typeface="Arial" panose="020B0604020202020204" pitchFamily="34" charset="0"/>
              <a:buChar char="•"/>
            </a:pPr>
            <a:r>
              <a:rPr lang="pt-BR" sz="1000" dirty="0">
                <a:solidFill>
                  <a:schemeClr val="tx1">
                    <a:lumMod val="65000"/>
                    <a:lumOff val="35000"/>
                  </a:schemeClr>
                </a:solidFill>
                <a:latin typeface="Montserrat" pitchFamily="50" charset="0"/>
              </a:rPr>
              <a:t> Taguatinga</a:t>
            </a:r>
          </a:p>
          <a:p>
            <a:pPr marL="603154" lvl="1" algn="just">
              <a:buFont typeface="Arial" panose="020B0604020202020204" pitchFamily="34" charset="0"/>
              <a:buChar char="•"/>
            </a:pPr>
            <a:r>
              <a:rPr lang="pt-BR" sz="1000" dirty="0">
                <a:solidFill>
                  <a:schemeClr val="tx1">
                    <a:lumMod val="65000"/>
                    <a:lumOff val="35000"/>
                  </a:schemeClr>
                </a:solidFill>
                <a:latin typeface="Montserrat" pitchFamily="50" charset="0"/>
              </a:rPr>
              <a:t> Planaltina</a:t>
            </a:r>
          </a:p>
          <a:p>
            <a:pPr marL="603154" lvl="1" algn="just">
              <a:buFont typeface="Arial" panose="020B0604020202020204" pitchFamily="34" charset="0"/>
              <a:buChar char="•"/>
            </a:pPr>
            <a:r>
              <a:rPr lang="pt-BR" sz="1000" dirty="0">
                <a:solidFill>
                  <a:schemeClr val="tx1">
                    <a:lumMod val="65000"/>
                    <a:lumOff val="35000"/>
                  </a:schemeClr>
                </a:solidFill>
                <a:latin typeface="Montserrat" pitchFamily="50" charset="0"/>
              </a:rPr>
              <a:t> Itapoã</a:t>
            </a:r>
          </a:p>
          <a:p>
            <a:pPr marL="603154" lvl="1" algn="just">
              <a:buFont typeface="Arial" panose="020B0604020202020204" pitchFamily="34" charset="0"/>
              <a:buChar char="•"/>
            </a:pPr>
            <a:r>
              <a:rPr lang="pt-BR" sz="1000" dirty="0">
                <a:solidFill>
                  <a:schemeClr val="tx1">
                    <a:lumMod val="65000"/>
                    <a:lumOff val="35000"/>
                  </a:schemeClr>
                </a:solidFill>
                <a:latin typeface="Montserrat" pitchFamily="50" charset="0"/>
              </a:rPr>
              <a:t> Paranoá </a:t>
            </a:r>
          </a:p>
          <a:p>
            <a:pPr marL="603154" lvl="1" algn="just">
              <a:buFont typeface="Arial" panose="020B0604020202020204" pitchFamily="34" charset="0"/>
              <a:buChar char="•"/>
            </a:pPr>
            <a:r>
              <a:rPr lang="pt-BR" sz="1000" dirty="0">
                <a:solidFill>
                  <a:schemeClr val="tx1">
                    <a:lumMod val="65000"/>
                    <a:lumOff val="35000"/>
                  </a:schemeClr>
                </a:solidFill>
                <a:latin typeface="Montserrat" pitchFamily="50" charset="0"/>
              </a:rPr>
              <a:t> São Sebastião</a:t>
            </a:r>
          </a:p>
          <a:p>
            <a:pPr indent="457200" algn="just">
              <a:spcBef>
                <a:spcPts val="600"/>
              </a:spcBef>
            </a:pPr>
            <a:r>
              <a:rPr lang="pt-BR" sz="1000" dirty="0">
                <a:solidFill>
                  <a:schemeClr val="tx1">
                    <a:lumMod val="65000"/>
                    <a:lumOff val="35000"/>
                  </a:schemeClr>
                </a:solidFill>
                <a:latin typeface="Montserrat" pitchFamily="50" charset="0"/>
              </a:rPr>
              <a:t>A região do Guará é a única que foge a esta regra, mesmo estando em uma área mais central ainda concentra bastante medo.	</a:t>
            </a:r>
          </a:p>
        </p:txBody>
      </p:sp>
    </p:spTree>
    <p:extLst>
      <p:ext uri="{BB962C8B-B14F-4D97-AF65-F5344CB8AC3E}">
        <p14:creationId xmlns:p14="http://schemas.microsoft.com/office/powerpoint/2010/main" val="116538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4322763" y="996127"/>
            <a:ext cx="4857750" cy="4308872"/>
          </a:xfrm>
          <a:prstGeom prst="rect">
            <a:avLst/>
          </a:prstGeom>
        </p:spPr>
        <p:txBody>
          <a:bodyPr>
            <a:spAutoFit/>
          </a:bodyPr>
          <a:lstStyle/>
          <a:p>
            <a:pPr algn="r">
              <a:lnSpc>
                <a:spcPct val="150000"/>
              </a:lnSpc>
              <a:spcAft>
                <a:spcPts val="545"/>
              </a:spcAft>
            </a:pPr>
            <a:r>
              <a:rPr lang="pt-BR" sz="1000" b="1" i="1" dirty="0">
                <a:solidFill>
                  <a:srgbClr val="FFEC01"/>
                </a:solidFill>
                <a:latin typeface="Montserrat"/>
              </a:rPr>
              <a:t>GOVERNADOR DO DISTRITO FEDERAL</a:t>
            </a:r>
          </a:p>
          <a:p>
            <a:pPr algn="r" defTabSz="814239">
              <a:spcBef>
                <a:spcPts val="600"/>
              </a:spcBef>
            </a:pPr>
            <a:r>
              <a:rPr lang="pt-BR" sz="1200" dirty="0" err="1">
                <a:solidFill>
                  <a:schemeClr val="bg1"/>
                </a:solidFill>
                <a:latin typeface="Montserrat"/>
              </a:rPr>
              <a:t>Ibaneis</a:t>
            </a:r>
            <a:r>
              <a:rPr lang="pt-BR" sz="1200" dirty="0">
                <a:solidFill>
                  <a:schemeClr val="bg1"/>
                </a:solidFill>
                <a:latin typeface="Montserrat"/>
              </a:rPr>
              <a:t> Rocha Barros Junior</a:t>
            </a:r>
          </a:p>
          <a:p>
            <a:pPr>
              <a:lnSpc>
                <a:spcPct val="100000"/>
              </a:lnSpc>
              <a:spcAft>
                <a:spcPts val="545"/>
              </a:spcAft>
            </a:pPr>
            <a:endParaRPr lang="pt-BR" b="1" dirty="0">
              <a:latin typeface="Montserrat" pitchFamily="50" charset="0"/>
            </a:endParaRPr>
          </a:p>
          <a:p>
            <a:pPr algn="r">
              <a:lnSpc>
                <a:spcPct val="150000"/>
              </a:lnSpc>
              <a:spcAft>
                <a:spcPts val="545"/>
              </a:spcAft>
            </a:pPr>
            <a:r>
              <a:rPr lang="pt-BR" sz="1000" b="1" i="1" dirty="0">
                <a:solidFill>
                  <a:srgbClr val="FFEC01"/>
                </a:solidFill>
                <a:latin typeface="Montserrat"/>
              </a:rPr>
              <a:t>VICE-GOVERNADOR DO DISTRITO FEDERAL</a:t>
            </a:r>
          </a:p>
          <a:p>
            <a:pPr algn="r" defTabSz="814239">
              <a:lnSpc>
                <a:spcPct val="100000"/>
              </a:lnSpc>
              <a:spcBef>
                <a:spcPts val="600"/>
              </a:spcBef>
              <a:spcAft>
                <a:spcPts val="545"/>
              </a:spcAft>
            </a:pPr>
            <a:r>
              <a:rPr lang="pt-BR" sz="1200" dirty="0">
                <a:solidFill>
                  <a:schemeClr val="bg1"/>
                </a:solidFill>
                <a:latin typeface="Montserrat"/>
              </a:rPr>
              <a:t>Marcus Vinícius Britto de Albuquerque Dias</a:t>
            </a:r>
          </a:p>
          <a:p>
            <a:pPr>
              <a:lnSpc>
                <a:spcPct val="100000"/>
              </a:lnSpc>
              <a:spcAft>
                <a:spcPts val="545"/>
              </a:spcAft>
            </a:pPr>
            <a:endParaRPr lang="pt-BR" b="1" dirty="0">
              <a:latin typeface="Montserrat" pitchFamily="50" charset="0"/>
            </a:endParaRPr>
          </a:p>
          <a:p>
            <a:pPr algn="r">
              <a:lnSpc>
                <a:spcPct val="150000"/>
              </a:lnSpc>
              <a:spcAft>
                <a:spcPts val="545"/>
              </a:spcAft>
            </a:pPr>
            <a:r>
              <a:rPr lang="pt-BR" sz="1000" b="1" i="1" dirty="0">
                <a:solidFill>
                  <a:srgbClr val="FFEC01"/>
                </a:solidFill>
                <a:latin typeface="Montserrat"/>
              </a:rPr>
              <a:t>SECRETÁRIO DE ESTADO DE TRANSPORTE E MOBILIDADE</a:t>
            </a:r>
          </a:p>
          <a:p>
            <a:pPr algn="r" defTabSz="814239">
              <a:spcBef>
                <a:spcPts val="600"/>
              </a:spcBef>
              <a:spcAft>
                <a:spcPts val="545"/>
              </a:spcAft>
            </a:pPr>
            <a:r>
              <a:rPr lang="pt-BR" sz="1200" dirty="0">
                <a:solidFill>
                  <a:schemeClr val="bg1"/>
                </a:solidFill>
                <a:latin typeface="Montserrat"/>
              </a:rPr>
              <a:t>Valter Casimiro Silveira</a:t>
            </a:r>
          </a:p>
          <a:p>
            <a:pPr>
              <a:lnSpc>
                <a:spcPct val="100000"/>
              </a:lnSpc>
              <a:spcAft>
                <a:spcPts val="545"/>
              </a:spcAft>
            </a:pPr>
            <a:endParaRPr lang="pt-BR" b="1" dirty="0">
              <a:latin typeface="Montserrat" pitchFamily="50" charset="0"/>
            </a:endParaRPr>
          </a:p>
          <a:p>
            <a:pPr algn="r">
              <a:lnSpc>
                <a:spcPct val="150000"/>
              </a:lnSpc>
              <a:spcAft>
                <a:spcPts val="545"/>
              </a:spcAft>
            </a:pPr>
            <a:r>
              <a:rPr lang="pt-BR" sz="1000" b="1" i="1" dirty="0">
                <a:solidFill>
                  <a:srgbClr val="FFEC01"/>
                </a:solidFill>
                <a:latin typeface="Montserrat"/>
              </a:rPr>
              <a:t>SECRETÁRIO EXECUTIVO DE TRANSPORTE E MOBILIDADE</a:t>
            </a:r>
          </a:p>
          <a:p>
            <a:pPr algn="r" defTabSz="814239">
              <a:lnSpc>
                <a:spcPct val="100000"/>
              </a:lnSpc>
              <a:spcBef>
                <a:spcPts val="600"/>
              </a:spcBef>
              <a:spcAft>
                <a:spcPts val="545"/>
              </a:spcAft>
            </a:pPr>
            <a:r>
              <a:rPr lang="pt-BR" sz="1200" dirty="0">
                <a:solidFill>
                  <a:schemeClr val="bg1"/>
                </a:solidFill>
                <a:latin typeface="Montserrat"/>
              </a:rPr>
              <a:t>Luiz Felipe Cardoso de Carvalho</a:t>
            </a:r>
          </a:p>
          <a:p>
            <a:pPr>
              <a:lnSpc>
                <a:spcPct val="100000"/>
              </a:lnSpc>
              <a:spcAft>
                <a:spcPts val="545"/>
              </a:spcAft>
            </a:pPr>
            <a:endParaRPr lang="pt-BR" b="1" dirty="0">
              <a:latin typeface="Montserrat" pitchFamily="50" charset="0"/>
            </a:endParaRPr>
          </a:p>
          <a:p>
            <a:pPr algn="r">
              <a:lnSpc>
                <a:spcPct val="150000"/>
              </a:lnSpc>
              <a:spcAft>
                <a:spcPts val="545"/>
              </a:spcAft>
            </a:pPr>
            <a:r>
              <a:rPr lang="pt-BR" sz="1000" b="1" i="1" dirty="0">
                <a:solidFill>
                  <a:srgbClr val="FFEC01"/>
                </a:solidFill>
                <a:latin typeface="Montserrat"/>
              </a:rPr>
              <a:t>SUBSECRETÁRIO DE PLANEJAMENTO DA MOBILIDADE</a:t>
            </a:r>
          </a:p>
          <a:p>
            <a:pPr algn="r" defTabSz="814239">
              <a:spcBef>
                <a:spcPts val="600"/>
              </a:spcBef>
              <a:spcAft>
                <a:spcPts val="545"/>
              </a:spcAft>
            </a:pPr>
            <a:r>
              <a:rPr lang="pt-BR" sz="1200" dirty="0">
                <a:solidFill>
                  <a:schemeClr val="bg1"/>
                </a:solidFill>
                <a:latin typeface="Montserrat"/>
              </a:rPr>
              <a:t>José Soares de Paiva</a:t>
            </a:r>
          </a:p>
        </p:txBody>
      </p:sp>
      <p:pic>
        <p:nvPicPr>
          <p:cNvPr id="6" name="Picture 4" descr="Resultado de imagem para ciclistas pn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464422" y="4281542"/>
            <a:ext cx="1776980" cy="1747783"/>
          </a:xfrm>
          <a:prstGeom prst="rect">
            <a:avLst/>
          </a:prstGeom>
          <a:noFill/>
        </p:spPr>
      </p:pic>
      <p:pic>
        <p:nvPicPr>
          <p:cNvPr id="7" name="Picture 24" descr="Imagem relacionada"/>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flipH="1">
            <a:off x="3290072" y="4281542"/>
            <a:ext cx="1068367" cy="1747783"/>
          </a:xfrm>
          <a:prstGeom prst="rect">
            <a:avLst/>
          </a:prstGeom>
          <a:noFill/>
        </p:spPr>
      </p:pic>
    </p:spTree>
    <p:extLst>
      <p:ext uri="{BB962C8B-B14F-4D97-AF65-F5344CB8AC3E}">
        <p14:creationId xmlns:p14="http://schemas.microsoft.com/office/powerpoint/2010/main" val="669630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descr="praca-do-relogio.jpg"/>
          <p:cNvPicPr>
            <a:picLocks noChangeAspect="1"/>
          </p:cNvPicPr>
          <p:nvPr/>
        </p:nvPicPr>
        <p:blipFill>
          <a:blip r:embed="rId2" cstate="print"/>
          <a:srcRect l="357" t="6084" r="357"/>
          <a:stretch>
            <a:fillRect/>
          </a:stretch>
        </p:blipFill>
        <p:spPr>
          <a:xfrm>
            <a:off x="0" y="1"/>
            <a:ext cx="9720263" cy="6300788"/>
          </a:xfrm>
          <a:prstGeom prst="rect">
            <a:avLst/>
          </a:prstGeom>
        </p:spPr>
      </p:pic>
      <p:sp>
        <p:nvSpPr>
          <p:cNvPr id="4" name="CaixaDeTexto 3"/>
          <p:cNvSpPr txBox="1"/>
          <p:nvPr/>
        </p:nvSpPr>
        <p:spPr>
          <a:xfrm>
            <a:off x="5075238" y="5690436"/>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ln w="18415" cmpd="sng">
                  <a:noFill/>
                  <a:prstDash val="solid"/>
                </a:ln>
                <a:solidFill>
                  <a:schemeClr val="bg1"/>
                </a:solidFill>
                <a:latin typeface="Montserrat" pitchFamily="50" charset="0"/>
              </a:rPr>
              <a:t>Praça do Relógio - DF, 2014</a:t>
            </a:r>
          </a:p>
          <a:p>
            <a:pPr algn="r"/>
            <a:r>
              <a:rPr lang="pt-BR" sz="800" dirty="0">
                <a:ln w="18415" cmpd="sng">
                  <a:noFill/>
                  <a:prstDash val="solid"/>
                </a:ln>
                <a:solidFill>
                  <a:schemeClr val="bg1"/>
                </a:solidFill>
                <a:latin typeface="Montserrat" pitchFamily="50" charset="0"/>
              </a:rPr>
              <a:t>Foto: Rodrigo </a:t>
            </a:r>
            <a:r>
              <a:rPr lang="pt-BR" sz="800" dirty="0" err="1">
                <a:ln w="18415" cmpd="sng">
                  <a:noFill/>
                  <a:prstDash val="solid"/>
                </a:ln>
                <a:solidFill>
                  <a:schemeClr val="bg1"/>
                </a:solidFill>
                <a:latin typeface="Montserrat" pitchFamily="50" charset="0"/>
              </a:rPr>
              <a:t>Mady</a:t>
            </a:r>
            <a:r>
              <a:rPr lang="pt-BR" sz="800" dirty="0">
                <a:ln w="18415" cmpd="sng">
                  <a:noFill/>
                  <a:prstDash val="solid"/>
                </a:ln>
                <a:solidFill>
                  <a:schemeClr val="bg1"/>
                </a:solidFill>
                <a:latin typeface="Montserrat" pitchFamily="50" charset="0"/>
              </a:rPr>
              <a:t> da Silva</a:t>
            </a:r>
          </a:p>
        </p:txBody>
      </p:sp>
    </p:spTree>
    <p:extLst>
      <p:ext uri="{BB962C8B-B14F-4D97-AF65-F5344CB8AC3E}">
        <p14:creationId xmlns:p14="http://schemas.microsoft.com/office/powerpoint/2010/main" val="21186655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538162" y="1349375"/>
            <a:ext cx="410527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p:cNvSpPr/>
          <p:nvPr/>
        </p:nvSpPr>
        <p:spPr>
          <a:xfrm>
            <a:off x="5075238" y="1349375"/>
            <a:ext cx="4105275" cy="902125"/>
          </a:xfrm>
          <a:prstGeom prst="rect">
            <a:avLst/>
          </a:prstGeom>
          <a:solidFill>
            <a:srgbClr val="0070C0"/>
          </a:solidFill>
          <a:ln w="28575">
            <a:noFill/>
            <a:prstDash val="solid"/>
          </a:ln>
        </p:spPr>
        <p:txBody>
          <a:bodyPr wrap="square" lIns="180000" tIns="180000" rIns="180000" bIns="180000">
            <a:spAutoFit/>
          </a:bodyPr>
          <a:lstStyle/>
          <a:p>
            <a:pPr indent="457200" algn="just">
              <a:spcBef>
                <a:spcPts val="600"/>
              </a:spcBef>
            </a:pPr>
            <a:r>
              <a:rPr lang="pt-BR" sz="1000" b="1" dirty="0">
                <a:solidFill>
                  <a:srgbClr val="FDE169"/>
                </a:solidFill>
                <a:latin typeface="Montserrat" pitchFamily="50" charset="0"/>
              </a:rPr>
              <a:t>Organização do Espaço Público</a:t>
            </a:r>
          </a:p>
          <a:p>
            <a:pPr indent="457200" algn="just">
              <a:spcBef>
                <a:spcPts val="600"/>
              </a:spcBef>
            </a:pPr>
            <a:r>
              <a:rPr lang="pt-BR" sz="1000" dirty="0">
                <a:solidFill>
                  <a:schemeClr val="bg1"/>
                </a:solidFill>
                <a:latin typeface="Montserrat" pitchFamily="50" charset="0"/>
              </a:rPr>
              <a:t>Ambientes públicos precários em termos de locais estruturados para a prática de esporte, lazer e cultura.</a:t>
            </a:r>
          </a:p>
        </p:txBody>
      </p:sp>
      <p:sp>
        <p:nvSpPr>
          <p:cNvPr id="24" name="Retângulo 23"/>
          <p:cNvSpPr/>
          <p:nvPr/>
        </p:nvSpPr>
        <p:spPr>
          <a:xfrm>
            <a:off x="5075237" y="2387620"/>
            <a:ext cx="4105275" cy="1209901"/>
          </a:xfrm>
          <a:prstGeom prst="rect">
            <a:avLst/>
          </a:prstGeom>
          <a:solidFill>
            <a:srgbClr val="0070C0"/>
          </a:solidFill>
          <a:ln w="28575">
            <a:noFill/>
            <a:prstDash val="solid"/>
          </a:ln>
        </p:spPr>
        <p:txBody>
          <a:bodyPr wrap="square" lIns="180000" tIns="180000" rIns="180000" bIns="180000">
            <a:spAutoFit/>
          </a:bodyPr>
          <a:lstStyle/>
          <a:p>
            <a:pPr indent="457200" algn="just">
              <a:spcBef>
                <a:spcPts val="600"/>
              </a:spcBef>
            </a:pPr>
            <a:r>
              <a:rPr lang="pt-BR" sz="1000" b="1" dirty="0">
                <a:solidFill>
                  <a:srgbClr val="FDE169"/>
                </a:solidFill>
                <a:latin typeface="Montserrat" pitchFamily="50" charset="0"/>
              </a:rPr>
              <a:t>Relação entre Vizinhos</a:t>
            </a:r>
          </a:p>
          <a:p>
            <a:pPr indent="457200" algn="just">
              <a:spcBef>
                <a:spcPts val="600"/>
              </a:spcBef>
            </a:pPr>
            <a:r>
              <a:rPr lang="pt-BR" sz="1000" dirty="0">
                <a:solidFill>
                  <a:schemeClr val="bg1"/>
                </a:solidFill>
                <a:latin typeface="Montserrat" pitchFamily="50" charset="0"/>
              </a:rPr>
              <a:t>Elevada desconfiança entre os vizinhos, onde é bastante comum a prática de ameaças entre as pessoas e barulhos de tiros, levando ao abandono das vias e ambientes públicos pela população.</a:t>
            </a:r>
          </a:p>
        </p:txBody>
      </p:sp>
      <p:sp>
        <p:nvSpPr>
          <p:cNvPr id="25" name="Retângulo 24"/>
          <p:cNvSpPr/>
          <p:nvPr/>
        </p:nvSpPr>
        <p:spPr>
          <a:xfrm>
            <a:off x="538163" y="2639212"/>
            <a:ext cx="4105275" cy="2210175"/>
          </a:xfrm>
          <a:prstGeom prst="rect">
            <a:avLst/>
          </a:prstGeom>
          <a:solidFill>
            <a:srgbClr val="0070C0"/>
          </a:solidFill>
          <a:ln w="28575">
            <a:noFill/>
            <a:prstDash val="solid"/>
          </a:ln>
        </p:spPr>
        <p:txBody>
          <a:bodyPr wrap="square" lIns="180000" tIns="180000" rIns="180000" bIns="180000">
            <a:spAutoFit/>
          </a:bodyPr>
          <a:lstStyle/>
          <a:p>
            <a:pPr indent="457200" algn="just">
              <a:spcBef>
                <a:spcPts val="600"/>
              </a:spcBef>
            </a:pPr>
            <a:r>
              <a:rPr lang="pt-BR" sz="1000" b="1" dirty="0">
                <a:solidFill>
                  <a:srgbClr val="FDE169"/>
                </a:solidFill>
                <a:latin typeface="Montserrat" pitchFamily="50" charset="0"/>
              </a:rPr>
              <a:t>Qualidade do Serviço Público</a:t>
            </a:r>
          </a:p>
          <a:p>
            <a:pPr indent="457200" algn="just">
              <a:spcBef>
                <a:spcPts val="600"/>
              </a:spcBef>
            </a:pPr>
            <a:r>
              <a:rPr lang="pt-BR" sz="1000" dirty="0">
                <a:solidFill>
                  <a:schemeClr val="bg1"/>
                </a:solidFill>
                <a:latin typeface="Montserrat" pitchFamily="50" charset="0"/>
              </a:rPr>
              <a:t>Precariedade da presença da polícia, tanto no tocante a presença e qualidade do policiamento a pé ou por meio de viatura, quanto na capacidade de resposta aos atendimentos emergenciais; estabelecimento de uma relação de desconfiança entre polícia e comunidade, onde os contatos estabelecidos provocam o medo na população, especialmente no contexto das revistas pessoais praticadas pela polícia.</a:t>
            </a:r>
          </a:p>
          <a:p>
            <a:pPr indent="457200" algn="just">
              <a:spcBef>
                <a:spcPts val="600"/>
              </a:spcBef>
            </a:pPr>
            <a:r>
              <a:rPr lang="pt-BR" sz="1000" dirty="0">
                <a:solidFill>
                  <a:schemeClr val="bg1"/>
                </a:solidFill>
                <a:latin typeface="Montserrat" pitchFamily="50" charset="0"/>
              </a:rPr>
              <a:t>Precariedade dos serviços públicos em termos de iluminação e pavimentação das ruas e calçadas.</a:t>
            </a:r>
          </a:p>
        </p:txBody>
      </p:sp>
      <p:sp>
        <p:nvSpPr>
          <p:cNvPr id="27" name="Retângulo 26"/>
          <p:cNvSpPr/>
          <p:nvPr/>
        </p:nvSpPr>
        <p:spPr>
          <a:xfrm>
            <a:off x="538163" y="1385888"/>
            <a:ext cx="4105275" cy="1180298"/>
          </a:xfrm>
          <a:prstGeom prst="rect">
            <a:avLst/>
          </a:prstGeom>
          <a:ln w="12700">
            <a:noFill/>
          </a:ln>
        </p:spPr>
        <p:txBody>
          <a:bodyPr wrap="square" lIns="0" tIns="0" rIns="0" bIns="0">
            <a:spAutoFit/>
          </a:bodyPr>
          <a:lstStyle/>
          <a:p>
            <a:pPr indent="457200">
              <a:spcBef>
                <a:spcPts val="600"/>
              </a:spcBef>
            </a:pPr>
            <a:r>
              <a:rPr lang="pt-BR" sz="1000" b="1" dirty="0">
                <a:solidFill>
                  <a:schemeClr val="tx1">
                    <a:lumMod val="65000"/>
                    <a:lumOff val="35000"/>
                  </a:schemeClr>
                </a:solidFill>
                <a:latin typeface="Montserrat" pitchFamily="50" charset="0"/>
              </a:rPr>
              <a:t>O que causa o medo?</a:t>
            </a:r>
          </a:p>
          <a:p>
            <a:pPr indent="457200" algn="just">
              <a:spcBef>
                <a:spcPts val="600"/>
              </a:spcBef>
            </a:pPr>
            <a:r>
              <a:rPr lang="pt-BR" sz="1000" dirty="0">
                <a:solidFill>
                  <a:schemeClr val="tx1">
                    <a:lumMod val="65000"/>
                    <a:lumOff val="35000"/>
                  </a:schemeClr>
                </a:solidFill>
                <a:latin typeface="Montserrat" pitchFamily="50" charset="0"/>
              </a:rPr>
              <a:t>Vários fatores impactam na vitimização por medo, além do fato das pessoas terem sido vítimas de crime ou conhecerem alguém na vizinhança onde residem que também foram vitimas, o contexto social característico por propiciar a presença do medo no Distrito Federal pode ser caracterizado das seguintes formas:</a:t>
            </a:r>
          </a:p>
        </p:txBody>
      </p:sp>
      <p:sp>
        <p:nvSpPr>
          <p:cNvPr id="29" name="Retângulo 28"/>
          <p:cNvSpPr/>
          <p:nvPr/>
        </p:nvSpPr>
        <p:spPr>
          <a:xfrm>
            <a:off x="5075238" y="3684517"/>
            <a:ext cx="4105275" cy="123111"/>
          </a:xfrm>
          <a:prstGeom prst="rect">
            <a:avLst/>
          </a:prstGeom>
        </p:spPr>
        <p:txBody>
          <a:bodyPr wrap="square" lIns="0" tIns="0" rIns="0" bIns="0">
            <a:spAutoFit/>
          </a:bodyPr>
          <a:lstStyle/>
          <a:p>
            <a:pPr algn="r"/>
            <a:r>
              <a:rPr lang="pt-BR" sz="800" dirty="0">
                <a:solidFill>
                  <a:schemeClr val="tx1">
                    <a:lumMod val="50000"/>
                    <a:lumOff val="50000"/>
                  </a:schemeClr>
                </a:solidFill>
                <a:latin typeface="Montserrat" pitchFamily="50" charset="0"/>
              </a:rPr>
              <a:t>Fonte do texto: SSP-DF (2017). Política de Redução do Medo no Distrito Federal</a:t>
            </a:r>
          </a:p>
        </p:txBody>
      </p:sp>
    </p:spTree>
    <p:extLst>
      <p:ext uri="{BB962C8B-B14F-4D97-AF65-F5344CB8AC3E}">
        <p14:creationId xmlns:p14="http://schemas.microsoft.com/office/powerpoint/2010/main" val="2293459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4643438" y="5906214"/>
            <a:ext cx="3430687" cy="12311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pitchFamily="50" charset="0"/>
              </a:rPr>
              <a:t>Fonte: ssp.df.gov.br</a:t>
            </a:r>
          </a:p>
        </p:txBody>
      </p:sp>
      <p:sp>
        <p:nvSpPr>
          <p:cNvPr id="15" name="Retângulo 14"/>
          <p:cNvSpPr/>
          <p:nvPr/>
        </p:nvSpPr>
        <p:spPr>
          <a:xfrm>
            <a:off x="538163" y="1349375"/>
            <a:ext cx="8642350" cy="311823"/>
          </a:xfrm>
          <a:prstGeom prst="rect">
            <a:avLst/>
          </a:prstGeom>
        </p:spPr>
        <p:txBody>
          <a:bodyPr wrap="square" lIns="0" tIns="0" rIns="0" bIns="0">
            <a:spAutoFit/>
          </a:bodyPr>
          <a:lstStyle/>
          <a:p>
            <a:pPr indent="457200" algn="just">
              <a:spcBef>
                <a:spcPts val="600"/>
              </a:spcBef>
            </a:pPr>
            <a:r>
              <a:rPr lang="pt-BR" sz="1000" dirty="0">
                <a:solidFill>
                  <a:schemeClr val="tx1">
                    <a:lumMod val="65000"/>
                    <a:lumOff val="35000"/>
                  </a:schemeClr>
                </a:solidFill>
                <a:latin typeface="Montserrat" pitchFamily="50" charset="0"/>
              </a:rPr>
              <a:t>Para fecharmos a parte do diagnóstico de segurança pública, apresentaremos a seguir dois gráficos que retratam a situação do DF em relação aos roubos a transeunte e no transporte coletivo (ônibus) no ano de 2017 (taxa a cada 100 mil habitantes).</a:t>
            </a:r>
          </a:p>
        </p:txBody>
      </p:sp>
      <p:graphicFrame>
        <p:nvGraphicFramePr>
          <p:cNvPr id="19" name="Gráfico 18"/>
          <p:cNvGraphicFramePr/>
          <p:nvPr>
            <p:extLst>
              <p:ext uri="{D42A27DB-BD31-4B8C-83A1-F6EECF244321}">
                <p14:modId xmlns:p14="http://schemas.microsoft.com/office/powerpoint/2010/main" val="3698707610"/>
              </p:ext>
            </p:extLst>
          </p:nvPr>
        </p:nvGraphicFramePr>
        <p:xfrm>
          <a:off x="1391396" y="1835926"/>
          <a:ext cx="6861693" cy="49361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4386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áfico 14"/>
          <p:cNvGraphicFramePr/>
          <p:nvPr>
            <p:extLst>
              <p:ext uri="{D42A27DB-BD31-4B8C-83A1-F6EECF244321}">
                <p14:modId xmlns:p14="http://schemas.microsoft.com/office/powerpoint/2010/main" val="2552616187"/>
              </p:ext>
            </p:extLst>
          </p:nvPr>
        </p:nvGraphicFramePr>
        <p:xfrm>
          <a:off x="880214" y="1549341"/>
          <a:ext cx="8018093" cy="4479984"/>
        </p:xfrm>
        <a:graphic>
          <a:graphicData uri="http://schemas.openxmlformats.org/drawingml/2006/chart">
            <c:chart xmlns:c="http://schemas.openxmlformats.org/drawingml/2006/chart" xmlns:r="http://schemas.openxmlformats.org/officeDocument/2006/relationships" r:id="rId2"/>
          </a:graphicData>
        </a:graphic>
      </p:graphicFrame>
      <p:sp>
        <p:nvSpPr>
          <p:cNvPr id="9" name="Retângulo 8"/>
          <p:cNvSpPr/>
          <p:nvPr/>
        </p:nvSpPr>
        <p:spPr>
          <a:xfrm>
            <a:off x="5075238" y="5906214"/>
            <a:ext cx="3430687" cy="12311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pitchFamily="50" charset="0"/>
              </a:rPr>
              <a:t>Fonte: ssp.df.gov.br</a:t>
            </a:r>
          </a:p>
        </p:txBody>
      </p:sp>
    </p:spTree>
    <p:extLst>
      <p:ext uri="{BB962C8B-B14F-4D97-AF65-F5344CB8AC3E}">
        <p14:creationId xmlns:p14="http://schemas.microsoft.com/office/powerpoint/2010/main" val="1963008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SUPLAM-SEMOB\00. SUPLAM\COMAT\01_MOBILIDADE ATIVA\00 PLANO DE MOBILIDADE ATIVA\Diagramação 171120\IMAGENS\Aegncia Brasília\20801995363_10995d545a_o.jpg"/>
          <p:cNvPicPr>
            <a:picLocks noChangeAspect="1" noChangeArrowheads="1"/>
          </p:cNvPicPr>
          <p:nvPr/>
        </p:nvPicPr>
        <p:blipFill rotWithShape="1">
          <a:blip r:embed="rId2" cstate="print">
            <a:duotone>
              <a:prstClr val="black"/>
              <a:schemeClr val="accent1">
                <a:tint val="45000"/>
                <a:satMod val="400000"/>
              </a:schemeClr>
            </a:duotone>
          </a:blip>
          <a:srcRect l="5764" t="4358" b="5405"/>
          <a:stretch/>
        </p:blipFill>
        <p:spPr bwMode="auto">
          <a:xfrm>
            <a:off x="6" y="-17958"/>
            <a:ext cx="9720258" cy="6318746"/>
          </a:xfrm>
          <a:prstGeom prst="rect">
            <a:avLst/>
          </a:prstGeom>
          <a:noFill/>
        </p:spPr>
      </p:pic>
      <p:sp>
        <p:nvSpPr>
          <p:cNvPr id="7" name="Retângulo 6"/>
          <p:cNvSpPr/>
          <p:nvPr/>
        </p:nvSpPr>
        <p:spPr>
          <a:xfrm>
            <a:off x="-1"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352039" y="5875297"/>
            <a:ext cx="3780113" cy="123111"/>
          </a:xfrm>
          <a:prstGeom prst="rect">
            <a:avLst/>
          </a:prstGeom>
          <a:noFill/>
        </p:spPr>
        <p:txBody>
          <a:bodyPr wrap="square" lIns="0" tIns="0" rIns="0" bIns="0">
            <a:spAutoFit/>
          </a:bodyPr>
          <a:lstStyle/>
          <a:p>
            <a:pPr algn="r"/>
            <a:r>
              <a:rPr lang="pt-BR" sz="800" dirty="0">
                <a:solidFill>
                  <a:schemeClr val="bg1"/>
                </a:solidFill>
                <a:latin typeface="Montserrat" pitchFamily="50" charset="0"/>
              </a:rPr>
              <a:t>Esplanada dos Ministérios. Fonte:  Agência Brasília </a:t>
            </a:r>
          </a:p>
        </p:txBody>
      </p:sp>
    </p:spTree>
    <p:extLst>
      <p:ext uri="{BB962C8B-B14F-4D97-AF65-F5344CB8AC3E}">
        <p14:creationId xmlns:p14="http://schemas.microsoft.com/office/powerpoint/2010/main" val="3961529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29B00"/>
        </a:solidFill>
        <a:effectLst/>
      </p:bgPr>
    </p:bg>
    <p:spTree>
      <p:nvGrpSpPr>
        <p:cNvPr id="1" name=""/>
        <p:cNvGrpSpPr/>
        <p:nvPr/>
      </p:nvGrpSpPr>
      <p:grpSpPr>
        <a:xfrm>
          <a:off x="0" y="0"/>
          <a:ext cx="0" cy="0"/>
          <a:chOff x="0" y="0"/>
          <a:chExt cx="0" cy="0"/>
        </a:xfrm>
      </p:grpSpPr>
      <p:cxnSp>
        <p:nvCxnSpPr>
          <p:cNvPr id="8" name="Conector reto 7"/>
          <p:cNvCxnSpPr/>
          <p:nvPr/>
        </p:nvCxnSpPr>
        <p:spPr>
          <a:xfrm>
            <a:off x="0" y="5083743"/>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4857321" y="5082038"/>
            <a:ext cx="4384370" cy="417885"/>
          </a:xfrm>
          <a:prstGeom prst="rect">
            <a:avLst/>
          </a:prstGeom>
          <a:noFill/>
          <a:ln>
            <a:noFill/>
          </a:ln>
        </p:spPr>
        <p:txBody>
          <a:bodyPr wrap="square" lIns="91771" tIns="45886" rIns="91771" bIns="45886" rtlCol="0">
            <a:spAutoFit/>
          </a:bodyPr>
          <a:lstStyle/>
          <a:p>
            <a:pPr algn="r">
              <a:lnSpc>
                <a:spcPct val="150000"/>
              </a:lnSpc>
            </a:pPr>
            <a:r>
              <a:rPr lang="pt-BR" dirty="0">
                <a:solidFill>
                  <a:schemeClr val="bg1"/>
                </a:solidFill>
                <a:latin typeface="Montserrat" pitchFamily="50" charset="0"/>
              </a:rPr>
              <a:t>4.3 Infraestrutura de Mobilidade a pé </a:t>
            </a:r>
          </a:p>
        </p:txBody>
      </p:sp>
      <p:sp>
        <p:nvSpPr>
          <p:cNvPr id="6" name="CaixaDeTexto 5"/>
          <p:cNvSpPr txBox="1"/>
          <p:nvPr/>
        </p:nvSpPr>
        <p:spPr>
          <a:xfrm>
            <a:off x="5696111" y="4552122"/>
            <a:ext cx="3509067" cy="498613"/>
          </a:xfrm>
          <a:prstGeom prst="rect">
            <a:avLst/>
          </a:prstGeom>
          <a:noFill/>
          <a:ln>
            <a:noFill/>
          </a:ln>
        </p:spPr>
        <p:txBody>
          <a:bodyPr wrap="square" lIns="91771" tIns="45886" rIns="91771" bIns="45886" rtlCol="0">
            <a:spAutoFit/>
          </a:bodyPr>
          <a:lstStyle/>
          <a:p>
            <a:pPr algn="r">
              <a:lnSpc>
                <a:spcPct val="150000"/>
              </a:lnSpc>
            </a:pPr>
            <a:r>
              <a:rPr lang="pt-BR" sz="1997" b="1" i="1" dirty="0">
                <a:solidFill>
                  <a:srgbClr val="F9DD16"/>
                </a:solidFill>
                <a:latin typeface="Montserrat" pitchFamily="50" charset="0"/>
              </a:rPr>
              <a:t>4. DIAGNÓSTICO</a:t>
            </a:r>
            <a:endParaRPr lang="pt-BR" sz="3177" b="1" i="1" dirty="0">
              <a:solidFill>
                <a:srgbClr val="F9DD16"/>
              </a:solidFill>
              <a:latin typeface="Montserrat" pitchFamily="50" charset="0"/>
            </a:endParaRPr>
          </a:p>
        </p:txBody>
      </p:sp>
    </p:spTree>
    <p:extLst>
      <p:ext uri="{BB962C8B-B14F-4D97-AF65-F5344CB8AC3E}">
        <p14:creationId xmlns:p14="http://schemas.microsoft.com/office/powerpoint/2010/main" val="2654155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38162" y="1324744"/>
            <a:ext cx="410527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9" name="Picture 38" descr="Resultado de imagem para png silhueta idoso"/>
          <p:cNvPicPr>
            <a:picLocks noChangeAspect="1" noChangeArrowheads="1"/>
          </p:cNvPicPr>
          <p:nvPr/>
        </p:nvPicPr>
        <p:blipFill>
          <a:blip r:embed="rId2" cstate="print">
            <a:lum contrast="10000"/>
            <a:extLst>
              <a:ext uri="{BEBA8EAE-BF5A-486C-A8C5-ECC9F3942E4B}">
                <a14:imgProps xmlns:a14="http://schemas.microsoft.com/office/drawing/2010/main">
                  <a14:imgLayer r:embed="rId3">
                    <a14:imgEffect>
                      <a14:backgroundRemoval t="10698" b="93023" l="0" r="52941"/>
                    </a14:imgEffect>
                  </a14:imgLayer>
                </a14:imgProps>
              </a:ext>
            </a:extLst>
          </a:blip>
          <a:srcRect t="11289" r="50000" b="5188"/>
          <a:stretch>
            <a:fillRect/>
          </a:stretch>
        </p:blipFill>
        <p:spPr bwMode="auto">
          <a:xfrm>
            <a:off x="6820709" y="4616903"/>
            <a:ext cx="489000" cy="1160158"/>
          </a:xfrm>
          <a:prstGeom prst="rect">
            <a:avLst/>
          </a:prstGeom>
          <a:noFill/>
        </p:spPr>
      </p:pic>
      <p:pic>
        <p:nvPicPr>
          <p:cNvPr id="50" name="Picture 24" descr="Imagem relacionada"/>
          <p:cNvPicPr>
            <a:picLocks noChangeAspect="1" noChangeArrowheads="1"/>
          </p:cNvPicPr>
          <p:nvPr/>
        </p:nvPicPr>
        <p:blipFill>
          <a:blip r:embed="rId4" cstate="print"/>
          <a:srcRect/>
          <a:stretch>
            <a:fillRect/>
          </a:stretch>
        </p:blipFill>
        <p:spPr bwMode="auto">
          <a:xfrm flipH="1">
            <a:off x="4063194" y="4671905"/>
            <a:ext cx="638780" cy="1045006"/>
          </a:xfrm>
          <a:prstGeom prst="rect">
            <a:avLst/>
          </a:prstGeom>
          <a:noFill/>
        </p:spPr>
      </p:pic>
      <p:pic>
        <p:nvPicPr>
          <p:cNvPr id="51" name="Picture 20" descr="Wheelchair by j4p4n"/>
          <p:cNvPicPr>
            <a:picLocks noChangeAspect="1" noChangeArrowheads="1"/>
          </p:cNvPicPr>
          <p:nvPr/>
        </p:nvPicPr>
        <p:blipFill>
          <a:blip r:embed="rId5" cstate="print"/>
          <a:srcRect l="48767"/>
          <a:stretch>
            <a:fillRect/>
          </a:stretch>
        </p:blipFill>
        <p:spPr bwMode="auto">
          <a:xfrm>
            <a:off x="5513657" y="4671904"/>
            <a:ext cx="762470" cy="1053182"/>
          </a:xfrm>
          <a:prstGeom prst="rect">
            <a:avLst/>
          </a:prstGeom>
          <a:noFill/>
        </p:spPr>
      </p:pic>
      <p:pic>
        <p:nvPicPr>
          <p:cNvPr id="52" name="Imagem 51" descr="bici.jpg"/>
          <p:cNvPicPr>
            <a:picLocks noChangeAspect="1"/>
          </p:cNvPicPr>
          <p:nvPr/>
        </p:nvPicPr>
        <p:blipFill>
          <a:blip r:embed="rId6" cstate="print">
            <a:clrChange>
              <a:clrFrom>
                <a:srgbClr val="FFFFFF"/>
              </a:clrFrom>
              <a:clrTo>
                <a:srgbClr val="FFFFFF">
                  <a:alpha val="0"/>
                </a:srgbClr>
              </a:clrTo>
            </a:clrChange>
          </a:blip>
          <a:srcRect l="14936" r="8773" b="11769"/>
          <a:stretch>
            <a:fillRect/>
          </a:stretch>
        </p:blipFill>
        <p:spPr>
          <a:xfrm>
            <a:off x="2313805" y="4525834"/>
            <a:ext cx="1334538" cy="1251228"/>
          </a:xfrm>
          <a:prstGeom prst="rect">
            <a:avLst/>
          </a:prstGeom>
        </p:spPr>
      </p:pic>
      <p:sp>
        <p:nvSpPr>
          <p:cNvPr id="5" name="Retângulo 4"/>
          <p:cNvSpPr/>
          <p:nvPr/>
        </p:nvSpPr>
        <p:spPr>
          <a:xfrm>
            <a:off x="538164" y="1349375"/>
            <a:ext cx="8642349" cy="2923877"/>
          </a:xfrm>
          <a:prstGeom prst="rect">
            <a:avLst/>
          </a:prstGeom>
        </p:spPr>
        <p:txBody>
          <a:bodyPr wrap="square" lIns="0" tIns="0" rIns="0" bIns="0" numCol="2" spcCol="320718">
            <a:spAutoFit/>
          </a:bodyPr>
          <a:lstStyle/>
          <a:p>
            <a:pPr algn="ctr">
              <a:spcBef>
                <a:spcPts val="600"/>
              </a:spcBef>
              <a:spcAft>
                <a:spcPts val="600"/>
              </a:spcAft>
            </a:pPr>
            <a:r>
              <a:rPr lang="pt-BR" sz="1000" b="1" dirty="0">
                <a:solidFill>
                  <a:schemeClr val="tx1">
                    <a:lumMod val="65000"/>
                    <a:lumOff val="35000"/>
                  </a:schemeClr>
                </a:solidFill>
                <a:latin typeface="Montserrat" pitchFamily="50" charset="0"/>
              </a:rPr>
              <a:t>Mobilidade a Pé e o acesso ao Transporte Público </a:t>
            </a:r>
          </a:p>
          <a:p>
            <a:pPr indent="457200" algn="just">
              <a:spcBef>
                <a:spcPts val="600"/>
              </a:spcBef>
            </a:pPr>
            <a:r>
              <a:rPr lang="pt-BR" sz="1000" dirty="0">
                <a:solidFill>
                  <a:schemeClr val="tx1">
                    <a:lumMod val="65000"/>
                    <a:lumOff val="35000"/>
                  </a:schemeClr>
                </a:solidFill>
                <a:latin typeface="Montserrat" pitchFamily="50" charset="0"/>
              </a:rPr>
              <a:t>O transporte coletivo tem diversas vantagens em relação ao automóvel particular, não apenas sobre os usuários diretos, mas à sociedade como um todo. Pois é menos poluente, mais econômico e seguro, além de promover menos congestionamentos. </a:t>
            </a:r>
          </a:p>
          <a:p>
            <a:pPr indent="457200" algn="just">
              <a:spcBef>
                <a:spcPts val="600"/>
              </a:spcBef>
            </a:pPr>
            <a:r>
              <a:rPr lang="pt-BR" sz="1000" dirty="0">
                <a:solidFill>
                  <a:schemeClr val="tx1">
                    <a:lumMod val="65000"/>
                    <a:lumOff val="35000"/>
                  </a:schemeClr>
                </a:solidFill>
                <a:latin typeface="Montserrat" pitchFamily="50" charset="0"/>
              </a:rPr>
              <a:t>Porém, o Sistema de Transporte Público Coletivo (STPC) não garante ligações diretas de origem e destino, o que estimula a complementação dos percursos pelos modos ativos. Portanto, promover o acesso à rede de transportes públicos tem grande relevância estratégica tanto para a melhoria da mobilidade geral quanto para fomentar os deslocamentos em modos ativos. </a:t>
            </a:r>
          </a:p>
          <a:p>
            <a:pPr indent="457200" algn="just">
              <a:spcBef>
                <a:spcPts val="600"/>
              </a:spcBef>
            </a:pPr>
            <a:r>
              <a:rPr lang="pt-BR" sz="1000" dirty="0">
                <a:solidFill>
                  <a:schemeClr val="tx1">
                    <a:lumMod val="65000"/>
                    <a:lumOff val="35000"/>
                  </a:schemeClr>
                </a:solidFill>
                <a:latin typeface="Montserrat" pitchFamily="50" charset="0"/>
              </a:rPr>
              <a:t>Dessa forma, podemos dizer que o usuário de transporte público, em tese, também é um usuário de modos ativos, e as barreiras no deslocamento dos usuários precisam ser eliminadas para assegurar acesso ao sistema de transporte público.  </a:t>
            </a:r>
          </a:p>
          <a:p>
            <a:pPr indent="457200" algn="just">
              <a:spcBef>
                <a:spcPts val="600"/>
              </a:spcBef>
            </a:pPr>
            <a:r>
              <a:rPr lang="pt-BR" sz="1000" dirty="0">
                <a:solidFill>
                  <a:schemeClr val="tx1">
                    <a:lumMod val="65000"/>
                    <a:lumOff val="35000"/>
                  </a:schemeClr>
                </a:solidFill>
                <a:latin typeface="Montserrat" pitchFamily="50" charset="0"/>
              </a:rPr>
              <a:t>Este plano tem por objetivo melhorar e incentivar os modos ativos, destacando as recomendações técnicas para percorrer distâncias tanto a pé quanto por bicicleta. </a:t>
            </a:r>
          </a:p>
          <a:p>
            <a:pPr indent="457200" algn="just">
              <a:spcBef>
                <a:spcPts val="600"/>
              </a:spcBef>
            </a:pPr>
            <a:r>
              <a:rPr lang="pt-BR" sz="1000" dirty="0">
                <a:solidFill>
                  <a:schemeClr val="tx1">
                    <a:lumMod val="65000"/>
                    <a:lumOff val="35000"/>
                  </a:schemeClr>
                </a:solidFill>
                <a:latin typeface="Montserrat" pitchFamily="50" charset="0"/>
              </a:rPr>
              <a:t>Em 2015, um estudo desenvolvido pela SEGETH delimitou todas as áreas de influência das estações de metrô do DF com base em um raio de abrangência por tempo de deslocamento (isócronas) tanto para pedestres quanto para ciclistas. O objetivo foi mapear as áreas para planejar e implementar projetos de mobilidade ativa.</a:t>
            </a:r>
          </a:p>
          <a:p>
            <a:pPr indent="457200" algn="just">
              <a:spcBef>
                <a:spcPts val="600"/>
              </a:spcBef>
            </a:pPr>
            <a:r>
              <a:rPr lang="pt-BR" sz="1000" dirty="0">
                <a:solidFill>
                  <a:schemeClr val="tx1">
                    <a:lumMod val="65000"/>
                    <a:lumOff val="35000"/>
                  </a:schemeClr>
                </a:solidFill>
                <a:latin typeface="Montserrat" pitchFamily="50" charset="0"/>
              </a:rPr>
              <a:t>Assim, os mapas das páginas 41 (isócronas de pedestres) e 59 (isócronas de ciclistas) mostram a abrangência da caminhada e da pedalada considerando as estações de metrô como o ponto inicial, ou seja, a origem do deslocamento. </a:t>
            </a:r>
          </a:p>
        </p:txBody>
      </p:sp>
      <p:sp>
        <p:nvSpPr>
          <p:cNvPr id="16" name="Retângulo 15"/>
          <p:cNvSpPr/>
          <p:nvPr/>
        </p:nvSpPr>
        <p:spPr>
          <a:xfrm>
            <a:off x="538163" y="4574402"/>
            <a:ext cx="8642351" cy="1241442"/>
          </a:xfrm>
          <a:prstGeom prst="rect">
            <a:avLst/>
          </a:prstGeom>
          <a:solidFill>
            <a:srgbClr val="006BB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 </a:t>
            </a:r>
          </a:p>
        </p:txBody>
      </p:sp>
    </p:spTree>
    <p:extLst>
      <p:ext uri="{BB962C8B-B14F-4D97-AF65-F5344CB8AC3E}">
        <p14:creationId xmlns:p14="http://schemas.microsoft.com/office/powerpoint/2010/main" val="1588609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stretch>
            <a:fillRect/>
          </a:stretch>
        </p:blipFill>
        <p:spPr>
          <a:xfrm>
            <a:off x="1099292" y="1583446"/>
            <a:ext cx="7375494" cy="4268910"/>
          </a:xfrm>
          <a:prstGeom prst="rect">
            <a:avLst/>
          </a:prstGeom>
        </p:spPr>
      </p:pic>
      <p:sp>
        <p:nvSpPr>
          <p:cNvPr id="19" name="Retângulo 18"/>
          <p:cNvSpPr/>
          <p:nvPr/>
        </p:nvSpPr>
        <p:spPr>
          <a:xfrm>
            <a:off x="1274664" y="1164695"/>
            <a:ext cx="6737548" cy="369359"/>
          </a:xfrm>
          <a:prstGeom prst="rect">
            <a:avLst/>
          </a:prstGeom>
        </p:spPr>
        <p:txBody>
          <a:bodyPr wrap="square" lIns="91784" tIns="45892" rIns="91784" bIns="45892">
            <a:spAutoFit/>
          </a:bodyPr>
          <a:lstStyle/>
          <a:p>
            <a:pPr algn="ctr"/>
            <a:r>
              <a:rPr lang="pt-BR" sz="998" b="1" dirty="0">
                <a:solidFill>
                  <a:schemeClr val="tx1">
                    <a:lumMod val="65000"/>
                    <a:lumOff val="35000"/>
                  </a:schemeClr>
                </a:solidFill>
                <a:latin typeface="Montserrat" pitchFamily="50" charset="0"/>
              </a:rPr>
              <a:t>Isócronas* de tempo de pedestres - 5 e 10 minutos de deslocamento</a:t>
            </a:r>
          </a:p>
          <a:p>
            <a:pPr algn="ctr"/>
            <a:r>
              <a:rPr lang="pt-BR" sz="800" b="1" dirty="0">
                <a:solidFill>
                  <a:schemeClr val="tx1">
                    <a:lumMod val="65000"/>
                    <a:lumOff val="35000"/>
                  </a:schemeClr>
                </a:solidFill>
                <a:latin typeface="Montserrat" pitchFamily="50" charset="0"/>
              </a:rPr>
              <a:t>*raio de abrangência por tempo de deslocamento</a:t>
            </a:r>
          </a:p>
        </p:txBody>
      </p:sp>
      <p:sp>
        <p:nvSpPr>
          <p:cNvPr id="22" name="Retângulo 21"/>
          <p:cNvSpPr/>
          <p:nvPr/>
        </p:nvSpPr>
        <p:spPr>
          <a:xfrm>
            <a:off x="1135805" y="5906214"/>
            <a:ext cx="7242559" cy="12311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pitchFamily="50" charset="0"/>
              </a:rPr>
              <a:t>Fonte: SEGETH (2015). Mobilidade ativa em torno das estações</a:t>
            </a:r>
          </a:p>
        </p:txBody>
      </p:sp>
    </p:spTree>
    <p:extLst>
      <p:ext uri="{BB962C8B-B14F-4D97-AF65-F5344CB8AC3E}">
        <p14:creationId xmlns:p14="http://schemas.microsoft.com/office/powerpoint/2010/main" val="2647346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5075238" y="1324744"/>
            <a:ext cx="410527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5075238" y="3479011"/>
            <a:ext cx="410527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38162" y="1324744"/>
            <a:ext cx="410527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538163" y="2748751"/>
            <a:ext cx="410527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538163" y="1349375"/>
            <a:ext cx="4105275" cy="4201149"/>
          </a:xfrm>
          <a:prstGeom prst="rect">
            <a:avLst/>
          </a:prstGeom>
        </p:spPr>
        <p:txBody>
          <a:bodyPr wrap="square" lIns="0" tIns="0" rIns="0" bIns="0" numCol="1" spcCol="320718">
            <a:spAutoFit/>
          </a:bodyPr>
          <a:lstStyle/>
          <a:p>
            <a:pPr indent="457200" algn="just">
              <a:spcBef>
                <a:spcPts val="600"/>
              </a:spcBef>
            </a:pPr>
            <a:r>
              <a:rPr lang="pt-BR" sz="1000" b="1" dirty="0">
                <a:solidFill>
                  <a:schemeClr val="tx1">
                    <a:lumMod val="65000"/>
                    <a:lumOff val="35000"/>
                  </a:schemeClr>
                </a:solidFill>
                <a:latin typeface="Montserrat" pitchFamily="50" charset="0"/>
              </a:rPr>
              <a:t>Acesso aos Equipamentos Públicos	</a:t>
            </a:r>
          </a:p>
          <a:p>
            <a:pPr indent="457200" algn="just">
              <a:spcBef>
                <a:spcPts val="600"/>
              </a:spcBef>
              <a:spcAft>
                <a:spcPts val="600"/>
              </a:spcAft>
            </a:pPr>
            <a:r>
              <a:rPr lang="pt-BR" sz="1000" dirty="0">
                <a:solidFill>
                  <a:schemeClr val="tx1">
                    <a:lumMod val="65000"/>
                    <a:lumOff val="35000"/>
                  </a:schemeClr>
                </a:solidFill>
                <a:latin typeface="Montserrat" pitchFamily="50" charset="0"/>
              </a:rPr>
              <a:t>Em todo DF as calçadas apresentam defeitos e falta de manutenção. Em uma auditoria operacional realizada em 2015 e 2016, o Tribunal de Contas do Distrito Federal (TCDF) buscou avaliar, sob o enfoque arquitetônico, as condições de acessibilidade para pessoas com deficiência ou mobilidade reduzida nas vias públicas e prédios que servem de sede para unidades de prestação de serviços. </a:t>
            </a:r>
          </a:p>
          <a:p>
            <a:pPr indent="457200" algn="just">
              <a:spcBef>
                <a:spcPts val="600"/>
              </a:spcBef>
            </a:pPr>
            <a:r>
              <a:rPr lang="pt-BR" sz="1000" b="1" dirty="0">
                <a:solidFill>
                  <a:schemeClr val="tx1">
                    <a:lumMod val="65000"/>
                    <a:lumOff val="35000"/>
                  </a:schemeClr>
                </a:solidFill>
                <a:latin typeface="Montserrat" pitchFamily="50" charset="0"/>
              </a:rPr>
              <a:t>O que foi constatado no estudo?</a:t>
            </a:r>
          </a:p>
          <a:p>
            <a:pPr indent="457200" algn="just">
              <a:spcBef>
                <a:spcPts val="600"/>
              </a:spcBef>
            </a:pPr>
            <a:r>
              <a:rPr lang="pt-BR" sz="1000" dirty="0">
                <a:solidFill>
                  <a:schemeClr val="tx1">
                    <a:lumMod val="65000"/>
                    <a:lumOff val="35000"/>
                  </a:schemeClr>
                </a:solidFill>
                <a:latin typeface="Montserrat" pitchFamily="50" charset="0"/>
              </a:rPr>
              <a:t>As vias públicas que dão acesso às unidades de prestação de serviço público do DF não são acessíveis, dificultando ou impedindo a mobilidade urbana de pessoas com deficiência se deslocarem de forma autônoma, confortável e segura.</a:t>
            </a:r>
          </a:p>
          <a:p>
            <a:pPr indent="457200" algn="just">
              <a:spcBef>
                <a:spcPts val="600"/>
              </a:spcBef>
            </a:pPr>
            <a:r>
              <a:rPr lang="pt-BR" sz="1000" dirty="0">
                <a:solidFill>
                  <a:schemeClr val="tx1">
                    <a:lumMod val="65000"/>
                    <a:lumOff val="35000"/>
                  </a:schemeClr>
                </a:solidFill>
                <a:latin typeface="Montserrat" pitchFamily="50" charset="0"/>
              </a:rPr>
              <a:t> 99,07% dos trajetos analisados possuem falhas de acessibilidade nas calçadas. Esse número sobe para 100% quando avaliada a área de entorno do trajeto. </a:t>
            </a:r>
          </a:p>
          <a:p>
            <a:pPr indent="457200" algn="just">
              <a:spcBef>
                <a:spcPts val="600"/>
              </a:spcBef>
            </a:pPr>
            <a:r>
              <a:rPr lang="pt-BR" sz="1000" dirty="0">
                <a:solidFill>
                  <a:schemeClr val="tx1">
                    <a:lumMod val="65000"/>
                    <a:lumOff val="35000"/>
                  </a:schemeClr>
                </a:solidFill>
                <a:latin typeface="Montserrat" pitchFamily="50" charset="0"/>
              </a:rPr>
              <a:t>Os principais problemas encontrados foram passeio com piso irregular (70,83%), seja pela presença de buracos, ressaltos ou calçada quebrada; obstáculos interferindo no passeio (98,15%), algumas vezes chegando a impedir a passagem de pedestres; e ausência de rampas para travessia das vias (77,78%).</a:t>
            </a:r>
          </a:p>
          <a:p>
            <a:pPr>
              <a:spcBef>
                <a:spcPts val="600"/>
              </a:spcBef>
            </a:pPr>
            <a:r>
              <a:rPr lang="pt-BR" sz="800" dirty="0">
                <a:solidFill>
                  <a:schemeClr val="tx1">
                    <a:lumMod val="65000"/>
                    <a:lumOff val="35000"/>
                  </a:schemeClr>
                </a:solidFill>
                <a:latin typeface="Montserrat" pitchFamily="50" charset="0"/>
              </a:rPr>
              <a:t>Fonte: TCDF (2016). Relatório de auditoria especial </a:t>
            </a:r>
          </a:p>
        </p:txBody>
      </p:sp>
      <p:graphicFrame>
        <p:nvGraphicFramePr>
          <p:cNvPr id="29" name="Gráfico 28"/>
          <p:cNvGraphicFramePr/>
          <p:nvPr>
            <p:extLst>
              <p:ext uri="{D42A27DB-BD31-4B8C-83A1-F6EECF244321}">
                <p14:modId xmlns:p14="http://schemas.microsoft.com/office/powerpoint/2010/main" val="3913545153"/>
              </p:ext>
            </p:extLst>
          </p:nvPr>
        </p:nvGraphicFramePr>
        <p:xfrm>
          <a:off x="5298287" y="1507309"/>
          <a:ext cx="3705893" cy="22180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p:cNvGraphicFramePr/>
          <p:nvPr>
            <p:extLst>
              <p:ext uri="{D42A27DB-BD31-4B8C-83A1-F6EECF244321}">
                <p14:modId xmlns:p14="http://schemas.microsoft.com/office/powerpoint/2010/main" val="2839794754"/>
              </p:ext>
            </p:extLst>
          </p:nvPr>
        </p:nvGraphicFramePr>
        <p:xfrm>
          <a:off x="5075238" y="3661576"/>
          <a:ext cx="4105275" cy="2785264"/>
        </p:xfrm>
        <a:graphic>
          <a:graphicData uri="http://schemas.openxmlformats.org/drawingml/2006/chart">
            <c:chart xmlns:c="http://schemas.openxmlformats.org/drawingml/2006/chart" xmlns:r="http://schemas.openxmlformats.org/officeDocument/2006/relationships" r:id="rId3"/>
          </a:graphicData>
        </a:graphic>
      </p:graphicFrame>
      <p:sp>
        <p:nvSpPr>
          <p:cNvPr id="8" name="Retângulo 7"/>
          <p:cNvSpPr/>
          <p:nvPr/>
        </p:nvSpPr>
        <p:spPr>
          <a:xfrm>
            <a:off x="5371313" y="3479011"/>
            <a:ext cx="1649811" cy="246221"/>
          </a:xfrm>
          <a:prstGeom prst="rect">
            <a:avLst/>
          </a:prstGeom>
        </p:spPr>
        <p:txBody>
          <a:bodyPr wrap="none">
            <a:spAutoFit/>
          </a:bodyPr>
          <a:lstStyle/>
          <a:p>
            <a:pPr algn="ctr">
              <a:defRPr sz="1000" b="1" i="0" u="none" strike="noStrike" kern="1200" baseline="0">
                <a:solidFill>
                  <a:prstClr val="black"/>
                </a:solidFill>
                <a:latin typeface="Helvetica Neue" panose="02000503000000020004" pitchFamily="2" charset="0"/>
                <a:ea typeface="+mn-ea"/>
                <a:cs typeface="+mn-cs"/>
              </a:defRPr>
            </a:pPr>
            <a:r>
              <a:rPr lang="pt-BR" b="1" dirty="0">
                <a:latin typeface="Helvetica Neue" panose="02000503000000020004" pitchFamily="2" charset="0"/>
              </a:rPr>
              <a:t>Passeios - Irregularidades</a:t>
            </a:r>
            <a:endParaRPr lang="pt-BR" dirty="0">
              <a:latin typeface="Helvetica Neue" panose="02000503000000020004" pitchFamily="2" charset="0"/>
            </a:endParaRPr>
          </a:p>
        </p:txBody>
      </p:sp>
      <p:sp>
        <p:nvSpPr>
          <p:cNvPr id="11" name="Retângulo 10"/>
          <p:cNvSpPr/>
          <p:nvPr/>
        </p:nvSpPr>
        <p:spPr>
          <a:xfrm>
            <a:off x="5407826" y="1309536"/>
            <a:ext cx="761747" cy="246221"/>
          </a:xfrm>
          <a:prstGeom prst="rect">
            <a:avLst/>
          </a:prstGeom>
        </p:spPr>
        <p:txBody>
          <a:bodyPr wrap="none">
            <a:spAutoFit/>
          </a:bodyPr>
          <a:lstStyle/>
          <a:p>
            <a:pPr algn="ctr">
              <a:defRPr sz="1000" b="1" i="0" u="none" strike="noStrike" kern="1200" baseline="0">
                <a:solidFill>
                  <a:prstClr val="black"/>
                </a:solidFill>
                <a:latin typeface="Helvetica Neue" panose="02000503000000020004" pitchFamily="2" charset="0"/>
                <a:ea typeface="+mn-ea"/>
                <a:cs typeface="+mn-cs"/>
              </a:defRPr>
            </a:pPr>
            <a:r>
              <a:rPr lang="pt-BR" b="1" dirty="0">
                <a:latin typeface="Montserrat" pitchFamily="50" charset="0"/>
              </a:rPr>
              <a:t>Passeios</a:t>
            </a:r>
            <a:endParaRPr lang="pt-BR" dirty="0">
              <a:latin typeface="Montserrat" pitchFamily="50" charset="0"/>
            </a:endParaRPr>
          </a:p>
        </p:txBody>
      </p:sp>
    </p:spTree>
    <p:extLst>
      <p:ext uri="{BB962C8B-B14F-4D97-AF65-F5344CB8AC3E}">
        <p14:creationId xmlns:p14="http://schemas.microsoft.com/office/powerpoint/2010/main" val="583605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075238" y="1349375"/>
            <a:ext cx="410527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a:spLocks/>
          </p:cNvSpPr>
          <p:nvPr/>
        </p:nvSpPr>
        <p:spPr>
          <a:xfrm>
            <a:off x="538163" y="1349375"/>
            <a:ext cx="4105275" cy="350071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0" rIns="72271" bIns="72271" numCol="1" spcCol="320718">
            <a:spAutoFit/>
          </a:bodyPr>
          <a:lstStyle/>
          <a:p>
            <a:pPr indent="457200" algn="just">
              <a:spcBef>
                <a:spcPts val="600"/>
              </a:spcBef>
            </a:pPr>
            <a:r>
              <a:rPr lang="pt-BR" sz="1000" dirty="0">
                <a:solidFill>
                  <a:schemeClr val="tx1">
                    <a:lumMod val="65000"/>
                    <a:lumOff val="35000"/>
                  </a:schemeClr>
                </a:solidFill>
                <a:latin typeface="Montserrat" pitchFamily="50" charset="0"/>
              </a:rPr>
              <a:t>Considerou-se grave o excesso de mobiliário urbano interferindo na rota acessível, devido a sua instalação de forma inadequada. Os mais recorrentes foram postes, placas de sinalização de trânsito, lixeiras, tampas de inspeção não niveladas, balizas, placas de endereçamento e engenhos publicitários. Tal constatação denota a falta de planejamento na urbanização das vias públicas e a ausência de ação integrada entre os diversos agentes responsáveis.</a:t>
            </a:r>
          </a:p>
          <a:p>
            <a:pPr indent="457200" algn="just">
              <a:spcBef>
                <a:spcPts val="600"/>
              </a:spcBef>
            </a:pPr>
            <a:r>
              <a:rPr lang="pt-BR" sz="1000" dirty="0">
                <a:solidFill>
                  <a:schemeClr val="tx1">
                    <a:lumMod val="65000"/>
                    <a:lumOff val="35000"/>
                  </a:schemeClr>
                </a:solidFill>
                <a:latin typeface="Montserrat" pitchFamily="50" charset="0"/>
              </a:rPr>
              <a:t>Outro dado importante é que 93,52% dos pontos de parada de ônibus e terminais rodoviários não atendem aos requisitos mínimos de acessibilidade. Dentre as irregularidades encontradas, destacam-se a ausência de piso tátil para sinalizar a área de embarque (90,74%) e a ausência de rampa próxima, para travessia da via (61,22%), falhas essas que afetam diretamente deficientes visuais e cadeirantes, respectivamente. Foi constatado também que muitos dos pontos de embarque/desembarque possuem piso irregular ou desnivelado e alguns não são interligados à calçada, dificultando o acesso de pessoas com deficiência ou mobilidade reduzida.</a:t>
            </a:r>
          </a:p>
          <a:p>
            <a:pPr>
              <a:spcBef>
                <a:spcPts val="600"/>
              </a:spcBef>
            </a:pPr>
            <a:r>
              <a:rPr lang="pt-BR" sz="800" dirty="0">
                <a:solidFill>
                  <a:schemeClr val="tx1">
                    <a:lumMod val="65000"/>
                    <a:lumOff val="35000"/>
                  </a:schemeClr>
                </a:solidFill>
                <a:latin typeface="Montserrat" pitchFamily="50" charset="0"/>
              </a:rPr>
              <a:t>Fonte: TCDF (2016). Relatório de auditoria especial </a:t>
            </a:r>
            <a:endParaRPr lang="pt-BR" sz="1000" dirty="0">
              <a:solidFill>
                <a:schemeClr val="tx1">
                  <a:lumMod val="65000"/>
                  <a:lumOff val="35000"/>
                </a:schemeClr>
              </a:solidFill>
              <a:latin typeface="Montserrat" pitchFamily="50" charset="0"/>
            </a:endParaRPr>
          </a:p>
        </p:txBody>
      </p:sp>
      <p:sp>
        <p:nvSpPr>
          <p:cNvPr id="27" name="Retângulo 26"/>
          <p:cNvSpPr/>
          <p:nvPr/>
        </p:nvSpPr>
        <p:spPr>
          <a:xfrm>
            <a:off x="6372981" y="5707683"/>
            <a:ext cx="519335" cy="125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784" tIns="45892" rIns="91784" bIns="45892" rtlCol="0" anchor="ctr"/>
          <a:lstStyle/>
          <a:p>
            <a:pPr algn="ctr"/>
            <a:endParaRPr lang="pt-BR" sz="1452"/>
          </a:p>
        </p:txBody>
      </p:sp>
      <p:graphicFrame>
        <p:nvGraphicFramePr>
          <p:cNvPr id="39" name="Gráfico 38"/>
          <p:cNvGraphicFramePr/>
          <p:nvPr>
            <p:extLst>
              <p:ext uri="{D42A27DB-BD31-4B8C-83A1-F6EECF244321}">
                <p14:modId xmlns:p14="http://schemas.microsoft.com/office/powerpoint/2010/main" val="2394074461"/>
              </p:ext>
            </p:extLst>
          </p:nvPr>
        </p:nvGraphicFramePr>
        <p:xfrm>
          <a:off x="5075238" y="1349375"/>
          <a:ext cx="3958493" cy="34441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7137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Conteúdo 2"/>
          <p:cNvSpPr txBox="1">
            <a:spLocks/>
          </p:cNvSpPr>
          <p:nvPr/>
        </p:nvSpPr>
        <p:spPr>
          <a:xfrm>
            <a:off x="5075237" y="1276349"/>
            <a:ext cx="4166453" cy="4539494"/>
          </a:xfrm>
          <a:prstGeom prst="rect">
            <a:avLst/>
          </a:prstGeom>
        </p:spPr>
        <p:txBody>
          <a:bodyPr vert="horz" lIns="81424" tIns="40712" rIns="81424" bIns="40712" numCol="1" rtlCol="0">
            <a:noAutofit/>
          </a:bodyPr>
          <a:lstStyle/>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Adriana Cristina da Silva Souza</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Alessandro Silva Barbosa</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err="1">
                <a:ln>
                  <a:noFill/>
                </a:ln>
                <a:solidFill>
                  <a:schemeClr val="bg1"/>
                </a:solidFill>
                <a:effectLst/>
                <a:uLnTx/>
                <a:uFillTx/>
                <a:latin typeface="Montserrat"/>
                <a:ea typeface="+mn-ea"/>
                <a:cs typeface="+mn-cs"/>
              </a:rPr>
              <a:t>Arissa</a:t>
            </a:r>
            <a:r>
              <a:rPr kumimoji="0" lang="pt-BR" sz="1200" b="0" i="0" u="none" strike="noStrike" kern="1200" cap="none" spc="0" normalizeH="0" baseline="0" noProof="0" dirty="0">
                <a:ln>
                  <a:noFill/>
                </a:ln>
                <a:solidFill>
                  <a:schemeClr val="bg1"/>
                </a:solidFill>
                <a:effectLst/>
                <a:uLnTx/>
                <a:uFillTx/>
                <a:latin typeface="Montserrat"/>
                <a:ea typeface="+mn-ea"/>
                <a:cs typeface="+mn-cs"/>
              </a:rPr>
              <a:t> Honda</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Bárbara Cristina de Sousa Vieira</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Bruno Corrêa Terra Amaral</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Eduardo Goulart </a:t>
            </a:r>
            <a:r>
              <a:rPr kumimoji="0" lang="pt-BR" sz="1200" b="0" i="0" u="none" strike="noStrike" kern="1200" cap="none" spc="0" normalizeH="0" baseline="0" noProof="0" dirty="0" err="1">
                <a:ln>
                  <a:noFill/>
                </a:ln>
                <a:solidFill>
                  <a:schemeClr val="bg1"/>
                </a:solidFill>
                <a:effectLst/>
                <a:uLnTx/>
                <a:uFillTx/>
                <a:latin typeface="Montserrat"/>
                <a:ea typeface="+mn-ea"/>
                <a:cs typeface="+mn-cs"/>
              </a:rPr>
              <a:t>Crosara</a:t>
            </a:r>
            <a:endParaRPr kumimoji="0" lang="pt-BR" sz="1200" b="0" i="0" u="none" strike="noStrike" kern="1200" cap="none" spc="0" normalizeH="0" baseline="0" noProof="0" dirty="0">
              <a:ln>
                <a:noFill/>
              </a:ln>
              <a:solidFill>
                <a:schemeClr val="bg1"/>
              </a:solidFill>
              <a:effectLst/>
              <a:uLnTx/>
              <a:uFillTx/>
              <a:latin typeface="Montserrat"/>
              <a:ea typeface="+mn-ea"/>
              <a:cs typeface="+mn-cs"/>
            </a:endParaRP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Júlia </a:t>
            </a:r>
            <a:r>
              <a:rPr kumimoji="0" lang="pt-BR" sz="1200" b="0" i="0" u="none" strike="noStrike" kern="1200" cap="none" spc="0" normalizeH="0" baseline="0" noProof="0" dirty="0" err="1">
                <a:ln>
                  <a:noFill/>
                </a:ln>
                <a:solidFill>
                  <a:schemeClr val="bg1"/>
                </a:solidFill>
                <a:effectLst/>
                <a:uLnTx/>
                <a:uFillTx/>
                <a:latin typeface="Montserrat"/>
                <a:ea typeface="+mn-ea"/>
                <a:cs typeface="+mn-cs"/>
              </a:rPr>
              <a:t>Solléro</a:t>
            </a:r>
            <a:r>
              <a:rPr kumimoji="0" lang="pt-BR" sz="1200" b="0" i="0" u="none" strike="noStrike" kern="1200" cap="none" spc="0" normalizeH="0" baseline="0" noProof="0" dirty="0">
                <a:ln>
                  <a:noFill/>
                </a:ln>
                <a:solidFill>
                  <a:schemeClr val="bg1"/>
                </a:solidFill>
                <a:effectLst/>
                <a:uLnTx/>
                <a:uFillTx/>
                <a:latin typeface="Montserrat"/>
                <a:ea typeface="+mn-ea"/>
                <a:cs typeface="+mn-cs"/>
              </a:rPr>
              <a:t> de Paula</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Luanda Veras</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Lucas Alexandre Antunes</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Martha </a:t>
            </a:r>
            <a:r>
              <a:rPr kumimoji="0" lang="pt-BR" sz="1200" b="0" i="0" u="none" strike="noStrike" kern="1200" cap="none" spc="0" normalizeH="0" baseline="0" noProof="0" dirty="0" err="1">
                <a:ln>
                  <a:noFill/>
                </a:ln>
                <a:solidFill>
                  <a:schemeClr val="bg1"/>
                </a:solidFill>
                <a:effectLst/>
                <a:uLnTx/>
                <a:uFillTx/>
                <a:latin typeface="Montserrat"/>
                <a:ea typeface="+mn-ea"/>
                <a:cs typeface="+mn-cs"/>
              </a:rPr>
              <a:t>Dablícia</a:t>
            </a:r>
            <a:endParaRPr kumimoji="0" lang="pt-BR" sz="1200" b="0" i="0" u="none" strike="noStrike" kern="1200" cap="none" spc="0" normalizeH="0" baseline="0" noProof="0" dirty="0">
              <a:ln>
                <a:noFill/>
              </a:ln>
              <a:solidFill>
                <a:schemeClr val="bg1"/>
              </a:solidFill>
              <a:effectLst/>
              <a:uLnTx/>
              <a:uFillTx/>
              <a:latin typeface="Montserrat"/>
              <a:ea typeface="+mn-ea"/>
              <a:cs typeface="+mn-cs"/>
            </a:endParaRP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Natália </a:t>
            </a:r>
            <a:r>
              <a:rPr kumimoji="0" lang="pt-BR" sz="1200" b="0" i="0" u="none" strike="noStrike" kern="1200" cap="none" spc="0" normalizeH="0" baseline="0" noProof="0" dirty="0" err="1">
                <a:ln>
                  <a:noFill/>
                </a:ln>
                <a:solidFill>
                  <a:schemeClr val="bg1"/>
                </a:solidFill>
                <a:effectLst/>
                <a:uLnTx/>
                <a:uFillTx/>
                <a:latin typeface="Montserrat"/>
                <a:ea typeface="+mn-ea"/>
                <a:cs typeface="+mn-cs"/>
              </a:rPr>
              <a:t>Bomtempo</a:t>
            </a:r>
            <a:r>
              <a:rPr kumimoji="0" lang="pt-BR" sz="1200" b="0" i="0" u="none" strike="noStrike" kern="1200" cap="none" spc="0" normalizeH="0" baseline="0" noProof="0" dirty="0">
                <a:ln>
                  <a:noFill/>
                </a:ln>
                <a:solidFill>
                  <a:schemeClr val="bg1"/>
                </a:solidFill>
                <a:effectLst/>
                <a:uLnTx/>
                <a:uFillTx/>
                <a:latin typeface="Montserrat"/>
                <a:ea typeface="+mn-ea"/>
                <a:cs typeface="+mn-cs"/>
              </a:rPr>
              <a:t> </a:t>
            </a:r>
            <a:r>
              <a:rPr kumimoji="0" lang="pt-BR" sz="1200" b="0" i="0" u="none" strike="noStrike" kern="1200" cap="none" spc="0" normalizeH="0" baseline="0" noProof="0" dirty="0" err="1">
                <a:ln>
                  <a:noFill/>
                </a:ln>
                <a:solidFill>
                  <a:schemeClr val="bg1"/>
                </a:solidFill>
                <a:effectLst/>
                <a:uLnTx/>
                <a:uFillTx/>
                <a:latin typeface="Montserrat"/>
                <a:ea typeface="+mn-ea"/>
                <a:cs typeface="+mn-cs"/>
              </a:rPr>
              <a:t>Magaldi</a:t>
            </a:r>
            <a:endParaRPr kumimoji="0" lang="pt-BR" sz="1200" b="0" i="0" u="none" strike="noStrike" kern="1200" cap="none" spc="0" normalizeH="0" baseline="0" noProof="0" dirty="0">
              <a:ln>
                <a:noFill/>
              </a:ln>
              <a:solidFill>
                <a:schemeClr val="bg1"/>
              </a:solidFill>
              <a:effectLst/>
              <a:uLnTx/>
              <a:uFillTx/>
              <a:latin typeface="Montserrat"/>
              <a:ea typeface="+mn-ea"/>
              <a:cs typeface="+mn-cs"/>
            </a:endParaRP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Olga </a:t>
            </a:r>
            <a:r>
              <a:rPr kumimoji="0" lang="pt-BR" sz="1200" b="0" i="0" u="none" strike="noStrike" kern="1200" cap="none" spc="0" normalizeH="0" baseline="0" noProof="0" dirty="0" err="1">
                <a:ln>
                  <a:noFill/>
                </a:ln>
                <a:solidFill>
                  <a:schemeClr val="bg1"/>
                </a:solidFill>
                <a:effectLst/>
                <a:uLnTx/>
                <a:uFillTx/>
                <a:latin typeface="Montserrat"/>
                <a:ea typeface="+mn-ea"/>
                <a:cs typeface="+mn-cs"/>
              </a:rPr>
              <a:t>Chiode</a:t>
            </a:r>
            <a:r>
              <a:rPr kumimoji="0" lang="pt-BR" sz="1200" b="0" i="0" u="none" strike="noStrike" kern="1200" cap="none" spc="0" normalizeH="0" baseline="0" noProof="0" dirty="0">
                <a:ln>
                  <a:noFill/>
                </a:ln>
                <a:solidFill>
                  <a:schemeClr val="bg1"/>
                </a:solidFill>
                <a:effectLst/>
                <a:uLnTx/>
                <a:uFillTx/>
                <a:latin typeface="Montserrat"/>
                <a:ea typeface="+mn-ea"/>
                <a:cs typeface="+mn-cs"/>
              </a:rPr>
              <a:t> Perpétuo Batista dos Santos</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Priscila </a:t>
            </a:r>
            <a:r>
              <a:rPr kumimoji="0" lang="pt-BR" sz="1200" b="0" i="0" u="none" strike="noStrike" kern="1200" cap="none" spc="0" normalizeH="0" baseline="0" noProof="0" dirty="0" err="1">
                <a:ln>
                  <a:noFill/>
                </a:ln>
                <a:solidFill>
                  <a:schemeClr val="bg1"/>
                </a:solidFill>
                <a:effectLst/>
                <a:uLnTx/>
                <a:uFillTx/>
                <a:latin typeface="Montserrat"/>
                <a:ea typeface="+mn-ea"/>
                <a:cs typeface="+mn-cs"/>
              </a:rPr>
              <a:t>Miti</a:t>
            </a:r>
            <a:r>
              <a:rPr kumimoji="0" lang="pt-BR" sz="1200" b="0" i="0" u="none" strike="noStrike" kern="1200" cap="none" spc="0" normalizeH="0" baseline="0" noProof="0" dirty="0">
                <a:ln>
                  <a:noFill/>
                </a:ln>
                <a:solidFill>
                  <a:schemeClr val="bg1"/>
                </a:solidFill>
                <a:effectLst/>
                <a:uLnTx/>
                <a:uFillTx/>
                <a:latin typeface="Montserrat"/>
                <a:ea typeface="+mn-ea"/>
                <a:cs typeface="+mn-cs"/>
              </a:rPr>
              <a:t> </a:t>
            </a:r>
            <a:r>
              <a:rPr kumimoji="0" lang="pt-BR" sz="1200" b="0" i="0" u="none" strike="noStrike" kern="1200" cap="none" spc="0" normalizeH="0" baseline="0" noProof="0" dirty="0" err="1">
                <a:ln>
                  <a:noFill/>
                </a:ln>
                <a:solidFill>
                  <a:schemeClr val="bg1"/>
                </a:solidFill>
                <a:effectLst/>
                <a:uLnTx/>
                <a:uFillTx/>
                <a:latin typeface="Montserrat"/>
                <a:ea typeface="+mn-ea"/>
                <a:cs typeface="+mn-cs"/>
              </a:rPr>
              <a:t>Yajima</a:t>
            </a:r>
            <a:r>
              <a:rPr kumimoji="0" lang="pt-BR" sz="1200" b="0" i="0" u="none" strike="noStrike" kern="1200" cap="none" spc="0" normalizeH="0" baseline="0" noProof="0" dirty="0">
                <a:ln>
                  <a:noFill/>
                </a:ln>
                <a:solidFill>
                  <a:schemeClr val="bg1"/>
                </a:solidFill>
                <a:effectLst/>
                <a:uLnTx/>
                <a:uFillTx/>
                <a:latin typeface="Montserrat"/>
                <a:ea typeface="+mn-ea"/>
                <a:cs typeface="+mn-cs"/>
              </a:rPr>
              <a:t> de Morais</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Rafael </a:t>
            </a:r>
            <a:r>
              <a:rPr kumimoji="0" lang="pt-BR" sz="1200" b="0" i="0" u="none" strike="noStrike" kern="1200" cap="none" spc="0" normalizeH="0" baseline="0" noProof="0" dirty="0" err="1">
                <a:ln>
                  <a:noFill/>
                </a:ln>
                <a:solidFill>
                  <a:schemeClr val="bg1"/>
                </a:solidFill>
                <a:effectLst/>
                <a:uLnTx/>
                <a:uFillTx/>
                <a:latin typeface="Montserrat"/>
                <a:ea typeface="+mn-ea"/>
                <a:cs typeface="+mn-cs"/>
              </a:rPr>
              <a:t>Stucchi</a:t>
            </a:r>
            <a:r>
              <a:rPr kumimoji="0" lang="pt-BR" sz="1200" b="0" i="0" u="none" strike="noStrike" kern="1200" cap="none" spc="0" normalizeH="0" baseline="0" noProof="0" dirty="0">
                <a:ln>
                  <a:noFill/>
                </a:ln>
                <a:solidFill>
                  <a:schemeClr val="bg1"/>
                </a:solidFill>
                <a:effectLst/>
                <a:uLnTx/>
                <a:uFillTx/>
                <a:latin typeface="Montserrat"/>
                <a:ea typeface="+mn-ea"/>
                <a:cs typeface="+mn-cs"/>
              </a:rPr>
              <a:t> da Silva</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Raquel de Araujo Costa</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err="1">
                <a:ln>
                  <a:noFill/>
                </a:ln>
                <a:solidFill>
                  <a:schemeClr val="bg1"/>
                </a:solidFill>
                <a:effectLst/>
                <a:uLnTx/>
                <a:uFillTx/>
                <a:latin typeface="Montserrat"/>
                <a:ea typeface="+mn-ea"/>
                <a:cs typeface="+mn-cs"/>
              </a:rPr>
              <a:t>Rislayne</a:t>
            </a:r>
            <a:r>
              <a:rPr kumimoji="0" lang="pt-BR" sz="1200" b="0" i="0" u="none" strike="noStrike" kern="1200" cap="none" spc="0" normalizeH="0" baseline="0" noProof="0" dirty="0">
                <a:ln>
                  <a:noFill/>
                </a:ln>
                <a:solidFill>
                  <a:schemeClr val="bg1"/>
                </a:solidFill>
                <a:effectLst/>
                <a:uLnTx/>
                <a:uFillTx/>
                <a:latin typeface="Montserrat"/>
                <a:ea typeface="+mn-ea"/>
                <a:cs typeface="+mn-cs"/>
              </a:rPr>
              <a:t> Gomes</a:t>
            </a:r>
          </a:p>
          <a:p>
            <a:pPr marL="0" marR="0" lvl="0" indent="0" algn="r" defTabSz="814239" rtl="0" eaLnBrk="1" fontAlgn="auto" latinLnBrk="0" hangingPunct="1">
              <a:lnSpc>
                <a:spcPct val="100000"/>
              </a:lnSpc>
              <a:spcBef>
                <a:spcPts val="600"/>
              </a:spcBef>
              <a:spcAft>
                <a:spcPts val="0"/>
              </a:spcAft>
              <a:buClrTx/>
              <a:buSzTx/>
              <a:buFontTx/>
              <a:buNone/>
              <a:tabLst/>
              <a:defRPr/>
            </a:pPr>
            <a:r>
              <a:rPr kumimoji="0" lang="pt-BR" sz="1200" b="0" i="0" u="none" strike="noStrike" kern="1200" cap="none" spc="0" normalizeH="0" baseline="0" noProof="0" dirty="0">
                <a:ln>
                  <a:noFill/>
                </a:ln>
                <a:solidFill>
                  <a:schemeClr val="bg1"/>
                </a:solidFill>
                <a:effectLst/>
                <a:uLnTx/>
                <a:uFillTx/>
                <a:latin typeface="Montserrat"/>
                <a:ea typeface="+mn-ea"/>
                <a:cs typeface="+mn-cs"/>
              </a:rPr>
              <a:t>Silas Lemos Teixeira</a:t>
            </a:r>
          </a:p>
        </p:txBody>
      </p:sp>
      <p:sp>
        <p:nvSpPr>
          <p:cNvPr id="10" name="CaixaDeTexto 9"/>
          <p:cNvSpPr txBox="1"/>
          <p:nvPr/>
        </p:nvSpPr>
        <p:spPr>
          <a:xfrm>
            <a:off x="5040313" y="636396"/>
            <a:ext cx="4167340" cy="456535"/>
          </a:xfrm>
          <a:prstGeom prst="rect">
            <a:avLst/>
          </a:prstGeom>
          <a:noFill/>
        </p:spPr>
        <p:txBody>
          <a:bodyPr wrap="square" rtlCol="0">
            <a:spAutoFit/>
          </a:bodyPr>
          <a:lstStyle/>
          <a:p>
            <a:pPr algn="r">
              <a:lnSpc>
                <a:spcPct val="150000"/>
              </a:lnSpc>
            </a:pPr>
            <a:r>
              <a:rPr lang="pt-BR" sz="1800" b="1" i="1" dirty="0">
                <a:solidFill>
                  <a:srgbClr val="FFEC01"/>
                </a:solidFill>
                <a:latin typeface="Montserrat"/>
              </a:rPr>
              <a:t>EQUIPE  TÉCNICA</a:t>
            </a:r>
            <a:endParaRPr lang="pt-BR" sz="2400" b="1" i="1" dirty="0">
              <a:solidFill>
                <a:srgbClr val="FFEC01"/>
              </a:solidFill>
              <a:latin typeface="Montserrat"/>
            </a:endParaRPr>
          </a:p>
        </p:txBody>
      </p:sp>
      <p:pic>
        <p:nvPicPr>
          <p:cNvPr id="6" name="Picture 4" descr="Resultado de imagem para ciclistas png"/>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1464422" y="4281542"/>
            <a:ext cx="1776980" cy="1747783"/>
          </a:xfrm>
          <a:prstGeom prst="rect">
            <a:avLst/>
          </a:prstGeom>
          <a:noFill/>
        </p:spPr>
      </p:pic>
      <p:pic>
        <p:nvPicPr>
          <p:cNvPr id="7" name="Picture 24" descr="Imagem relacionada"/>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flipH="1">
            <a:off x="3290072" y="4281542"/>
            <a:ext cx="1068367" cy="1747783"/>
          </a:xfrm>
          <a:prstGeom prst="rect">
            <a:avLst/>
          </a:prstGeom>
          <a:noFill/>
        </p:spPr>
      </p:pic>
    </p:spTree>
    <p:extLst>
      <p:ext uri="{BB962C8B-B14F-4D97-AF65-F5344CB8AC3E}">
        <p14:creationId xmlns:p14="http://schemas.microsoft.com/office/powerpoint/2010/main" val="3983534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srcRect b="5263"/>
          <a:stretch>
            <a:fillRect/>
          </a:stretch>
        </p:blipFill>
        <p:spPr bwMode="auto">
          <a:xfrm>
            <a:off x="5523679" y="2378036"/>
            <a:ext cx="3407946" cy="2730796"/>
          </a:xfrm>
          <a:prstGeom prst="rect">
            <a:avLst/>
          </a:prstGeom>
          <a:noFill/>
          <a:ln w="9525">
            <a:noFill/>
            <a:miter lim="800000"/>
            <a:headEnd/>
            <a:tailEnd/>
          </a:ln>
        </p:spPr>
      </p:pic>
      <p:sp>
        <p:nvSpPr>
          <p:cNvPr id="13" name="Retângulo 12"/>
          <p:cNvSpPr/>
          <p:nvPr/>
        </p:nvSpPr>
        <p:spPr>
          <a:xfrm>
            <a:off x="5480852" y="5158609"/>
            <a:ext cx="3524007" cy="215791"/>
          </a:xfrm>
          <a:prstGeom prst="rect">
            <a:avLst/>
          </a:prstGeom>
        </p:spPr>
        <p:txBody>
          <a:bodyPr wrap="square" lIns="91784" tIns="45892" rIns="91784" bIns="45892">
            <a:spAutoFit/>
          </a:bodyPr>
          <a:lstStyle/>
          <a:p>
            <a:pPr algn="r"/>
            <a:r>
              <a:rPr lang="pt-BR" sz="800" dirty="0">
                <a:solidFill>
                  <a:schemeClr val="tx1">
                    <a:lumMod val="65000"/>
                    <a:lumOff val="35000"/>
                  </a:schemeClr>
                </a:solidFill>
                <a:latin typeface="Montserrat" pitchFamily="50" charset="0"/>
              </a:rPr>
              <a:t>Fonte: Diagnóstico da Mobilidade a Pé (SEMOB, 2017)</a:t>
            </a:r>
          </a:p>
        </p:txBody>
      </p:sp>
      <p:sp>
        <p:nvSpPr>
          <p:cNvPr id="7169" name="Rectangle 1"/>
          <p:cNvSpPr>
            <a:spLocks noChangeArrowheads="1"/>
          </p:cNvSpPr>
          <p:nvPr/>
        </p:nvSpPr>
        <p:spPr bwMode="auto">
          <a:xfrm>
            <a:off x="1450988" y="4245786"/>
            <a:ext cx="3080526" cy="554345"/>
          </a:xfrm>
          <a:prstGeom prst="rect">
            <a:avLst/>
          </a:prstGeom>
          <a:noFill/>
          <a:ln w="9525">
            <a:noFill/>
            <a:miter lim="800000"/>
            <a:headEnd/>
            <a:tailEnd/>
          </a:ln>
          <a:effectLst/>
        </p:spPr>
        <p:txBody>
          <a:bodyPr vert="horz" wrap="square" lIns="91784" tIns="45892" rIns="91784" bIns="45892" numCol="1" anchor="ctr" anchorCtr="0" compatLnSpc="1">
            <a:prstTxWarp prst="textNoShape">
              <a:avLst/>
            </a:prstTxWarp>
            <a:spAutoFit/>
          </a:bodyPr>
          <a:lstStyle/>
          <a:p>
            <a:pPr algn="just" defTabSz="917879" fontAlgn="base">
              <a:spcBef>
                <a:spcPct val="0"/>
              </a:spcBef>
              <a:spcAft>
                <a:spcPct val="0"/>
              </a:spcAft>
            </a:pPr>
            <a:r>
              <a:rPr lang="pt-BR" sz="1000" dirty="0">
                <a:solidFill>
                  <a:schemeClr val="tx1">
                    <a:lumMod val="65000"/>
                    <a:lumOff val="35000"/>
                  </a:schemeClr>
                </a:solidFill>
                <a:latin typeface="Montserrat" pitchFamily="50" charset="0"/>
                <a:ea typeface="Calibri" pitchFamily="34" charset="0"/>
                <a:cs typeface="Calibri" pitchFamily="34" charset="0"/>
              </a:rPr>
              <a:t>As pesquisas a pedestres nos 50 terminais de transporte foram realizadas entre os dias 27 de setembro e 3 de outubro de 2017.</a:t>
            </a:r>
            <a:endParaRPr lang="pt-BR" sz="1000" dirty="0">
              <a:solidFill>
                <a:schemeClr val="tx1">
                  <a:lumMod val="65000"/>
                  <a:lumOff val="35000"/>
                </a:schemeClr>
              </a:solidFill>
              <a:latin typeface="Montserrat" pitchFamily="50" charset="0"/>
              <a:cs typeface="Arial" pitchFamily="34" charset="0"/>
            </a:endParaRPr>
          </a:p>
        </p:txBody>
      </p:sp>
      <p:pic>
        <p:nvPicPr>
          <p:cNvPr id="18" name="Picture 1"/>
          <p:cNvPicPr>
            <a:picLocks noChangeAspect="1" noChangeArrowheads="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ackgroundRemoval t="0" b="92251" l="0" r="100000">
                        <a14:foregroundMark x1="58702" y1="28044" x2="58702" y2="28044"/>
                        <a14:foregroundMark x1="58702" y1="47232" x2="58702" y2="47232"/>
                      </a14:backgroundRemoval>
                    </a14:imgEffect>
                  </a14:imgLayer>
                </a14:imgProps>
              </a:ext>
            </a:extLst>
          </a:blip>
          <a:srcRect/>
          <a:stretch>
            <a:fillRect/>
          </a:stretch>
        </p:blipFill>
        <p:spPr bwMode="auto">
          <a:xfrm>
            <a:off x="538163" y="4191478"/>
            <a:ext cx="982935" cy="747281"/>
          </a:xfrm>
          <a:prstGeom prst="rect">
            <a:avLst/>
          </a:prstGeom>
          <a:noFill/>
          <a:ln w="9525">
            <a:noFill/>
            <a:miter lim="800000"/>
            <a:headEnd/>
            <a:tailEnd/>
          </a:ln>
          <a:effectLst/>
        </p:spPr>
      </p:pic>
      <p:sp>
        <p:nvSpPr>
          <p:cNvPr id="3" name="Retângulo 2"/>
          <p:cNvSpPr/>
          <p:nvPr/>
        </p:nvSpPr>
        <p:spPr>
          <a:xfrm>
            <a:off x="538162" y="4063219"/>
            <a:ext cx="4105275" cy="1003809"/>
          </a:xfrm>
          <a:prstGeom prst="rect">
            <a:avLst/>
          </a:prstGeom>
          <a:ln w="38100">
            <a:solidFill>
              <a:srgbClr val="0070C0"/>
            </a:solidFill>
            <a:prstDash val="sysDot"/>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7" name="Retângulo 6"/>
          <p:cNvSpPr/>
          <p:nvPr/>
        </p:nvSpPr>
        <p:spPr>
          <a:xfrm>
            <a:off x="5075238" y="1266256"/>
            <a:ext cx="4105275" cy="861774"/>
          </a:xfrm>
          <a:prstGeom prst="rect">
            <a:avLst/>
          </a:prstGeom>
        </p:spPr>
        <p:txBody>
          <a:bodyPr wrap="square">
            <a:spAutoFit/>
          </a:bodyPr>
          <a:lstStyle/>
          <a:p>
            <a:pPr indent="457200" algn="just">
              <a:spcBef>
                <a:spcPts val="600"/>
              </a:spcBef>
            </a:pPr>
            <a:r>
              <a:rPr lang="pt-BR" sz="1000" dirty="0">
                <a:solidFill>
                  <a:schemeClr val="tx1">
                    <a:lumMod val="65000"/>
                    <a:lumOff val="35000"/>
                  </a:schemeClr>
                </a:solidFill>
                <a:latin typeface="Montserrat" pitchFamily="50" charset="0"/>
              </a:rPr>
              <a:t>Os pontos escolhidos para a realização da pesquisa de origem-destino (O/D) foram os 50 principais pontos de embarque e desembarque de transporte de alta e média capacidade (ônibus, metrô e BRT) do DF. Segue mapa com a distribuição territorial dos pontos selecionados</a:t>
            </a:r>
            <a:endParaRPr lang="pt-BR" sz="1000" dirty="0">
              <a:latin typeface="Montserrat" pitchFamily="50" charset="0"/>
            </a:endParaRPr>
          </a:p>
        </p:txBody>
      </p:sp>
      <p:sp>
        <p:nvSpPr>
          <p:cNvPr id="9" name="Retângulo 8"/>
          <p:cNvSpPr/>
          <p:nvPr/>
        </p:nvSpPr>
        <p:spPr>
          <a:xfrm>
            <a:off x="538162" y="1324744"/>
            <a:ext cx="410527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38163" y="1349376"/>
            <a:ext cx="4092513" cy="2308324"/>
          </a:xfrm>
          <a:prstGeom prst="rect">
            <a:avLst/>
          </a:prstGeom>
        </p:spPr>
        <p:txBody>
          <a:bodyPr wrap="square" lIns="0" tIns="0" rIns="0" bIns="0" numCol="1" spcCol="320718">
            <a:spAutoFit/>
          </a:bodyPr>
          <a:lstStyle/>
          <a:p>
            <a:pPr indent="457200" algn="just">
              <a:spcBef>
                <a:spcPts val="600"/>
              </a:spcBef>
            </a:pPr>
            <a:r>
              <a:rPr lang="pt-BR" sz="1000" b="1" dirty="0">
                <a:solidFill>
                  <a:schemeClr val="tx1">
                    <a:lumMod val="65000"/>
                    <a:lumOff val="35000"/>
                  </a:schemeClr>
                </a:solidFill>
                <a:latin typeface="Montserrat" pitchFamily="50" charset="0"/>
              </a:rPr>
              <a:t>Pesquisa de mobilidade a pé ao transporte público</a:t>
            </a:r>
          </a:p>
          <a:p>
            <a:pPr indent="457200" algn="just">
              <a:spcBef>
                <a:spcPts val="600"/>
              </a:spcBef>
            </a:pPr>
            <a:r>
              <a:rPr lang="pt-BR" sz="1000" dirty="0">
                <a:solidFill>
                  <a:schemeClr val="tx1">
                    <a:lumMod val="65000"/>
                    <a:lumOff val="35000"/>
                  </a:schemeClr>
                </a:solidFill>
                <a:latin typeface="Montserrat" pitchFamily="50" charset="0"/>
              </a:rPr>
              <a:t>O diagnóstico realizado em 2017 também elencou os principais problemas encontrados pelas pessoas, no percurso a pé em 50 pontos principais de acesso ao Sistema de Transporte Público. A pesquisa contou com dois métodos:</a:t>
            </a:r>
          </a:p>
          <a:p>
            <a:pPr marL="603154" lvl="1" indent="-171450">
              <a:spcBef>
                <a:spcPts val="600"/>
              </a:spcBef>
              <a:buFont typeface="Arial" panose="020B0604020202020204" pitchFamily="34" charset="0"/>
              <a:buChar char="•"/>
            </a:pPr>
            <a:r>
              <a:rPr lang="pt-BR" sz="1000" b="1" dirty="0">
                <a:solidFill>
                  <a:srgbClr val="0070C0"/>
                </a:solidFill>
                <a:latin typeface="Montserrat" pitchFamily="50" charset="0"/>
              </a:rPr>
              <a:t>Pesquisa de origem e destino: </a:t>
            </a:r>
            <a:r>
              <a:rPr lang="pt-BR" sz="1000" dirty="0">
                <a:solidFill>
                  <a:schemeClr val="tx1">
                    <a:lumMod val="65000"/>
                    <a:lumOff val="35000"/>
                  </a:schemeClr>
                </a:solidFill>
                <a:latin typeface="Montserrat" pitchFamily="50" charset="0"/>
              </a:rPr>
              <a:t>identificar os principais padrões de viagens a pé ao transporte coletivo e os itinerários mais utilizados.</a:t>
            </a:r>
          </a:p>
          <a:p>
            <a:pPr marL="603154" lvl="1" indent="-171450">
              <a:spcBef>
                <a:spcPts val="600"/>
              </a:spcBef>
              <a:buFont typeface="Arial" panose="020B0604020202020204" pitchFamily="34" charset="0"/>
              <a:buChar char="•"/>
            </a:pPr>
            <a:r>
              <a:rPr lang="pt-BR" sz="1000" b="1" dirty="0">
                <a:solidFill>
                  <a:srgbClr val="0070C0"/>
                </a:solidFill>
                <a:latin typeface="Montserrat" pitchFamily="50" charset="0"/>
              </a:rPr>
              <a:t>Inventário Urbano: </a:t>
            </a:r>
            <a:r>
              <a:rPr lang="pt-BR" sz="1000" dirty="0">
                <a:solidFill>
                  <a:schemeClr val="tx1">
                    <a:lumMod val="65000"/>
                    <a:lumOff val="35000"/>
                  </a:schemeClr>
                </a:solidFill>
                <a:latin typeface="Montserrat" pitchFamily="50" charset="0"/>
              </a:rPr>
              <a:t>identificar os itinerários encontrados na pesquisa de origem-destino. </a:t>
            </a:r>
          </a:p>
          <a:p>
            <a:pPr marL="0" lvl="1" indent="457200" algn="just">
              <a:spcBef>
                <a:spcPts val="600"/>
              </a:spcBef>
            </a:pPr>
            <a:r>
              <a:rPr lang="pt-BR" sz="1000" dirty="0">
                <a:solidFill>
                  <a:schemeClr val="tx1">
                    <a:lumMod val="65000"/>
                    <a:lumOff val="35000"/>
                  </a:schemeClr>
                </a:solidFill>
                <a:latin typeface="Montserrat" pitchFamily="50" charset="0"/>
              </a:rPr>
              <a:t>Analisar os itinerários em relação a infraestrutura (calçada, acessibilidade, atração, ambiente, entre outros) e segurança pública (segurança viária, segurança física, etc.)</a:t>
            </a:r>
          </a:p>
        </p:txBody>
      </p:sp>
    </p:spTree>
    <p:extLst>
      <p:ext uri="{BB962C8B-B14F-4D97-AF65-F5344CB8AC3E}">
        <p14:creationId xmlns:p14="http://schemas.microsoft.com/office/powerpoint/2010/main" val="2124121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ela 24"/>
          <p:cNvGraphicFramePr>
            <a:graphicFrameLocks noGrp="1"/>
          </p:cNvGraphicFramePr>
          <p:nvPr>
            <p:extLst>
              <p:ext uri="{D42A27DB-BD31-4B8C-83A1-F6EECF244321}">
                <p14:modId xmlns:p14="http://schemas.microsoft.com/office/powerpoint/2010/main" val="4254208357"/>
              </p:ext>
            </p:extLst>
          </p:nvPr>
        </p:nvGraphicFramePr>
        <p:xfrm>
          <a:off x="3455975" y="1206178"/>
          <a:ext cx="2446101" cy="4692709"/>
        </p:xfrm>
        <a:graphic>
          <a:graphicData uri="http://schemas.openxmlformats.org/drawingml/2006/table">
            <a:tbl>
              <a:tblPr>
                <a:tableStyleId>{2A488322-F2BA-4B5B-9748-0D474271808F}</a:tableStyleId>
              </a:tblPr>
              <a:tblGrid>
                <a:gridCol w="1770848">
                  <a:extLst>
                    <a:ext uri="{9D8B030D-6E8A-4147-A177-3AD203B41FA5}">
                      <a16:colId xmlns:a16="http://schemas.microsoft.com/office/drawing/2014/main" val="20000"/>
                    </a:ext>
                  </a:extLst>
                </a:gridCol>
                <a:gridCol w="675253">
                  <a:extLst>
                    <a:ext uri="{9D8B030D-6E8A-4147-A177-3AD203B41FA5}">
                      <a16:colId xmlns:a16="http://schemas.microsoft.com/office/drawing/2014/main" val="20001"/>
                    </a:ext>
                  </a:extLst>
                </a:gridCol>
              </a:tblGrid>
              <a:tr h="179813">
                <a:tc>
                  <a:txBody>
                    <a:bodyPr/>
                    <a:lstStyle/>
                    <a:p>
                      <a:pPr algn="ctr" fontAlgn="b"/>
                      <a:r>
                        <a:rPr lang="pt-BR" sz="800" u="none" strike="noStrike" dirty="0">
                          <a:solidFill>
                            <a:schemeClr val="bg1"/>
                          </a:solidFill>
                          <a:latin typeface="Montserrat" pitchFamily="50" charset="0"/>
                        </a:rPr>
                        <a:t>ESTAÇÃO</a:t>
                      </a:r>
                      <a:endParaRPr lang="pt-BR" sz="800" b="1" i="0" u="none" strike="noStrike" dirty="0">
                        <a:solidFill>
                          <a:schemeClr val="bg1"/>
                        </a:solidFill>
                        <a:latin typeface="Montserrat" pitchFamily="50" charset="0"/>
                      </a:endParaRPr>
                    </a:p>
                  </a:txBody>
                  <a:tcPr marL="6730" marR="6730" marT="682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fontAlgn="b"/>
                      <a:r>
                        <a:rPr lang="pt-BR" sz="800" u="none" strike="noStrike" dirty="0">
                          <a:solidFill>
                            <a:schemeClr val="bg1"/>
                          </a:solidFill>
                          <a:latin typeface="Montserrat" pitchFamily="50" charset="0"/>
                        </a:rPr>
                        <a:t>MODO</a:t>
                      </a:r>
                      <a:endParaRPr lang="pt-BR" sz="800" b="1" i="0" u="none" strike="noStrike" dirty="0">
                        <a:solidFill>
                          <a:schemeClr val="bg1"/>
                        </a:solidFill>
                        <a:latin typeface="Montserrat" pitchFamily="50" charset="0"/>
                      </a:endParaRPr>
                    </a:p>
                  </a:txBody>
                  <a:tcPr marL="6730" marR="6730" marT="6822"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179813">
                <a:tc>
                  <a:txBody>
                    <a:bodyPr/>
                    <a:lstStyle/>
                    <a:p>
                      <a:pPr algn="l" fontAlgn="b"/>
                      <a:r>
                        <a:rPr lang="pt-BR" sz="800" u="none" strike="noStrike" dirty="0">
                          <a:solidFill>
                            <a:schemeClr val="tx1">
                              <a:lumMod val="65000"/>
                              <a:lumOff val="35000"/>
                            </a:schemeClr>
                          </a:solidFill>
                          <a:latin typeface="Montserrat" pitchFamily="50" charset="0"/>
                        </a:rPr>
                        <a:t>CEILÂNDIA</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9813">
                <a:tc>
                  <a:txBody>
                    <a:bodyPr/>
                    <a:lstStyle/>
                    <a:p>
                      <a:pPr algn="l" fontAlgn="b"/>
                      <a:r>
                        <a:rPr lang="pt-BR" sz="800" u="none" strike="noStrike" dirty="0">
                          <a:solidFill>
                            <a:schemeClr val="tx1">
                              <a:lumMod val="65000"/>
                              <a:lumOff val="35000"/>
                            </a:schemeClr>
                          </a:solidFill>
                          <a:latin typeface="Montserrat" pitchFamily="50" charset="0"/>
                        </a:rPr>
                        <a:t>CEILÂNDIA NORTE</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9813">
                <a:tc>
                  <a:txBody>
                    <a:bodyPr/>
                    <a:lstStyle/>
                    <a:p>
                      <a:pPr algn="l" fontAlgn="b"/>
                      <a:r>
                        <a:rPr lang="pt-BR" sz="800" u="none" strike="noStrike" dirty="0">
                          <a:solidFill>
                            <a:schemeClr val="tx1">
                              <a:lumMod val="65000"/>
                              <a:lumOff val="35000"/>
                            </a:schemeClr>
                          </a:solidFill>
                          <a:latin typeface="Montserrat" pitchFamily="50" charset="0"/>
                        </a:rPr>
                        <a:t>CEILÂNDIA CENTRO</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79813">
                <a:tc>
                  <a:txBody>
                    <a:bodyPr/>
                    <a:lstStyle/>
                    <a:p>
                      <a:pPr algn="l" fontAlgn="b"/>
                      <a:r>
                        <a:rPr lang="pt-BR" sz="800" u="none" strike="noStrike" dirty="0">
                          <a:solidFill>
                            <a:schemeClr val="tx1">
                              <a:lumMod val="65000"/>
                              <a:lumOff val="35000"/>
                            </a:schemeClr>
                          </a:solidFill>
                          <a:latin typeface="Montserrat" pitchFamily="50" charset="0"/>
                        </a:rPr>
                        <a:t>GUARIROBA</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79813">
                <a:tc>
                  <a:txBody>
                    <a:bodyPr/>
                    <a:lstStyle/>
                    <a:p>
                      <a:pPr algn="l" fontAlgn="b"/>
                      <a:r>
                        <a:rPr lang="pt-BR" sz="800" u="none" strike="noStrike" dirty="0">
                          <a:solidFill>
                            <a:schemeClr val="tx1">
                              <a:lumMod val="65000"/>
                              <a:lumOff val="35000"/>
                            </a:schemeClr>
                          </a:solidFill>
                          <a:latin typeface="Montserrat" pitchFamily="50" charset="0"/>
                        </a:rPr>
                        <a:t>CEILÂNDIA SUL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97384">
                <a:tc>
                  <a:txBody>
                    <a:bodyPr/>
                    <a:lstStyle/>
                    <a:p>
                      <a:pPr algn="l" fontAlgn="b"/>
                      <a:r>
                        <a:rPr lang="pt-BR" sz="800" u="none" strike="noStrike" dirty="0">
                          <a:solidFill>
                            <a:schemeClr val="tx1">
                              <a:lumMod val="65000"/>
                              <a:lumOff val="35000"/>
                            </a:schemeClr>
                          </a:solidFill>
                          <a:latin typeface="Montserrat" pitchFamily="50" charset="0"/>
                        </a:rPr>
                        <a:t>CENTRO METRÔPOLITANO</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79813">
                <a:tc>
                  <a:txBody>
                    <a:bodyPr/>
                    <a:lstStyle/>
                    <a:p>
                      <a:pPr algn="l" fontAlgn="b"/>
                      <a:r>
                        <a:rPr lang="pt-BR" sz="800" u="none" strike="noStrike" dirty="0">
                          <a:solidFill>
                            <a:schemeClr val="tx1">
                              <a:lumMod val="65000"/>
                              <a:lumOff val="35000"/>
                            </a:schemeClr>
                          </a:solidFill>
                          <a:latin typeface="Montserrat" pitchFamily="50" charset="0"/>
                        </a:rPr>
                        <a:t>PRAÇA DO </a:t>
                      </a:r>
                      <a:r>
                        <a:rPr lang="pt-BR" sz="800" u="none" strike="noStrike" kern="1200" dirty="0">
                          <a:solidFill>
                            <a:schemeClr val="tx1">
                              <a:lumMod val="65000"/>
                              <a:lumOff val="35000"/>
                            </a:schemeClr>
                          </a:solidFill>
                          <a:latin typeface="Montserrat" pitchFamily="50" charset="0"/>
                        </a:rPr>
                        <a:t>RELÓGIO</a:t>
                      </a:r>
                      <a:endParaRPr lang="pt-BR" sz="800" u="none" strike="noStrike" kern="1200" dirty="0">
                        <a:solidFill>
                          <a:schemeClr val="tx1">
                            <a:lumMod val="65000"/>
                            <a:lumOff val="35000"/>
                          </a:schemeClr>
                        </a:solidFill>
                        <a:latin typeface="Montserrat" pitchFamily="50" charset="0"/>
                        <a:ea typeface="+mn-ea"/>
                        <a:cs typeface="+mn-cs"/>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79813">
                <a:tc>
                  <a:txBody>
                    <a:bodyPr/>
                    <a:lstStyle/>
                    <a:p>
                      <a:pPr algn="l" fontAlgn="b"/>
                      <a:r>
                        <a:rPr lang="pt-BR" sz="800" u="none" strike="noStrike" dirty="0">
                          <a:solidFill>
                            <a:schemeClr val="tx1">
                              <a:lumMod val="65000"/>
                              <a:lumOff val="35000"/>
                            </a:schemeClr>
                          </a:solidFill>
                          <a:latin typeface="Montserrat" pitchFamily="50" charset="0"/>
                        </a:rPr>
                        <a:t>CONCESSIONÁRIAS</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79813">
                <a:tc>
                  <a:txBody>
                    <a:bodyPr/>
                    <a:lstStyle/>
                    <a:p>
                      <a:pPr algn="l" fontAlgn="b"/>
                      <a:r>
                        <a:rPr lang="pt-BR" sz="800" u="none" strike="noStrike" dirty="0">
                          <a:solidFill>
                            <a:schemeClr val="tx1">
                              <a:lumMod val="65000"/>
                              <a:lumOff val="35000"/>
                            </a:schemeClr>
                          </a:solidFill>
                          <a:latin typeface="Montserrat" pitchFamily="50" charset="0"/>
                        </a:rPr>
                        <a:t>SAMAMBAIA</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79813">
                <a:tc>
                  <a:txBody>
                    <a:bodyPr/>
                    <a:lstStyle/>
                    <a:p>
                      <a:pPr algn="l" fontAlgn="b"/>
                      <a:r>
                        <a:rPr lang="pt-BR" sz="800" u="none" strike="noStrike" dirty="0">
                          <a:solidFill>
                            <a:schemeClr val="tx1">
                              <a:lumMod val="65000"/>
                              <a:lumOff val="35000"/>
                            </a:schemeClr>
                          </a:solidFill>
                          <a:latin typeface="Montserrat" pitchFamily="50" charset="0"/>
                        </a:rPr>
                        <a:t>SAMAMBAIA SUL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79813">
                <a:tc>
                  <a:txBody>
                    <a:bodyPr/>
                    <a:lstStyle/>
                    <a:p>
                      <a:pPr algn="l" fontAlgn="b"/>
                      <a:r>
                        <a:rPr lang="pt-BR" sz="800" u="none" strike="noStrike" dirty="0">
                          <a:solidFill>
                            <a:schemeClr val="tx1">
                              <a:lumMod val="65000"/>
                              <a:lumOff val="35000"/>
                            </a:schemeClr>
                          </a:solidFill>
                          <a:latin typeface="Montserrat" pitchFamily="50" charset="0"/>
                        </a:rPr>
                        <a:t>FURNAS</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79813">
                <a:tc>
                  <a:txBody>
                    <a:bodyPr/>
                    <a:lstStyle/>
                    <a:p>
                      <a:pPr algn="l" fontAlgn="b"/>
                      <a:r>
                        <a:rPr lang="pt-BR" sz="800" u="none" strike="noStrike" dirty="0">
                          <a:solidFill>
                            <a:schemeClr val="tx1">
                              <a:lumMod val="65000"/>
                              <a:lumOff val="35000"/>
                            </a:schemeClr>
                          </a:solidFill>
                          <a:latin typeface="Montserrat" pitchFamily="50" charset="0"/>
                        </a:rPr>
                        <a:t>TAGUATINGA SUL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79813">
                <a:tc>
                  <a:txBody>
                    <a:bodyPr/>
                    <a:lstStyle/>
                    <a:p>
                      <a:pPr algn="l" fontAlgn="b"/>
                      <a:r>
                        <a:rPr lang="pt-BR" sz="800" u="none" strike="noStrike" dirty="0">
                          <a:solidFill>
                            <a:schemeClr val="tx1">
                              <a:lumMod val="65000"/>
                              <a:lumOff val="35000"/>
                            </a:schemeClr>
                          </a:solidFill>
                          <a:latin typeface="Montserrat" pitchFamily="50" charset="0"/>
                        </a:rPr>
                        <a:t>ÁGUAS CLARAS</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79813">
                <a:tc>
                  <a:txBody>
                    <a:bodyPr/>
                    <a:lstStyle/>
                    <a:p>
                      <a:pPr algn="l" fontAlgn="b"/>
                      <a:r>
                        <a:rPr lang="pt-BR" sz="800" u="none" strike="noStrike" dirty="0">
                          <a:solidFill>
                            <a:schemeClr val="tx1">
                              <a:lumMod val="65000"/>
                              <a:lumOff val="35000"/>
                            </a:schemeClr>
                          </a:solidFill>
                          <a:latin typeface="Montserrat" pitchFamily="50" charset="0"/>
                        </a:rPr>
                        <a:t>ARNIQUEIRAS</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79813">
                <a:tc>
                  <a:txBody>
                    <a:bodyPr/>
                    <a:lstStyle/>
                    <a:p>
                      <a:pPr algn="l" fontAlgn="b"/>
                      <a:r>
                        <a:rPr lang="pt-BR" sz="800" u="none" strike="noStrike" dirty="0">
                          <a:solidFill>
                            <a:schemeClr val="tx1">
                              <a:lumMod val="65000"/>
                              <a:lumOff val="35000"/>
                            </a:schemeClr>
                          </a:solidFill>
                          <a:latin typeface="Montserrat" pitchFamily="50" charset="0"/>
                        </a:rPr>
                        <a:t>GUARÁ</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79813">
                <a:tc>
                  <a:txBody>
                    <a:bodyPr/>
                    <a:lstStyle/>
                    <a:p>
                      <a:pPr algn="l" fontAlgn="b"/>
                      <a:r>
                        <a:rPr lang="pt-BR" sz="800" u="none" strike="noStrike" dirty="0">
                          <a:solidFill>
                            <a:schemeClr val="tx1">
                              <a:lumMod val="65000"/>
                              <a:lumOff val="35000"/>
                            </a:schemeClr>
                          </a:solidFill>
                          <a:latin typeface="Montserrat" pitchFamily="50" charset="0"/>
                        </a:rPr>
                        <a:t>FEIRA</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lumMod val="40000"/>
                        <a:lumOff val="60000"/>
                      </a:schemeClr>
                    </a:solidFill>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79813">
                <a:tc>
                  <a:txBody>
                    <a:bodyPr/>
                    <a:lstStyle/>
                    <a:p>
                      <a:pPr algn="l" fontAlgn="b"/>
                      <a:r>
                        <a:rPr lang="pt-BR" sz="800" u="none" strike="noStrike" dirty="0">
                          <a:solidFill>
                            <a:schemeClr val="tx1">
                              <a:lumMod val="65000"/>
                              <a:lumOff val="35000"/>
                            </a:schemeClr>
                          </a:solidFill>
                          <a:latin typeface="Montserrat" pitchFamily="50" charset="0"/>
                        </a:rPr>
                        <a:t>SHOPPING</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79813">
                <a:tc>
                  <a:txBody>
                    <a:bodyPr/>
                    <a:lstStyle/>
                    <a:p>
                      <a:pPr algn="l" fontAlgn="b"/>
                      <a:r>
                        <a:rPr lang="pt-BR" sz="800" u="none" strike="noStrike" dirty="0">
                          <a:solidFill>
                            <a:schemeClr val="tx1">
                              <a:lumMod val="65000"/>
                              <a:lumOff val="35000"/>
                            </a:schemeClr>
                          </a:solidFill>
                          <a:latin typeface="Montserrat" pitchFamily="50" charset="0"/>
                        </a:rPr>
                        <a:t>ASA SUL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79813">
                <a:tc>
                  <a:txBody>
                    <a:bodyPr/>
                    <a:lstStyle/>
                    <a:p>
                      <a:pPr algn="l" fontAlgn="b"/>
                      <a:r>
                        <a:rPr lang="pt-BR" sz="800" u="none" strike="noStrike" dirty="0">
                          <a:solidFill>
                            <a:schemeClr val="tx1">
                              <a:lumMod val="65000"/>
                              <a:lumOff val="35000"/>
                            </a:schemeClr>
                          </a:solidFill>
                          <a:latin typeface="Montserrat" pitchFamily="50" charset="0"/>
                        </a:rPr>
                        <a:t>114 SUL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lumMod val="40000"/>
                        <a:lumOff val="60000"/>
                      </a:schemeClr>
                    </a:solidFill>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179813">
                <a:tc>
                  <a:txBody>
                    <a:bodyPr/>
                    <a:lstStyle/>
                    <a:p>
                      <a:pPr algn="l" fontAlgn="b"/>
                      <a:r>
                        <a:rPr lang="pt-BR" sz="800" u="none" strike="noStrike" dirty="0">
                          <a:solidFill>
                            <a:schemeClr val="tx1">
                              <a:lumMod val="65000"/>
                              <a:lumOff val="35000"/>
                            </a:schemeClr>
                          </a:solidFill>
                          <a:latin typeface="Montserrat" pitchFamily="50" charset="0"/>
                        </a:rPr>
                        <a:t>112 SUL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tx2">
                        <a:lumMod val="40000"/>
                        <a:lumOff val="60000"/>
                      </a:schemeClr>
                    </a:solidFill>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179813">
                <a:tc>
                  <a:txBody>
                    <a:bodyPr/>
                    <a:lstStyle/>
                    <a:p>
                      <a:pPr algn="l" fontAlgn="b"/>
                      <a:r>
                        <a:rPr lang="pt-BR" sz="800" u="none" strike="noStrike" dirty="0">
                          <a:solidFill>
                            <a:schemeClr val="tx1">
                              <a:lumMod val="65000"/>
                              <a:lumOff val="35000"/>
                            </a:schemeClr>
                          </a:solidFill>
                          <a:latin typeface="Montserrat" pitchFamily="50" charset="0"/>
                        </a:rPr>
                        <a:t>108 SUL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79813">
                <a:tc>
                  <a:txBody>
                    <a:bodyPr/>
                    <a:lstStyle/>
                    <a:p>
                      <a:pPr algn="l" fontAlgn="b"/>
                      <a:r>
                        <a:rPr lang="pt-BR" sz="800" u="none" strike="noStrike" dirty="0">
                          <a:solidFill>
                            <a:schemeClr val="tx1">
                              <a:lumMod val="65000"/>
                              <a:lumOff val="35000"/>
                            </a:schemeClr>
                          </a:solidFill>
                          <a:latin typeface="Montserrat" pitchFamily="50" charset="0"/>
                        </a:rPr>
                        <a:t>102 SUL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179813">
                <a:tc>
                  <a:txBody>
                    <a:bodyPr/>
                    <a:lstStyle/>
                    <a:p>
                      <a:pPr algn="l" fontAlgn="b"/>
                      <a:r>
                        <a:rPr lang="pt-BR" sz="800" u="none" strike="noStrike" dirty="0">
                          <a:solidFill>
                            <a:schemeClr val="tx1">
                              <a:lumMod val="65000"/>
                              <a:lumOff val="35000"/>
                            </a:schemeClr>
                          </a:solidFill>
                          <a:latin typeface="Montserrat" pitchFamily="50" charset="0"/>
                        </a:rPr>
                        <a:t>GALERIA</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23"/>
                  </a:ext>
                </a:extLst>
              </a:tr>
              <a:tr h="179813">
                <a:tc>
                  <a:txBody>
                    <a:bodyPr/>
                    <a:lstStyle/>
                    <a:p>
                      <a:pPr algn="l" fontAlgn="b"/>
                      <a:r>
                        <a:rPr lang="pt-BR" sz="800" u="none" strike="noStrike" dirty="0">
                          <a:solidFill>
                            <a:schemeClr val="tx1">
                              <a:lumMod val="65000"/>
                              <a:lumOff val="35000"/>
                            </a:schemeClr>
                          </a:solidFill>
                          <a:latin typeface="Montserrat" pitchFamily="50" charset="0"/>
                        </a:rPr>
                        <a:t>CENTRAL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METRÔ</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24"/>
                  </a:ext>
                </a:extLst>
              </a:tr>
              <a:tr h="179813">
                <a:tc>
                  <a:txBody>
                    <a:bodyPr/>
                    <a:lstStyle/>
                    <a:p>
                      <a:pPr algn="l" fontAlgn="b"/>
                      <a:r>
                        <a:rPr lang="pt-BR" sz="800" u="none" strike="noStrike" dirty="0">
                          <a:solidFill>
                            <a:schemeClr val="tx1">
                              <a:lumMod val="65000"/>
                              <a:lumOff val="35000"/>
                            </a:schemeClr>
                          </a:solidFill>
                          <a:latin typeface="Montserrat" pitchFamily="50" charset="0"/>
                        </a:rPr>
                        <a:t>BRAZLÂNDIA TRADICIONAL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pt-BR" sz="800" u="none" strike="noStrike" dirty="0">
                          <a:solidFill>
                            <a:schemeClr val="tx1">
                              <a:lumMod val="65000"/>
                              <a:lumOff val="35000"/>
                            </a:schemeClr>
                          </a:solidFill>
                          <a:latin typeface="Montserrat" pitchFamily="50" charset="0"/>
                        </a:rPr>
                        <a:t>TERMINAL</a:t>
                      </a:r>
                      <a:endParaRPr lang="pt-BR" sz="800" b="0" i="0" u="none" strike="noStrike" dirty="0">
                        <a:solidFill>
                          <a:schemeClr val="tx1">
                            <a:lumMod val="65000"/>
                            <a:lumOff val="35000"/>
                          </a:schemeClr>
                        </a:solidFill>
                        <a:latin typeface="Montserrat" pitchFamily="50" charset="0"/>
                      </a:endParaRPr>
                    </a:p>
                  </a:txBody>
                  <a:tcPr marL="6730" marR="6730" marT="6822"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5"/>
                  </a:ext>
                </a:extLst>
              </a:tr>
            </a:tbl>
          </a:graphicData>
        </a:graphic>
      </p:graphicFrame>
      <p:graphicFrame>
        <p:nvGraphicFramePr>
          <p:cNvPr id="26" name="Tabela 25"/>
          <p:cNvGraphicFramePr>
            <a:graphicFrameLocks noGrp="1"/>
          </p:cNvGraphicFramePr>
          <p:nvPr>
            <p:extLst>
              <p:ext uri="{D42A27DB-BD31-4B8C-83A1-F6EECF244321}">
                <p14:modId xmlns:p14="http://schemas.microsoft.com/office/powerpoint/2010/main" val="3657210998"/>
              </p:ext>
            </p:extLst>
          </p:nvPr>
        </p:nvGraphicFramePr>
        <p:xfrm>
          <a:off x="6120271" y="1212209"/>
          <a:ext cx="2930950" cy="4679951"/>
        </p:xfrm>
        <a:graphic>
          <a:graphicData uri="http://schemas.openxmlformats.org/drawingml/2006/table">
            <a:tbl>
              <a:tblPr>
                <a:tableStyleId>{8EC20E35-A176-4012-BC5E-935CFFF8708E}</a:tableStyleId>
              </a:tblPr>
              <a:tblGrid>
                <a:gridCol w="1726660">
                  <a:extLst>
                    <a:ext uri="{9D8B030D-6E8A-4147-A177-3AD203B41FA5}">
                      <a16:colId xmlns:a16="http://schemas.microsoft.com/office/drawing/2014/main" val="20000"/>
                    </a:ext>
                  </a:extLst>
                </a:gridCol>
                <a:gridCol w="1204290">
                  <a:extLst>
                    <a:ext uri="{9D8B030D-6E8A-4147-A177-3AD203B41FA5}">
                      <a16:colId xmlns:a16="http://schemas.microsoft.com/office/drawing/2014/main" val="20001"/>
                    </a:ext>
                  </a:extLst>
                </a:gridCol>
              </a:tblGrid>
              <a:tr h="179690">
                <a:tc>
                  <a:txBody>
                    <a:bodyPr/>
                    <a:lstStyle/>
                    <a:p>
                      <a:pPr marL="0" algn="ctr" defTabSz="863525" rtl="0" eaLnBrk="1" fontAlgn="b" latinLnBrk="0" hangingPunct="1"/>
                      <a:r>
                        <a:rPr lang="pt-BR" sz="800" u="none" strike="noStrike" kern="1200" dirty="0">
                          <a:solidFill>
                            <a:schemeClr val="bg1"/>
                          </a:solidFill>
                          <a:latin typeface="Montserrat" pitchFamily="50" charset="0"/>
                          <a:ea typeface="+mn-ea"/>
                          <a:cs typeface="+mn-cs"/>
                        </a:rPr>
                        <a:t>ESTAÇÃO</a:t>
                      </a:r>
                    </a:p>
                  </a:txBody>
                  <a:tcPr marL="5833" marR="5833" marT="59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algn="ctr" defTabSz="863525" rtl="0" eaLnBrk="1" fontAlgn="b" latinLnBrk="0" hangingPunct="1"/>
                      <a:r>
                        <a:rPr lang="pt-BR" sz="800" u="none" strike="noStrike" kern="1200" dirty="0">
                          <a:solidFill>
                            <a:schemeClr val="bg1"/>
                          </a:solidFill>
                          <a:latin typeface="Montserrat" pitchFamily="50" charset="0"/>
                          <a:ea typeface="+mn-ea"/>
                          <a:cs typeface="+mn-cs"/>
                        </a:rPr>
                        <a:t>MOD</a:t>
                      </a:r>
                    </a:p>
                  </a:txBody>
                  <a:tcPr marL="5833" marR="5833" marT="591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CEILÂNDIA PSUL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CEILÂNDIA SETOR O</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CRUZEIRO NOVO</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GAMA CENTRAL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GUARA I</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NÚCLEO BANDEIRANTE</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PARANOÁ</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PLANALTINA</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RECANTO DAS EMAS 2</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RIACHO FUNDO II</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SANTA MARIA 401</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80678">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SÃO SEBASTIÃO</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SOBRADINHO CENTRO</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TAGUATINGA MNORTE</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TAGUATINGA SUL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TAGUATINGA NORTE</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TERMINAL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SANTA MARIA 119</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BRT</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PERIQUITO</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BRT</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CAUB</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BRT</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PARK</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BRT</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GAMA</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BRT</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86713">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SOL NASCENTE</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PONTO DE ÔNIBUS</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FEIRA DE CEILÂNDIA</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PONTO DE ÔNIBUS</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3"/>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TAGUA SHOPPING</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PONTO DE ÔNIBUS</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4"/>
                  </a:ext>
                </a:extLst>
              </a:tr>
              <a:tr h="179690">
                <a:tc>
                  <a:txBody>
                    <a:bodyPr/>
                    <a:lstStyle/>
                    <a:p>
                      <a:pPr marL="0" algn="l"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PÁTIO BRASIL</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marL="0" algn="ctr" defTabSz="863525" rtl="0" eaLnBrk="1" fontAlgn="b" latinLnBrk="0" hangingPunct="1"/>
                      <a:r>
                        <a:rPr lang="pt-BR" sz="800" u="none" strike="noStrike" kern="1200" dirty="0">
                          <a:solidFill>
                            <a:schemeClr val="tx1">
                              <a:lumMod val="65000"/>
                              <a:lumOff val="35000"/>
                            </a:schemeClr>
                          </a:solidFill>
                          <a:latin typeface="Montserrat" pitchFamily="50" charset="0"/>
                          <a:ea typeface="+mn-ea"/>
                          <a:cs typeface="+mn-cs"/>
                        </a:rPr>
                        <a:t>PONTO DE ÔNIBUS</a:t>
                      </a:r>
                    </a:p>
                  </a:txBody>
                  <a:tcPr marL="5833" marR="5833" marT="5911"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5"/>
                  </a:ext>
                </a:extLst>
              </a:tr>
            </a:tbl>
          </a:graphicData>
        </a:graphic>
      </p:graphicFrame>
      <p:sp>
        <p:nvSpPr>
          <p:cNvPr id="16" name="Retângulo 15"/>
          <p:cNvSpPr/>
          <p:nvPr/>
        </p:nvSpPr>
        <p:spPr>
          <a:xfrm>
            <a:off x="538163" y="1349375"/>
            <a:ext cx="2678883" cy="384894"/>
          </a:xfrm>
          <a:prstGeom prst="rect">
            <a:avLst/>
          </a:prstGeom>
          <a:noFill/>
        </p:spPr>
        <p:txBody>
          <a:bodyPr wrap="square" lIns="91784" tIns="0" rIns="91784" bIns="45892">
            <a:spAutoFit/>
          </a:bodyPr>
          <a:lstStyle/>
          <a:p>
            <a:pPr algn="just">
              <a:spcBef>
                <a:spcPts val="600"/>
              </a:spcBef>
              <a:tabLst>
                <a:tab pos="1438968" algn="l"/>
              </a:tabLst>
            </a:pPr>
            <a:r>
              <a:rPr lang="pt-BR" sz="1000" b="1" dirty="0">
                <a:solidFill>
                  <a:schemeClr val="tx1">
                    <a:lumMod val="65000"/>
                    <a:lumOff val="35000"/>
                  </a:schemeClr>
                </a:solidFill>
                <a:latin typeface="Montserrat" pitchFamily="50" charset="0"/>
              </a:rPr>
              <a:t>As diretrizes utilizadas para a identificação dos pontos foram</a:t>
            </a:r>
            <a:r>
              <a:rPr lang="pt-BR" sz="1200" dirty="0">
                <a:solidFill>
                  <a:schemeClr val="tx1">
                    <a:lumMod val="65000"/>
                    <a:lumOff val="35000"/>
                  </a:schemeClr>
                </a:solidFill>
                <a:latin typeface="Montserrat" pitchFamily="50" charset="0"/>
              </a:rPr>
              <a:t>:</a:t>
            </a:r>
          </a:p>
        </p:txBody>
      </p:sp>
      <p:sp>
        <p:nvSpPr>
          <p:cNvPr id="17" name="Retângulo 16"/>
          <p:cNvSpPr/>
          <p:nvPr/>
        </p:nvSpPr>
        <p:spPr>
          <a:xfrm>
            <a:off x="538163" y="1925819"/>
            <a:ext cx="2681433" cy="246569"/>
          </a:xfrm>
          <a:prstGeom prst="rect">
            <a:avLst/>
          </a:prstGeom>
          <a:solidFill>
            <a:srgbClr val="F9DD16"/>
          </a:solidFill>
          <a:ln w="28575">
            <a:noFill/>
            <a:prstDash val="sysDot"/>
          </a:ln>
        </p:spPr>
        <p:txBody>
          <a:bodyPr wrap="square" lIns="91784" tIns="45892" rIns="91784" bIns="45892">
            <a:spAutoFit/>
          </a:bodyPr>
          <a:lstStyle/>
          <a:p>
            <a:pPr marL="0" lvl="1" algn="ctr">
              <a:tabLst>
                <a:tab pos="1438968" algn="l"/>
              </a:tabLst>
            </a:pPr>
            <a:r>
              <a:rPr lang="pt-BR" sz="1000" dirty="0">
                <a:solidFill>
                  <a:schemeClr val="tx1">
                    <a:lumMod val="50000"/>
                    <a:lumOff val="50000"/>
                  </a:schemeClr>
                </a:solidFill>
                <a:latin typeface="Montserrat" pitchFamily="50" charset="0"/>
              </a:rPr>
              <a:t>Terminais em âmbitos urbanos;</a:t>
            </a:r>
          </a:p>
        </p:txBody>
      </p:sp>
      <p:sp>
        <p:nvSpPr>
          <p:cNvPr id="21" name="Retângulo 20"/>
          <p:cNvSpPr/>
          <p:nvPr/>
        </p:nvSpPr>
        <p:spPr>
          <a:xfrm>
            <a:off x="532657" y="2675725"/>
            <a:ext cx="2692508" cy="554345"/>
          </a:xfrm>
          <a:prstGeom prst="rect">
            <a:avLst/>
          </a:prstGeom>
          <a:solidFill>
            <a:srgbClr val="F9DD16"/>
          </a:solidFill>
          <a:ln w="28575">
            <a:noFill/>
            <a:prstDash val="sysDot"/>
          </a:ln>
        </p:spPr>
        <p:txBody>
          <a:bodyPr wrap="square" lIns="91784" tIns="45892" rIns="91784" bIns="45892">
            <a:spAutoFit/>
          </a:bodyPr>
          <a:lstStyle/>
          <a:p>
            <a:pPr marL="0" lvl="1" algn="ctr"/>
            <a:r>
              <a:rPr lang="pt-BR" sz="1000" dirty="0">
                <a:solidFill>
                  <a:schemeClr val="tx1">
                    <a:lumMod val="50000"/>
                    <a:lumOff val="50000"/>
                  </a:schemeClr>
                </a:solidFill>
                <a:latin typeface="Montserrat" pitchFamily="50" charset="0"/>
              </a:rPr>
              <a:t>Representatividade dos diferentes modos de transporte (metrô, ônibus e BRT).</a:t>
            </a:r>
          </a:p>
        </p:txBody>
      </p:sp>
      <p:sp>
        <p:nvSpPr>
          <p:cNvPr id="22" name="Retângulo 21"/>
          <p:cNvSpPr/>
          <p:nvPr/>
        </p:nvSpPr>
        <p:spPr>
          <a:xfrm>
            <a:off x="535613" y="2310595"/>
            <a:ext cx="2681433" cy="246569"/>
          </a:xfrm>
          <a:prstGeom prst="rect">
            <a:avLst/>
          </a:prstGeom>
          <a:solidFill>
            <a:srgbClr val="F9DD16"/>
          </a:solidFill>
          <a:ln w="28575">
            <a:noFill/>
            <a:prstDash val="sysDot"/>
          </a:ln>
        </p:spPr>
        <p:txBody>
          <a:bodyPr wrap="square" lIns="91784" tIns="45892" rIns="91784" bIns="45892">
            <a:spAutoFit/>
          </a:bodyPr>
          <a:lstStyle/>
          <a:p>
            <a:pPr marL="0" lvl="1" algn="ctr">
              <a:tabLst>
                <a:tab pos="1438968" algn="l"/>
              </a:tabLst>
            </a:pPr>
            <a:r>
              <a:rPr lang="pt-BR" sz="1000" dirty="0">
                <a:solidFill>
                  <a:schemeClr val="tx1">
                    <a:lumMod val="50000"/>
                    <a:lumOff val="50000"/>
                  </a:schemeClr>
                </a:solidFill>
                <a:latin typeface="Montserrat" pitchFamily="50" charset="0"/>
              </a:rPr>
              <a:t>Representatividade territorial;</a:t>
            </a:r>
          </a:p>
        </p:txBody>
      </p:sp>
      <p:sp>
        <p:nvSpPr>
          <p:cNvPr id="14" name="Retângulo 13"/>
          <p:cNvSpPr/>
          <p:nvPr/>
        </p:nvSpPr>
        <p:spPr>
          <a:xfrm>
            <a:off x="538163" y="3625063"/>
            <a:ext cx="2678883" cy="554345"/>
          </a:xfrm>
          <a:prstGeom prst="rect">
            <a:avLst/>
          </a:prstGeom>
          <a:solidFill>
            <a:srgbClr val="8EB4E3"/>
          </a:solidFill>
          <a:ln w="28575">
            <a:noFill/>
            <a:prstDash val="sysDot"/>
          </a:ln>
        </p:spPr>
        <p:txBody>
          <a:bodyPr wrap="square" lIns="91784" tIns="45892" rIns="91784" bIns="45892">
            <a:spAutoFit/>
          </a:bodyPr>
          <a:lstStyle/>
          <a:p>
            <a:pPr marL="0" lvl="1" algn="ctr"/>
            <a:r>
              <a:rPr lang="pt-BR" sz="1000" dirty="0">
                <a:solidFill>
                  <a:schemeClr val="tx1">
                    <a:lumMod val="65000"/>
                    <a:lumOff val="35000"/>
                  </a:schemeClr>
                </a:solidFill>
                <a:latin typeface="Montserrat" pitchFamily="50" charset="0"/>
              </a:rPr>
              <a:t>Os pontos destacados na tabela já foram requalificados ou já possuem projeto de requalificação</a:t>
            </a:r>
          </a:p>
        </p:txBody>
      </p:sp>
    </p:spTree>
    <p:extLst>
      <p:ext uri="{BB962C8B-B14F-4D97-AF65-F5344CB8AC3E}">
        <p14:creationId xmlns:p14="http://schemas.microsoft.com/office/powerpoint/2010/main" val="3164031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538163" y="1349374"/>
            <a:ext cx="8642350" cy="1308050"/>
          </a:xfrm>
          <a:prstGeom prst="rect">
            <a:avLst/>
          </a:prstGeom>
        </p:spPr>
        <p:txBody>
          <a:bodyPr wrap="square" lIns="0" tIns="0" rIns="0" bIns="0" numCol="1" spcCol="320718">
            <a:spAutoFit/>
          </a:bodyPr>
          <a:lstStyle/>
          <a:p>
            <a:pPr indent="457200" algn="just">
              <a:spcBef>
                <a:spcPts val="600"/>
              </a:spcBef>
            </a:pPr>
            <a:r>
              <a:rPr lang="pt-BR" sz="1000" dirty="0">
                <a:solidFill>
                  <a:schemeClr val="tx1">
                    <a:lumMod val="65000"/>
                    <a:lumOff val="35000"/>
                  </a:schemeClr>
                </a:solidFill>
                <a:latin typeface="Montserrat" pitchFamily="50" charset="0"/>
              </a:rPr>
              <a:t>A pesquisa levantou os padrões de viagem a pé aos pontos escolhidos por meio da aplicação de um formulário. Depois de responder todos os itens, o(a) entrevistado(a) era orientado(a) a desenhar o seu itinerário em um mapa, disponibilizado pelos pesquisadores, e desta forma os principais percursos foram construídos. </a:t>
            </a:r>
          </a:p>
          <a:p>
            <a:pPr indent="457200" algn="just">
              <a:spcBef>
                <a:spcPts val="600"/>
              </a:spcBef>
            </a:pPr>
            <a:r>
              <a:rPr lang="pt-BR" sz="1000" dirty="0">
                <a:solidFill>
                  <a:schemeClr val="tx1">
                    <a:lumMod val="65000"/>
                    <a:lumOff val="35000"/>
                  </a:schemeClr>
                </a:solidFill>
                <a:latin typeface="Montserrat" pitchFamily="50" charset="0"/>
              </a:rPr>
              <a:t>A pesquisa abordou 7.910 pessoas no total (1.829 não responderam e 3.686 não cumpriam o perfil de usuário necessário – chegando ou saindo do ponto a pé). Portanto, foram realizadas um total de 2.395 pesquisas a pedestres.</a:t>
            </a:r>
          </a:p>
          <a:p>
            <a:pPr indent="457200" algn="just">
              <a:spcBef>
                <a:spcPts val="600"/>
              </a:spcBef>
            </a:pPr>
            <a:r>
              <a:rPr lang="pt-BR" sz="1000" dirty="0">
                <a:solidFill>
                  <a:schemeClr val="tx1">
                    <a:lumMod val="65000"/>
                    <a:lumOff val="35000"/>
                  </a:schemeClr>
                </a:solidFill>
                <a:latin typeface="Montserrat" pitchFamily="50" charset="0"/>
              </a:rPr>
              <a:t>Este documento contém apenas os resultados gerais referentes às percepções do percurso por parte dos usuários. </a:t>
            </a:r>
          </a:p>
          <a:p>
            <a:pPr indent="457200" algn="just">
              <a:spcBef>
                <a:spcPts val="600"/>
              </a:spcBef>
            </a:pPr>
            <a:endParaRPr lang="pt-BR" sz="1000" dirty="0">
              <a:solidFill>
                <a:schemeClr val="tx1">
                  <a:lumMod val="65000"/>
                  <a:lumOff val="35000"/>
                </a:schemeClr>
              </a:solidFill>
              <a:latin typeface="Montserrat" pitchFamily="50" charset="0"/>
            </a:endParaRPr>
          </a:p>
        </p:txBody>
      </p:sp>
      <p:pic>
        <p:nvPicPr>
          <p:cNvPr id="10" name="Imagem 9"/>
          <p:cNvPicPr>
            <a:picLocks noChangeAspect="1"/>
          </p:cNvPicPr>
          <p:nvPr/>
        </p:nvPicPr>
        <p:blipFill>
          <a:blip r:embed="rId2" cstate="print"/>
          <a:srcRect l="6301" t="6834" r="1702" b="4007"/>
          <a:stretch>
            <a:fillRect/>
          </a:stretch>
        </p:blipFill>
        <p:spPr bwMode="auto">
          <a:xfrm>
            <a:off x="538163" y="2675725"/>
            <a:ext cx="4079625" cy="2858235"/>
          </a:xfrm>
          <a:prstGeom prst="rect">
            <a:avLst/>
          </a:prstGeom>
          <a:noFill/>
          <a:ln w="9525">
            <a:noFill/>
            <a:miter lim="800000"/>
            <a:headEnd/>
            <a:tailEnd/>
          </a:ln>
        </p:spPr>
      </p:pic>
      <p:pic>
        <p:nvPicPr>
          <p:cNvPr id="2" name="Imagem 1"/>
          <p:cNvPicPr>
            <a:picLocks noChangeAspect="1"/>
          </p:cNvPicPr>
          <p:nvPr/>
        </p:nvPicPr>
        <p:blipFill rotWithShape="1">
          <a:blip r:embed="rId3" cstate="print"/>
          <a:srcRect t="21475" b="18167"/>
          <a:stretch/>
        </p:blipFill>
        <p:spPr>
          <a:xfrm>
            <a:off x="5075238" y="2675725"/>
            <a:ext cx="4093094" cy="2819696"/>
          </a:xfrm>
          <a:prstGeom prst="rect">
            <a:avLst/>
          </a:prstGeom>
        </p:spPr>
      </p:pic>
      <p:sp>
        <p:nvSpPr>
          <p:cNvPr id="12" name="Retângulo 11"/>
          <p:cNvSpPr/>
          <p:nvPr/>
        </p:nvSpPr>
        <p:spPr>
          <a:xfrm>
            <a:off x="5749826" y="5596765"/>
            <a:ext cx="3430687" cy="12311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pitchFamily="50" charset="0"/>
              </a:rPr>
              <a:t>Fonte: Diagnóstico da Mobilidade a Pé (SEMOB, 2017)</a:t>
            </a:r>
          </a:p>
        </p:txBody>
      </p:sp>
      <p:sp>
        <p:nvSpPr>
          <p:cNvPr id="13" name="Retângulo 12"/>
          <p:cNvSpPr/>
          <p:nvPr/>
        </p:nvSpPr>
        <p:spPr>
          <a:xfrm>
            <a:off x="1212751" y="5596765"/>
            <a:ext cx="3430687" cy="123111"/>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pitchFamily="50" charset="0"/>
              </a:rPr>
              <a:t>Mapa com itinerários até a estação da 112 Sul.</a:t>
            </a:r>
          </a:p>
        </p:txBody>
      </p:sp>
    </p:spTree>
    <p:extLst>
      <p:ext uri="{BB962C8B-B14F-4D97-AF65-F5344CB8AC3E}">
        <p14:creationId xmlns:p14="http://schemas.microsoft.com/office/powerpoint/2010/main" val="1935919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tângulo 79"/>
          <p:cNvSpPr/>
          <p:nvPr/>
        </p:nvSpPr>
        <p:spPr>
          <a:xfrm>
            <a:off x="8109788" y="1868298"/>
            <a:ext cx="1236783" cy="462012"/>
          </a:xfrm>
          <a:prstGeom prst="rect">
            <a:avLst/>
          </a:prstGeom>
        </p:spPr>
        <p:txBody>
          <a:bodyPr wrap="square" lIns="91784" tIns="45892" rIns="91784" bIns="45892">
            <a:spAutoFit/>
          </a:bodyPr>
          <a:lstStyle/>
          <a:p>
            <a:pPr algn="ctr"/>
            <a:r>
              <a:rPr lang="pt-BR" sz="800" dirty="0">
                <a:solidFill>
                  <a:schemeClr val="tx1">
                    <a:lumMod val="65000"/>
                    <a:lumOff val="35000"/>
                  </a:schemeClr>
                </a:solidFill>
                <a:latin typeface="Montserrat" pitchFamily="50" charset="0"/>
              </a:rPr>
              <a:t>Fonte: Diagnóstico da Mobilidade a Pé (SEMOB, 2017)</a:t>
            </a:r>
          </a:p>
        </p:txBody>
      </p:sp>
      <p:pic>
        <p:nvPicPr>
          <p:cNvPr id="34" name="Picture 1"/>
          <p:cNvPicPr>
            <a:picLocks noChangeAspect="1" noChangeArrowheads="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8410467" y="1349375"/>
            <a:ext cx="635426" cy="514758"/>
          </a:xfrm>
          <a:prstGeom prst="rect">
            <a:avLst/>
          </a:prstGeom>
          <a:noFill/>
          <a:ln w="9525">
            <a:noFill/>
            <a:miter lim="800000"/>
            <a:headEnd/>
            <a:tailEnd/>
          </a:ln>
          <a:effectLst/>
        </p:spPr>
      </p:pic>
      <p:graphicFrame>
        <p:nvGraphicFramePr>
          <p:cNvPr id="33" name="Gráfico 32"/>
          <p:cNvGraphicFramePr>
            <a:graphicFrameLocks/>
          </p:cNvGraphicFramePr>
          <p:nvPr>
            <p:extLst>
              <p:ext uri="{D42A27DB-BD31-4B8C-83A1-F6EECF244321}">
                <p14:modId xmlns:p14="http://schemas.microsoft.com/office/powerpoint/2010/main" val="3741958757"/>
              </p:ext>
            </p:extLst>
          </p:nvPr>
        </p:nvGraphicFramePr>
        <p:xfrm>
          <a:off x="538163" y="1349375"/>
          <a:ext cx="7747000" cy="50546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49116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538162" y="1349375"/>
            <a:ext cx="410527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5075238" y="1288231"/>
            <a:ext cx="4105274" cy="708233"/>
          </a:xfrm>
          <a:prstGeom prst="rect">
            <a:avLst/>
          </a:prstGeom>
        </p:spPr>
        <p:txBody>
          <a:bodyPr wrap="square" lIns="91784" tIns="45892" rIns="91784" bIns="45892">
            <a:spAutoFit/>
          </a:bodyPr>
          <a:lstStyle/>
          <a:p>
            <a:pPr indent="457200" algn="just">
              <a:spcBef>
                <a:spcPts val="600"/>
              </a:spcBef>
            </a:pPr>
            <a:r>
              <a:rPr lang="pt-BR" sz="1000" dirty="0">
                <a:solidFill>
                  <a:schemeClr val="tx1">
                    <a:lumMod val="65000"/>
                    <a:lumOff val="35000"/>
                  </a:schemeClr>
                </a:solidFill>
                <a:latin typeface="Montserrat" pitchFamily="50" charset="0"/>
              </a:rPr>
              <a:t>Os 137 itinerários foram divididos em seções para caracterizar perfeitamente as funções urbanas existentes e as características físicas do itinerário. Foram identificadas aproximadamente 800 seções (trechos) da rua.</a:t>
            </a:r>
          </a:p>
        </p:txBody>
      </p:sp>
      <p:pic>
        <p:nvPicPr>
          <p:cNvPr id="2050" name="Picture 2"/>
          <p:cNvPicPr>
            <a:picLocks noChangeAspect="1" noChangeArrowheads="1"/>
          </p:cNvPicPr>
          <p:nvPr/>
        </p:nvPicPr>
        <p:blipFill>
          <a:blip r:embed="rId2" cstate="print"/>
          <a:srcRect t="9776" b="9846"/>
          <a:stretch>
            <a:fillRect/>
          </a:stretch>
        </p:blipFill>
        <p:spPr bwMode="auto">
          <a:xfrm>
            <a:off x="538163" y="2821777"/>
            <a:ext cx="8642350" cy="3207548"/>
          </a:xfrm>
          <a:prstGeom prst="rect">
            <a:avLst/>
          </a:prstGeom>
        </p:spPr>
      </p:pic>
      <p:pic>
        <p:nvPicPr>
          <p:cNvPr id="7170" name="Picture 2" descr="Resultado de imagem para inventory icon png"/>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41482" t="11339" b="13061"/>
          <a:stretch/>
        </p:blipFill>
        <p:spPr bwMode="auto">
          <a:xfrm>
            <a:off x="807188" y="1762900"/>
            <a:ext cx="499323" cy="653696"/>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1464422" y="1726387"/>
            <a:ext cx="2956659" cy="708233"/>
          </a:xfrm>
          <a:prstGeom prst="rect">
            <a:avLst/>
          </a:prstGeom>
        </p:spPr>
        <p:txBody>
          <a:bodyPr wrap="square" lIns="91784" tIns="45892" rIns="91784" bIns="45892">
            <a:spAutoFit/>
          </a:bodyPr>
          <a:lstStyle/>
          <a:p>
            <a:pPr algn="just"/>
            <a:r>
              <a:rPr lang="pt-BR" sz="1000" dirty="0">
                <a:solidFill>
                  <a:schemeClr val="tx1">
                    <a:lumMod val="65000"/>
                    <a:lumOff val="35000"/>
                  </a:schemeClr>
                </a:solidFill>
                <a:latin typeface="Montserrat" pitchFamily="50" charset="0"/>
              </a:rPr>
              <a:t>Avaliou as condições de conservação física dos caminhos preferenciais de pedestres quando se deslocam até o sistema de transporte coletivo. </a:t>
            </a:r>
          </a:p>
        </p:txBody>
      </p:sp>
      <p:sp>
        <p:nvSpPr>
          <p:cNvPr id="20" name="Retângulo 19"/>
          <p:cNvSpPr/>
          <p:nvPr/>
        </p:nvSpPr>
        <p:spPr>
          <a:xfrm>
            <a:off x="538163" y="1349375"/>
            <a:ext cx="3724791" cy="246569"/>
          </a:xfrm>
          <a:prstGeom prst="rect">
            <a:avLst/>
          </a:prstGeom>
        </p:spPr>
        <p:txBody>
          <a:bodyPr wrap="none" lIns="91784" tIns="45892" rIns="91784" bIns="45892">
            <a:spAutoFit/>
          </a:bodyPr>
          <a:lstStyle/>
          <a:p>
            <a:r>
              <a:rPr lang="pt-BR" sz="1000" b="1" dirty="0">
                <a:solidFill>
                  <a:schemeClr val="tx1">
                    <a:lumMod val="65000"/>
                    <a:lumOff val="35000"/>
                  </a:schemeClr>
                </a:solidFill>
                <a:latin typeface="Montserrat" pitchFamily="50" charset="0"/>
              </a:rPr>
              <a:t>Inventário Urbano - </a:t>
            </a:r>
            <a:r>
              <a:rPr lang="pt-BR" sz="800" dirty="0">
                <a:solidFill>
                  <a:schemeClr val="tx1">
                    <a:lumMod val="75000"/>
                    <a:lumOff val="25000"/>
                  </a:schemeClr>
                </a:solidFill>
                <a:latin typeface="Montserrat" pitchFamily="50" charset="0"/>
              </a:rPr>
              <a:t>Realização: de 12 a 18 de novembro de 2017</a:t>
            </a:r>
            <a:endParaRPr lang="pt-BR" sz="800" dirty="0">
              <a:latin typeface="Montserrat" pitchFamily="50" charset="0"/>
            </a:endParaRPr>
          </a:p>
        </p:txBody>
      </p:sp>
      <p:sp>
        <p:nvSpPr>
          <p:cNvPr id="2" name="Retângulo 1"/>
          <p:cNvSpPr/>
          <p:nvPr/>
        </p:nvSpPr>
        <p:spPr>
          <a:xfrm>
            <a:off x="538162" y="1726387"/>
            <a:ext cx="4105275" cy="766773"/>
          </a:xfrm>
          <a:prstGeom prst="rect">
            <a:avLst/>
          </a:prstGeom>
          <a:noFill/>
          <a:ln w="285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4969670" y="5709603"/>
            <a:ext cx="4105275" cy="21577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pitchFamily="50" charset="0"/>
              </a:rPr>
              <a:t>Santa Maria - Fonte: </a:t>
            </a:r>
            <a:r>
              <a:rPr lang="pt-BR" sz="800" i="1" dirty="0">
                <a:solidFill>
                  <a:schemeClr val="bg1"/>
                </a:solidFill>
                <a:latin typeface="Montserrat" pitchFamily="50" charset="0"/>
              </a:rPr>
              <a:t>Google </a:t>
            </a:r>
            <a:r>
              <a:rPr lang="pt-BR" sz="800" i="1" dirty="0" err="1">
                <a:solidFill>
                  <a:schemeClr val="bg1"/>
                </a:solidFill>
                <a:latin typeface="Montserrat" pitchFamily="50" charset="0"/>
              </a:rPr>
              <a:t>Street</a:t>
            </a:r>
            <a:r>
              <a:rPr lang="pt-BR" sz="800" i="1" dirty="0">
                <a:solidFill>
                  <a:schemeClr val="bg1"/>
                </a:solidFill>
                <a:latin typeface="Montserrat" pitchFamily="50" charset="0"/>
              </a:rPr>
              <a:t> </a:t>
            </a:r>
            <a:r>
              <a:rPr lang="pt-BR" sz="800" i="1" dirty="0" err="1">
                <a:solidFill>
                  <a:schemeClr val="bg1"/>
                </a:solidFill>
                <a:latin typeface="Montserrat" pitchFamily="50" charset="0"/>
              </a:rPr>
              <a:t>View</a:t>
            </a:r>
            <a:endParaRPr lang="pt-BR" sz="800" i="1" dirty="0">
              <a:solidFill>
                <a:schemeClr val="bg1"/>
              </a:solidFill>
              <a:latin typeface="Montserrat" pitchFamily="50" charset="0"/>
            </a:endParaRPr>
          </a:p>
        </p:txBody>
      </p:sp>
    </p:spTree>
    <p:extLst>
      <p:ext uri="{BB962C8B-B14F-4D97-AF65-F5344CB8AC3E}">
        <p14:creationId xmlns:p14="http://schemas.microsoft.com/office/powerpoint/2010/main" val="2580961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ângulo 20"/>
          <p:cNvSpPr/>
          <p:nvPr/>
        </p:nvSpPr>
        <p:spPr>
          <a:xfrm>
            <a:off x="4933157" y="5892156"/>
            <a:ext cx="3928426" cy="215791"/>
          </a:xfrm>
          <a:prstGeom prst="rect">
            <a:avLst/>
          </a:prstGeom>
        </p:spPr>
        <p:txBody>
          <a:bodyPr wrap="square" lIns="91784" tIns="45892" rIns="91784" bIns="45892">
            <a:spAutoFit/>
          </a:bodyPr>
          <a:lstStyle/>
          <a:p>
            <a:pPr algn="r"/>
            <a:r>
              <a:rPr lang="pt-BR" sz="800" dirty="0">
                <a:solidFill>
                  <a:schemeClr val="tx1">
                    <a:lumMod val="65000"/>
                    <a:lumOff val="35000"/>
                  </a:schemeClr>
                </a:solidFill>
                <a:latin typeface="Montserrat" pitchFamily="50" charset="0"/>
              </a:rPr>
              <a:t>Fonte de dados: Diagnóstico da Mobilidade a Pé (SEMOB, 2017)</a:t>
            </a:r>
          </a:p>
        </p:txBody>
      </p:sp>
      <p:pic>
        <p:nvPicPr>
          <p:cNvPr id="31" name="Picture 4"/>
          <p:cNvPicPr>
            <a:picLocks noChangeAspect="1" noChangeArrowheads="1"/>
          </p:cNvPicPr>
          <p:nvPr/>
        </p:nvPicPr>
        <p:blipFill>
          <a:blip r:embed="rId2" cstate="print"/>
          <a:srcRect l="4648" b="11610"/>
          <a:stretch>
            <a:fillRect/>
          </a:stretch>
        </p:blipFill>
        <p:spPr bwMode="auto">
          <a:xfrm>
            <a:off x="5075238" y="3113881"/>
            <a:ext cx="4105275" cy="1999085"/>
          </a:xfrm>
          <a:prstGeom prst="rect">
            <a:avLst/>
          </a:prstGeom>
          <a:noFill/>
          <a:ln w="9525">
            <a:noFill/>
            <a:miter lim="800000"/>
            <a:headEnd/>
            <a:tailEnd/>
          </a:ln>
          <a:effectLst/>
        </p:spPr>
      </p:pic>
      <p:grpSp>
        <p:nvGrpSpPr>
          <p:cNvPr id="2" name="Agrupar 1"/>
          <p:cNvGrpSpPr/>
          <p:nvPr/>
        </p:nvGrpSpPr>
        <p:grpSpPr>
          <a:xfrm>
            <a:off x="6904859" y="5268148"/>
            <a:ext cx="2668024" cy="508179"/>
            <a:chOff x="7230902" y="5070277"/>
            <a:chExt cx="3720214" cy="508179"/>
          </a:xfrm>
        </p:grpSpPr>
        <p:sp>
          <p:nvSpPr>
            <p:cNvPr id="32" name="Retângulo 31"/>
            <p:cNvSpPr/>
            <p:nvPr/>
          </p:nvSpPr>
          <p:spPr>
            <a:xfrm>
              <a:off x="7500282" y="5070277"/>
              <a:ext cx="3450834" cy="508179"/>
            </a:xfrm>
            <a:prstGeom prst="rect">
              <a:avLst/>
            </a:prstGeom>
            <a:noFill/>
          </p:spPr>
          <p:txBody>
            <a:bodyPr wrap="square" lIns="91784" tIns="45892" rIns="91784" bIns="45892">
              <a:spAutoFit/>
            </a:bodyPr>
            <a:lstStyle/>
            <a:p>
              <a:pPr marL="0" lvl="1"/>
              <a:r>
                <a:rPr lang="pt-BR" sz="900" dirty="0">
                  <a:solidFill>
                    <a:schemeClr val="tx1">
                      <a:lumMod val="65000"/>
                      <a:lumOff val="35000"/>
                    </a:schemeClr>
                  </a:solidFill>
                  <a:latin typeface="Montserrat" pitchFamily="50" charset="0"/>
                </a:rPr>
                <a:t>Adequada</a:t>
              </a:r>
            </a:p>
            <a:p>
              <a:pPr marL="0" lvl="1"/>
              <a:r>
                <a:rPr lang="pt-BR" sz="900" dirty="0">
                  <a:solidFill>
                    <a:schemeClr val="tx1">
                      <a:lumMod val="65000"/>
                      <a:lumOff val="35000"/>
                    </a:schemeClr>
                  </a:solidFill>
                  <a:latin typeface="Montserrat" pitchFamily="50" charset="0"/>
                </a:rPr>
                <a:t>Irregular com continuidade</a:t>
              </a:r>
            </a:p>
            <a:p>
              <a:pPr marL="0" lvl="1"/>
              <a:r>
                <a:rPr lang="pt-BR" sz="900" dirty="0">
                  <a:solidFill>
                    <a:schemeClr val="tx1">
                      <a:lumMod val="65000"/>
                      <a:lumOff val="35000"/>
                    </a:schemeClr>
                  </a:solidFill>
                  <a:latin typeface="Montserrat" pitchFamily="50" charset="0"/>
                </a:rPr>
                <a:t>Irregular sem continuidade</a:t>
              </a:r>
            </a:p>
          </p:txBody>
        </p:sp>
        <p:pic>
          <p:nvPicPr>
            <p:cNvPr id="34" name="Picture 5"/>
            <p:cNvPicPr>
              <a:picLocks noChangeArrowheads="1"/>
            </p:cNvPicPr>
            <p:nvPr/>
          </p:nvPicPr>
          <p:blipFill>
            <a:blip r:embed="rId3" cstate="print">
              <a:clrChange>
                <a:clrFrom>
                  <a:srgbClr val="FFFBFF"/>
                </a:clrFrom>
                <a:clrTo>
                  <a:srgbClr val="FFFBFF">
                    <a:alpha val="0"/>
                  </a:srgbClr>
                </a:clrTo>
              </a:clrChange>
              <a:extLst>
                <a:ext uri="{BEBA8EAE-BF5A-486C-A8C5-ECC9F3942E4B}">
                  <a14:imgProps xmlns:a14="http://schemas.microsoft.com/office/drawing/2010/main">
                    <a14:imgLayer r:embed="rId4">
                      <a14:imgEffect>
                        <a14:backgroundRemoval t="9901" b="96040" l="4225" r="92958">
                          <a14:foregroundMark x1="18310" y1="22772" x2="74648" y2="21782"/>
                          <a14:foregroundMark x1="15493" y1="79208" x2="81690" y2="77228"/>
                          <a14:foregroundMark x1="78873" y1="23762" x2="78873" y2="23762"/>
                        </a14:backgroundRemoval>
                      </a14:imgEffect>
                    </a14:imgLayer>
                  </a14:imgProps>
                </a:ext>
              </a:extLst>
            </a:blip>
            <a:srcRect l="21127" t="14286" r="26056"/>
            <a:stretch>
              <a:fillRect/>
            </a:stretch>
          </p:blipFill>
          <p:spPr bwMode="auto">
            <a:xfrm>
              <a:off x="7230902" y="5139576"/>
              <a:ext cx="304950" cy="438880"/>
            </a:xfrm>
            <a:prstGeom prst="rect">
              <a:avLst/>
            </a:prstGeom>
            <a:noFill/>
            <a:ln w="9525">
              <a:noFill/>
              <a:miter lim="800000"/>
              <a:headEnd/>
              <a:tailEnd/>
            </a:ln>
            <a:effectLst/>
          </p:spPr>
        </p:pic>
      </p:grpSp>
      <p:sp>
        <p:nvSpPr>
          <p:cNvPr id="17" name="Retângulo 16"/>
          <p:cNvSpPr/>
          <p:nvPr/>
        </p:nvSpPr>
        <p:spPr>
          <a:xfrm>
            <a:off x="538162" y="1349374"/>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5075238"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p:nvPr/>
        </p:nvSpPr>
        <p:spPr>
          <a:xfrm>
            <a:off x="515084" y="3113881"/>
            <a:ext cx="4128354" cy="255591"/>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538163" y="1312861"/>
            <a:ext cx="4105275" cy="1530948"/>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indent="457200" defTabSz="917879" fontAlgn="base">
              <a:spcBef>
                <a:spcPts val="600"/>
              </a:spcBef>
              <a:spcAft>
                <a:spcPct val="0"/>
              </a:spcAft>
            </a:pPr>
            <a:r>
              <a:rPr lang="pt-BR" sz="1000" b="1" dirty="0">
                <a:latin typeface="Montserrat" pitchFamily="50" charset="0"/>
              </a:rPr>
              <a:t>Pavimentação dos Passeios</a:t>
            </a:r>
          </a:p>
          <a:p>
            <a:pPr marL="542925" algn="just" defTabSz="917879" eaLnBrk="0" fontAlgn="base" hangingPunct="0">
              <a:spcBef>
                <a:spcPts val="600"/>
              </a:spcBef>
              <a:spcAft>
                <a:spcPct val="0"/>
              </a:spcAft>
              <a:buFont typeface="Arial" panose="020B0604020202020204" pitchFamily="34" charset="0"/>
              <a:buChar char="•"/>
              <a:tabLst>
                <a:tab pos="542925" algn="l"/>
              </a:tabLst>
            </a:pPr>
            <a:endParaRPr lang="pt-BR" sz="1000" dirty="0">
              <a:solidFill>
                <a:schemeClr val="tx1">
                  <a:lumMod val="65000"/>
                  <a:lumOff val="35000"/>
                </a:schemeClr>
              </a:solidFill>
              <a:latin typeface="Montserrat" pitchFamily="50" charset="0"/>
            </a:endParaRPr>
          </a:p>
          <a:p>
            <a:pPr marL="180975" indent="85725" algn="just" defTabSz="917879" eaLnBrk="0" fontAlgn="base" hangingPunct="0">
              <a:spcBef>
                <a:spcPts val="600"/>
              </a:spcBef>
              <a:spcAft>
                <a:spcPct val="0"/>
              </a:spcAft>
              <a:buFont typeface="Arial" panose="020B0604020202020204" pitchFamily="34" charset="0"/>
              <a:buChar char="•"/>
              <a:tabLst>
                <a:tab pos="542925" algn="l"/>
              </a:tabLst>
            </a:pPr>
            <a:r>
              <a:rPr lang="pt-BR" sz="1000" dirty="0">
                <a:solidFill>
                  <a:schemeClr val="tx1">
                    <a:lumMod val="65000"/>
                    <a:lumOff val="35000"/>
                  </a:schemeClr>
                </a:solidFill>
                <a:latin typeface="Montserrat" pitchFamily="50" charset="0"/>
              </a:rPr>
              <a:t>54% dos trechos analisados tem uma pavimentação continua/adequada;</a:t>
            </a:r>
          </a:p>
          <a:p>
            <a:pPr marL="180975" indent="85725" algn="just" defTabSz="917879" eaLnBrk="0" fontAlgn="base" hangingPunct="0">
              <a:spcBef>
                <a:spcPts val="600"/>
              </a:spcBef>
              <a:spcAft>
                <a:spcPct val="0"/>
              </a:spcAft>
              <a:buFont typeface="Arial" panose="020B0604020202020204" pitchFamily="34" charset="0"/>
              <a:buChar char="•"/>
              <a:tabLst>
                <a:tab pos="542925" algn="l"/>
              </a:tabLst>
            </a:pPr>
            <a:r>
              <a:rPr lang="pt-BR" sz="1000" dirty="0">
                <a:solidFill>
                  <a:schemeClr val="tx1">
                    <a:lumMod val="65000"/>
                    <a:lumOff val="35000"/>
                  </a:schemeClr>
                </a:solidFill>
                <a:latin typeface="Montserrat" pitchFamily="50" charset="0"/>
              </a:rPr>
              <a:t>19% são irregulares com continuidade e 18% são irregulares e sem continuidade;</a:t>
            </a:r>
          </a:p>
          <a:p>
            <a:pPr marL="180975" indent="85725" algn="just">
              <a:spcBef>
                <a:spcPts val="600"/>
              </a:spcBef>
              <a:buFont typeface="Arial" panose="020B0604020202020204" pitchFamily="34" charset="0"/>
              <a:buChar char="•"/>
              <a:tabLst>
                <a:tab pos="542925" algn="l"/>
              </a:tabLst>
            </a:pPr>
            <a:r>
              <a:rPr lang="pt-BR" sz="1000" dirty="0">
                <a:solidFill>
                  <a:schemeClr val="tx1">
                    <a:lumMod val="65000"/>
                    <a:lumOff val="35000"/>
                  </a:schemeClr>
                </a:solidFill>
                <a:latin typeface="Montserrat" pitchFamily="50" charset="0"/>
              </a:rPr>
              <a:t>68% dos trechos analisados são contínuos.</a:t>
            </a:r>
          </a:p>
        </p:txBody>
      </p:sp>
      <p:sp>
        <p:nvSpPr>
          <p:cNvPr id="15" name="Retângulo 14"/>
          <p:cNvSpPr/>
          <p:nvPr/>
        </p:nvSpPr>
        <p:spPr>
          <a:xfrm>
            <a:off x="5075237" y="1272430"/>
            <a:ext cx="4105275" cy="1915669"/>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marL="0" lvl="3" algn="ctr">
              <a:spcBef>
                <a:spcPts val="600"/>
              </a:spcBef>
            </a:pPr>
            <a:r>
              <a:rPr lang="pt-BR" sz="1000" b="1" dirty="0">
                <a:latin typeface="Montserrat" pitchFamily="50" charset="0"/>
              </a:rPr>
              <a:t>Acessibilidade no Ponto de Embarque e Desembarque</a:t>
            </a:r>
          </a:p>
          <a:p>
            <a:pPr marL="171450" lvl="3" indent="9525" algn="just">
              <a:spcBef>
                <a:spcPts val="600"/>
              </a:spcBef>
              <a:buFont typeface="Arial" panose="020B0604020202020204" pitchFamily="34" charset="0"/>
              <a:buChar char="•"/>
            </a:pPr>
            <a:endParaRPr lang="pt-BR" sz="1000" dirty="0">
              <a:latin typeface="Montserrat" pitchFamily="50" charset="0"/>
            </a:endParaRPr>
          </a:p>
          <a:p>
            <a:pPr marL="171450" lvl="3" indent="95250" algn="just">
              <a:spcBef>
                <a:spcPts val="600"/>
              </a:spcBef>
              <a:buFont typeface="Arial" panose="020B0604020202020204" pitchFamily="34" charset="0"/>
              <a:buChar char="•"/>
            </a:pPr>
            <a:r>
              <a:rPr lang="pt-BR" sz="1000" dirty="0">
                <a:latin typeface="Montserrat" pitchFamily="50" charset="0"/>
              </a:rPr>
              <a:t>50% dos terminais e estações tem o acesso em desnível;</a:t>
            </a:r>
          </a:p>
          <a:p>
            <a:pPr marL="171450" lvl="3" indent="95250" algn="just">
              <a:spcBef>
                <a:spcPts val="600"/>
              </a:spcBef>
              <a:buFont typeface="Arial" panose="020B0604020202020204" pitchFamily="34" charset="0"/>
              <a:buChar char="•"/>
            </a:pPr>
            <a:r>
              <a:rPr lang="pt-BR" sz="1000" dirty="0">
                <a:latin typeface="Montserrat" pitchFamily="50" charset="0"/>
              </a:rPr>
              <a:t>4% não são acessíveis (estações);</a:t>
            </a:r>
          </a:p>
          <a:p>
            <a:pPr marL="171450" lvl="3" indent="95250" algn="just">
              <a:spcBef>
                <a:spcPts val="600"/>
              </a:spcBef>
              <a:buFont typeface="Arial" panose="020B0604020202020204" pitchFamily="34" charset="0"/>
              <a:buChar char="•"/>
            </a:pPr>
            <a:r>
              <a:rPr lang="pt-BR" sz="1000" dirty="0">
                <a:latin typeface="Montserrat" pitchFamily="50" charset="0"/>
              </a:rPr>
              <a:t>45% tem rampas, 24% tem elevadores e 26% tem rampas e elevadores.</a:t>
            </a:r>
          </a:p>
          <a:p>
            <a:pPr marL="180975" lvl="3" algn="just">
              <a:spcBef>
                <a:spcPts val="600"/>
              </a:spcBef>
            </a:pPr>
            <a:r>
              <a:rPr lang="pt-BR" sz="1000" b="1" dirty="0">
                <a:solidFill>
                  <a:srgbClr val="0070C0"/>
                </a:solidFill>
                <a:latin typeface="Montserrat" pitchFamily="50" charset="0"/>
              </a:rPr>
              <a:t>Foram analisadas 21 estações </a:t>
            </a:r>
            <a:r>
              <a:rPr lang="pt-BR" sz="1000" dirty="0">
                <a:latin typeface="Montserrat" pitchFamily="50" charset="0"/>
              </a:rPr>
              <a:t>com elevadores e todos eles estavam em funcionamento.</a:t>
            </a:r>
          </a:p>
        </p:txBody>
      </p:sp>
      <p:sp>
        <p:nvSpPr>
          <p:cNvPr id="16" name="Retângulo 15"/>
          <p:cNvSpPr/>
          <p:nvPr/>
        </p:nvSpPr>
        <p:spPr>
          <a:xfrm>
            <a:off x="515082" y="3077368"/>
            <a:ext cx="3651301" cy="2146501"/>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indent="457200">
              <a:spcBef>
                <a:spcPts val="600"/>
              </a:spcBef>
            </a:pPr>
            <a:r>
              <a:rPr lang="pt-BR" sz="1000" b="1" dirty="0">
                <a:latin typeface="Montserrat" pitchFamily="50" charset="0"/>
              </a:rPr>
              <a:t>Acessibilidade e Desníveis</a:t>
            </a:r>
          </a:p>
          <a:p>
            <a:pPr algn="ctr">
              <a:spcBef>
                <a:spcPts val="600"/>
              </a:spcBef>
            </a:pPr>
            <a:endParaRPr lang="pt-BR" sz="1000" b="1" dirty="0">
              <a:latin typeface="Montserrat" pitchFamily="50" charset="0"/>
            </a:endParaRPr>
          </a:p>
          <a:p>
            <a:pPr marL="180975" indent="85725" algn="just">
              <a:spcBef>
                <a:spcPts val="600"/>
              </a:spcBef>
              <a:buFont typeface="Arial" panose="020B0604020202020204" pitchFamily="34" charset="0"/>
              <a:buChar char="•"/>
            </a:pPr>
            <a:r>
              <a:rPr lang="pt-BR" sz="1000" dirty="0">
                <a:solidFill>
                  <a:schemeClr val="tx1">
                    <a:lumMod val="65000"/>
                    <a:lumOff val="35000"/>
                  </a:schemeClr>
                </a:solidFill>
                <a:latin typeface="Montserrat" pitchFamily="50" charset="0"/>
              </a:rPr>
              <a:t>19% dos passeios têm degraus leves e 10% degraus importantes;</a:t>
            </a:r>
          </a:p>
          <a:p>
            <a:pPr marL="180975" indent="85725" algn="just">
              <a:spcBef>
                <a:spcPts val="600"/>
              </a:spcBef>
              <a:buFont typeface="Arial" panose="020B0604020202020204" pitchFamily="34" charset="0"/>
              <a:buChar char="•"/>
            </a:pPr>
            <a:r>
              <a:rPr lang="pt-BR" sz="1000" dirty="0">
                <a:latin typeface="Montserrat" pitchFamily="50" charset="0"/>
              </a:rPr>
              <a:t>2,5% dos trechos analisados têm escadas ou passarelas;</a:t>
            </a:r>
          </a:p>
          <a:p>
            <a:pPr marL="180975" indent="85725" algn="just">
              <a:spcBef>
                <a:spcPts val="600"/>
              </a:spcBef>
              <a:buFont typeface="Arial" panose="020B0604020202020204" pitchFamily="34" charset="0"/>
              <a:buChar char="•"/>
            </a:pPr>
            <a:r>
              <a:rPr lang="pt-BR" sz="1000" dirty="0">
                <a:latin typeface="Montserrat" pitchFamily="50" charset="0"/>
              </a:rPr>
              <a:t>11% deles não são acessíveis;</a:t>
            </a:r>
          </a:p>
          <a:p>
            <a:pPr marL="180975" indent="85725" algn="just">
              <a:spcBef>
                <a:spcPts val="600"/>
              </a:spcBef>
              <a:buFont typeface="Arial" panose="020B0604020202020204" pitchFamily="34" charset="0"/>
              <a:buChar char="•"/>
            </a:pPr>
            <a:r>
              <a:rPr lang="pt-BR" sz="1000" dirty="0">
                <a:latin typeface="Montserrat" pitchFamily="50" charset="0"/>
              </a:rPr>
              <a:t>83% tem rampa e 6% tem elevador;</a:t>
            </a:r>
          </a:p>
          <a:p>
            <a:pPr marL="180975" indent="85725" algn="just">
              <a:spcBef>
                <a:spcPts val="600"/>
              </a:spcBef>
              <a:buFont typeface="Arial" panose="020B0604020202020204" pitchFamily="34" charset="0"/>
              <a:buChar char="•"/>
            </a:pPr>
            <a:r>
              <a:rPr lang="pt-BR" sz="1000" dirty="0">
                <a:latin typeface="Montserrat" pitchFamily="50" charset="0"/>
              </a:rPr>
              <a:t>64% das escadas ou passarelas não tem iluminação.</a:t>
            </a:r>
          </a:p>
        </p:txBody>
      </p:sp>
      <p:pic>
        <p:nvPicPr>
          <p:cNvPr id="3078" name="Picture 6" descr="http://www.escalalatina.com/wp-content/uploads/2015/12/senorabolsas-gloriasaav-mx.png"/>
          <p:cNvPicPr>
            <a:picLocks noChangeAspect="1" noChangeArrowheads="1"/>
          </p:cNvPicPr>
          <p:nvPr/>
        </p:nvPicPr>
        <p:blipFill>
          <a:blip r:embed="rId5" cstate="print"/>
          <a:srcRect/>
          <a:stretch>
            <a:fillRect/>
          </a:stretch>
        </p:blipFill>
        <p:spPr bwMode="auto">
          <a:xfrm>
            <a:off x="4166384" y="3223420"/>
            <a:ext cx="1242092" cy="2402770"/>
          </a:xfrm>
          <a:prstGeom prst="rect">
            <a:avLst/>
          </a:prstGeom>
          <a:noFill/>
        </p:spPr>
      </p:pic>
      <p:sp>
        <p:nvSpPr>
          <p:cNvPr id="26" name="Retângulo 25"/>
          <p:cNvSpPr/>
          <p:nvPr/>
        </p:nvSpPr>
        <p:spPr>
          <a:xfrm>
            <a:off x="5075238" y="5231635"/>
            <a:ext cx="4105275" cy="620721"/>
          </a:xfrm>
          <a:prstGeom prst="rect">
            <a:avLst/>
          </a:prstGeom>
          <a:ln w="19050">
            <a:solidFill>
              <a:srgbClr val="0070C0"/>
            </a:solid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27" name="Retângulo 26"/>
          <p:cNvSpPr/>
          <p:nvPr/>
        </p:nvSpPr>
        <p:spPr>
          <a:xfrm>
            <a:off x="5371313" y="5377687"/>
            <a:ext cx="1204929" cy="299842"/>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marL="0" lvl="3">
              <a:spcBef>
                <a:spcPts val="600"/>
              </a:spcBef>
            </a:pPr>
            <a:r>
              <a:rPr lang="pt-BR" sz="1000" b="1" dirty="0">
                <a:latin typeface="Montserrat" pitchFamily="50" charset="0"/>
              </a:rPr>
              <a:t>Pavimentação</a:t>
            </a:r>
            <a:endParaRPr lang="pt-BR" sz="1000" dirty="0">
              <a:latin typeface="Montserrat" pitchFamily="50" charset="0"/>
            </a:endParaRPr>
          </a:p>
        </p:txBody>
      </p:sp>
    </p:spTree>
    <p:extLst>
      <p:ext uri="{BB962C8B-B14F-4D97-AF65-F5344CB8AC3E}">
        <p14:creationId xmlns:p14="http://schemas.microsoft.com/office/powerpoint/2010/main" val="38652732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t="20372" b="8865"/>
          <a:stretch>
            <a:fillRect/>
          </a:stretch>
        </p:blipFill>
        <p:spPr bwMode="auto">
          <a:xfrm>
            <a:off x="5042696" y="3259933"/>
            <a:ext cx="4154349" cy="2409858"/>
          </a:xfrm>
          <a:prstGeom prst="rect">
            <a:avLst/>
          </a:prstGeom>
          <a:noFill/>
          <a:ln w="9525">
            <a:noFill/>
            <a:miter lim="800000"/>
            <a:headEnd/>
            <a:tailEnd/>
          </a:ln>
          <a:effectLst/>
        </p:spPr>
      </p:pic>
      <p:sp>
        <p:nvSpPr>
          <p:cNvPr id="17" name="Retângulo 16"/>
          <p:cNvSpPr/>
          <p:nvPr/>
        </p:nvSpPr>
        <p:spPr>
          <a:xfrm>
            <a:off x="5225261" y="4756966"/>
            <a:ext cx="1825650" cy="839799"/>
          </a:xfrm>
          <a:prstGeom prst="rect">
            <a:avLst/>
          </a:prstGeom>
          <a:solidFill>
            <a:schemeClr val="bg1"/>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pic>
        <p:nvPicPr>
          <p:cNvPr id="6145" name="Picture 1"/>
          <p:cNvPicPr>
            <a:picLocks noChangeAspect="1" noChangeArrowheads="1"/>
          </p:cNvPicPr>
          <p:nvPr/>
        </p:nvPicPr>
        <p:blipFill>
          <a:blip r:embed="rId3" cstate="print"/>
          <a:srcRect/>
          <a:stretch>
            <a:fillRect/>
          </a:stretch>
        </p:blipFill>
        <p:spPr bwMode="auto">
          <a:xfrm>
            <a:off x="574011" y="3633112"/>
            <a:ext cx="4069427" cy="2396213"/>
          </a:xfrm>
          <a:prstGeom prst="rect">
            <a:avLst/>
          </a:prstGeom>
          <a:noFill/>
          <a:ln w="9525">
            <a:noFill/>
            <a:miter lim="800000"/>
            <a:headEnd/>
            <a:tailEnd/>
          </a:ln>
          <a:effectLst/>
        </p:spPr>
      </p:pic>
      <p:grpSp>
        <p:nvGrpSpPr>
          <p:cNvPr id="4" name="Agrupar 3"/>
          <p:cNvGrpSpPr/>
          <p:nvPr/>
        </p:nvGrpSpPr>
        <p:grpSpPr>
          <a:xfrm>
            <a:off x="5298287" y="4913574"/>
            <a:ext cx="1865411" cy="646678"/>
            <a:chOff x="6012259" y="5374062"/>
            <a:chExt cx="1865411" cy="646678"/>
          </a:xfrm>
        </p:grpSpPr>
        <p:grpSp>
          <p:nvGrpSpPr>
            <p:cNvPr id="3" name="Agrupar 2"/>
            <p:cNvGrpSpPr/>
            <p:nvPr/>
          </p:nvGrpSpPr>
          <p:grpSpPr>
            <a:xfrm>
              <a:off x="6012259" y="5430491"/>
              <a:ext cx="433680" cy="579363"/>
              <a:chOff x="6012259" y="5430491"/>
              <a:chExt cx="433680" cy="579363"/>
            </a:xfrm>
          </p:grpSpPr>
          <p:pic>
            <p:nvPicPr>
              <p:cNvPr id="6148" name="Picture 4"/>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469" b="58222" l="10000" r="90000">
                            <a14:foregroundMark x1="25581" y1="28986" x2="76744" y2="28986"/>
                            <a14:foregroundMark x1="27907" y1="10145" x2="74419" y2="10145"/>
                            <a14:backgroundMark x1="32558" y1="39130" x2="76744" y2="36232"/>
                            <a14:backgroundMark x1="32558" y1="20290" x2="72093" y2="21739"/>
                          </a14:backgroundRemoval>
                        </a14:imgEffect>
                      </a14:imgLayer>
                    </a14:imgProps>
                  </a:ext>
                </a:extLst>
              </a:blip>
              <a:srcRect b="35309"/>
              <a:stretch/>
            </p:blipFill>
            <p:spPr bwMode="auto">
              <a:xfrm>
                <a:off x="6012259" y="5430491"/>
                <a:ext cx="433680" cy="456207"/>
              </a:xfrm>
              <a:prstGeom prst="rect">
                <a:avLst/>
              </a:prstGeom>
              <a:noFill/>
              <a:ln w="9525">
                <a:noFill/>
                <a:miter lim="800000"/>
                <a:headEnd/>
                <a:tailEnd/>
              </a:ln>
              <a:effectLst/>
            </p:spPr>
          </p:pic>
          <p:pic>
            <p:nvPicPr>
              <p:cNvPr id="16"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77851" b="95736" l="10000" r="90000"/>
                        </a14:imgEffect>
                      </a14:imgLayer>
                    </a14:imgProps>
                  </a:ext>
                </a:extLst>
              </a:blip>
              <a:srcRect t="75616" b="2028"/>
              <a:stretch/>
            </p:blipFill>
            <p:spPr bwMode="auto">
              <a:xfrm>
                <a:off x="6012259" y="5852200"/>
                <a:ext cx="433680" cy="157654"/>
              </a:xfrm>
              <a:prstGeom prst="rect">
                <a:avLst/>
              </a:prstGeom>
              <a:noFill/>
              <a:ln w="9525">
                <a:noFill/>
                <a:miter lim="800000"/>
                <a:headEnd/>
                <a:tailEnd/>
              </a:ln>
              <a:effectLst/>
            </p:spPr>
          </p:pic>
        </p:grpSp>
        <p:sp>
          <p:nvSpPr>
            <p:cNvPr id="21" name="Retângulo 20"/>
            <p:cNvSpPr/>
            <p:nvPr/>
          </p:nvSpPr>
          <p:spPr>
            <a:xfrm>
              <a:off x="6365502" y="5374062"/>
              <a:ext cx="1512168" cy="646678"/>
            </a:xfrm>
            <a:prstGeom prst="rect">
              <a:avLst/>
            </a:prstGeom>
            <a:noFill/>
          </p:spPr>
          <p:txBody>
            <a:bodyPr wrap="square" lIns="91784" tIns="45892" rIns="91784" bIns="45892">
              <a:spAutoFit/>
            </a:bodyPr>
            <a:lstStyle/>
            <a:p>
              <a:pPr marL="0" lvl="1"/>
              <a:r>
                <a:rPr lang="pt-BR" sz="900" dirty="0">
                  <a:solidFill>
                    <a:schemeClr val="tx1">
                      <a:lumMod val="65000"/>
                      <a:lumOff val="35000"/>
                    </a:schemeClr>
                  </a:solidFill>
                  <a:latin typeface="Montserrat" pitchFamily="50" charset="0"/>
                </a:rPr>
                <a:t>Contínuo</a:t>
              </a:r>
            </a:p>
            <a:p>
              <a:pPr marL="0" lvl="1"/>
              <a:r>
                <a:rPr lang="pt-BR" sz="900" dirty="0">
                  <a:solidFill>
                    <a:schemeClr val="tx1">
                      <a:lumMod val="65000"/>
                      <a:lumOff val="35000"/>
                    </a:schemeClr>
                  </a:solidFill>
                  <a:latin typeface="Montserrat" pitchFamily="50" charset="0"/>
                </a:rPr>
                <a:t>Parcial</a:t>
              </a:r>
            </a:p>
            <a:p>
              <a:pPr marL="0" lvl="1"/>
              <a:r>
                <a:rPr lang="pt-BR" sz="900" dirty="0">
                  <a:solidFill>
                    <a:schemeClr val="tx1">
                      <a:lumMod val="65000"/>
                      <a:lumOff val="35000"/>
                    </a:schemeClr>
                  </a:solidFill>
                  <a:latin typeface="Montserrat" pitchFamily="50" charset="0"/>
                </a:rPr>
                <a:t>Insuficiente</a:t>
              </a:r>
            </a:p>
            <a:p>
              <a:pPr marL="0" lvl="1"/>
              <a:r>
                <a:rPr lang="pt-BR" sz="900" dirty="0">
                  <a:solidFill>
                    <a:schemeClr val="tx1">
                      <a:lumMod val="65000"/>
                      <a:lumOff val="35000"/>
                    </a:schemeClr>
                  </a:solidFill>
                  <a:latin typeface="Montserrat" pitchFamily="50" charset="0"/>
                </a:rPr>
                <a:t>Sem sombreamento</a:t>
              </a:r>
            </a:p>
          </p:txBody>
        </p:sp>
      </p:grpSp>
      <p:sp>
        <p:nvSpPr>
          <p:cNvPr id="23" name="Retângulo 22"/>
          <p:cNvSpPr/>
          <p:nvPr/>
        </p:nvSpPr>
        <p:spPr>
          <a:xfrm>
            <a:off x="1265106" y="5696019"/>
            <a:ext cx="3378332" cy="338902"/>
          </a:xfrm>
          <a:prstGeom prst="rect">
            <a:avLst/>
          </a:prstGeom>
        </p:spPr>
        <p:txBody>
          <a:bodyPr wrap="square" lIns="91784" tIns="45892" rIns="91784" bIns="45892">
            <a:spAutoFit/>
          </a:bodyPr>
          <a:lstStyle/>
          <a:p>
            <a:pPr algn="r"/>
            <a:r>
              <a:rPr lang="pt-BR" sz="800" dirty="0">
                <a:solidFill>
                  <a:schemeClr val="bg1"/>
                </a:solidFill>
                <a:latin typeface="Montserrat" pitchFamily="50" charset="0"/>
              </a:rPr>
              <a:t>Samambaia</a:t>
            </a:r>
          </a:p>
          <a:p>
            <a:pPr algn="r"/>
            <a:r>
              <a:rPr lang="pt-BR" sz="800" dirty="0">
                <a:solidFill>
                  <a:schemeClr val="bg1"/>
                </a:solidFill>
                <a:latin typeface="Montserrat" pitchFamily="50" charset="0"/>
              </a:rPr>
              <a:t>Fonte: Google Street View</a:t>
            </a:r>
          </a:p>
        </p:txBody>
      </p:sp>
      <p:sp>
        <p:nvSpPr>
          <p:cNvPr id="25" name="Retângulo 24"/>
          <p:cNvSpPr/>
          <p:nvPr/>
        </p:nvSpPr>
        <p:spPr>
          <a:xfrm>
            <a:off x="5075238"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538163"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5050056" y="1327342"/>
            <a:ext cx="4130457" cy="1761780"/>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indent="457200">
              <a:spcBef>
                <a:spcPts val="600"/>
              </a:spcBef>
            </a:pPr>
            <a:r>
              <a:rPr lang="pt-BR" sz="1000" b="1" dirty="0">
                <a:solidFill>
                  <a:schemeClr val="tx1">
                    <a:lumMod val="65000"/>
                    <a:lumOff val="35000"/>
                  </a:schemeClr>
                </a:solidFill>
                <a:latin typeface="Montserrat" pitchFamily="50" charset="0"/>
              </a:rPr>
              <a:t>Sombreamento</a:t>
            </a:r>
          </a:p>
          <a:p>
            <a:pPr marL="171450" indent="-171450" algn="just">
              <a:spcBef>
                <a:spcPts val="600"/>
              </a:spcBef>
              <a:buFont typeface="Arial" panose="020B0604020202020204" pitchFamily="34" charset="0"/>
              <a:buChar char="•"/>
            </a:pPr>
            <a:endParaRPr lang="pt-BR" sz="1000" dirty="0">
              <a:solidFill>
                <a:schemeClr val="tx1">
                  <a:lumMod val="65000"/>
                  <a:lumOff val="35000"/>
                </a:schemeClr>
              </a:solidFill>
              <a:latin typeface="Montserrat" pitchFamily="50" charset="0"/>
            </a:endParaRP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pitchFamily="50" charset="0"/>
              </a:rPr>
              <a:t>52,8% dos itinerários analisados não tem sombreamento. 27,6% tem arborização e 15% tem elementos de construção que permitem ter sombreamento na rua;</a:t>
            </a:r>
          </a:p>
          <a:p>
            <a:pPr marL="171450" indent="171450" algn="just">
              <a:spcBef>
                <a:spcPts val="600"/>
              </a:spcBef>
              <a:buFont typeface="Arial" panose="020B0604020202020204" pitchFamily="34" charset="0"/>
              <a:buChar char="•"/>
            </a:pPr>
            <a:r>
              <a:rPr lang="pt-BR" sz="1000" dirty="0">
                <a:solidFill>
                  <a:schemeClr val="tx1">
                    <a:lumMod val="65000"/>
                    <a:lumOff val="35000"/>
                  </a:schemeClr>
                </a:solidFill>
                <a:latin typeface="Montserrat" pitchFamily="50" charset="0"/>
              </a:rPr>
              <a:t>O principal problema com o sombreamento é que não é contínuo. Somente 20% dos trechos analisados tem sombreamento contínuo (75-100%), e 8,8% tem sombreamento parcial (40-75%). </a:t>
            </a:r>
          </a:p>
        </p:txBody>
      </p:sp>
      <p:sp>
        <p:nvSpPr>
          <p:cNvPr id="36" name="Retângulo 35"/>
          <p:cNvSpPr/>
          <p:nvPr/>
        </p:nvSpPr>
        <p:spPr>
          <a:xfrm>
            <a:off x="538163" y="1324744"/>
            <a:ext cx="4105275" cy="2300389"/>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indent="457200">
              <a:spcBef>
                <a:spcPts val="600"/>
              </a:spcBef>
            </a:pPr>
            <a:r>
              <a:rPr lang="pt-BR" sz="1000" b="1" dirty="0">
                <a:solidFill>
                  <a:schemeClr val="tx1">
                    <a:lumMod val="65000"/>
                    <a:lumOff val="35000"/>
                  </a:schemeClr>
                </a:solidFill>
                <a:latin typeface="Montserrat" pitchFamily="50" charset="0"/>
              </a:rPr>
              <a:t>Mobiliário Urbano</a:t>
            </a:r>
          </a:p>
          <a:p>
            <a:pPr marL="257175" indent="-257175" algn="just">
              <a:spcBef>
                <a:spcPts val="600"/>
              </a:spcBef>
              <a:buFont typeface="Arial" pitchFamily="34" charset="0"/>
              <a:buChar char="•"/>
            </a:pPr>
            <a:endParaRPr lang="pt-BR" sz="1000" dirty="0">
              <a:solidFill>
                <a:schemeClr val="tx1">
                  <a:lumMod val="65000"/>
                  <a:lumOff val="35000"/>
                </a:schemeClr>
              </a:solidFill>
              <a:latin typeface="Montserrat" pitchFamily="50" charset="0"/>
            </a:endParaRPr>
          </a:p>
          <a:p>
            <a:pPr marL="180975" indent="180000" algn="just">
              <a:spcBef>
                <a:spcPts val="600"/>
              </a:spcBef>
              <a:buFont typeface="Arial" pitchFamily="34" charset="0"/>
              <a:buChar char="•"/>
            </a:pPr>
            <a:r>
              <a:rPr lang="pt-BR" sz="1000" dirty="0">
                <a:solidFill>
                  <a:schemeClr val="tx1">
                    <a:lumMod val="65000"/>
                    <a:lumOff val="35000"/>
                  </a:schemeClr>
                </a:solidFill>
                <a:latin typeface="Montserrat" pitchFamily="50" charset="0"/>
              </a:rPr>
              <a:t>83% das ruas analisadas não tem mobiliário urbano, nem bancos nem lixeiras;</a:t>
            </a:r>
          </a:p>
          <a:p>
            <a:pPr marL="180975" indent="180000" algn="just">
              <a:spcBef>
                <a:spcPts val="600"/>
              </a:spcBef>
              <a:buFont typeface="Arial" pitchFamily="34" charset="0"/>
              <a:buChar char="•"/>
            </a:pPr>
            <a:r>
              <a:rPr lang="pt-BR" sz="1000" dirty="0">
                <a:solidFill>
                  <a:schemeClr val="tx1">
                    <a:lumMod val="65000"/>
                    <a:lumOff val="35000"/>
                  </a:schemeClr>
                </a:solidFill>
                <a:latin typeface="Montserrat" pitchFamily="50" charset="0"/>
              </a:rPr>
              <a:t>Somente 17% das ruas tem mobiliário urbano, principalmente lixeiras (73%). Os bancos somente estão localizados em 22% das ruas com mobiliário urbano. Foram identificados bancos em 25 seções das quase 800 analisadas;</a:t>
            </a:r>
          </a:p>
          <a:p>
            <a:pPr marL="180975" indent="180000" algn="just">
              <a:spcBef>
                <a:spcPts val="600"/>
              </a:spcBef>
              <a:buFont typeface="Arial" pitchFamily="34" charset="0"/>
              <a:buChar char="•"/>
            </a:pPr>
            <a:r>
              <a:rPr lang="pt-BR" sz="1000" dirty="0">
                <a:solidFill>
                  <a:schemeClr val="tx1">
                    <a:lumMod val="65000"/>
                    <a:lumOff val="35000"/>
                  </a:schemeClr>
                </a:solidFill>
                <a:latin typeface="Montserrat" pitchFamily="50" charset="0"/>
              </a:rPr>
              <a:t>95% das lixeiras tem uma localização acessível. Normalmente estão localizadas na área verde (jardim) e não na calçada.</a:t>
            </a:r>
          </a:p>
        </p:txBody>
      </p:sp>
      <p:sp>
        <p:nvSpPr>
          <p:cNvPr id="14" name="Retângulo 13"/>
          <p:cNvSpPr/>
          <p:nvPr/>
        </p:nvSpPr>
        <p:spPr>
          <a:xfrm>
            <a:off x="5298287" y="4756966"/>
            <a:ext cx="1862163" cy="269064"/>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a:spcBef>
                <a:spcPts val="600"/>
              </a:spcBef>
            </a:pPr>
            <a:r>
              <a:rPr lang="pt-BR" sz="800" b="1" dirty="0">
                <a:solidFill>
                  <a:schemeClr val="tx1">
                    <a:lumMod val="65000"/>
                    <a:lumOff val="35000"/>
                  </a:schemeClr>
                </a:solidFill>
                <a:latin typeface="Montserrat" pitchFamily="50" charset="0"/>
              </a:rPr>
              <a:t>Sombreamento</a:t>
            </a:r>
          </a:p>
        </p:txBody>
      </p:sp>
    </p:spTree>
    <p:extLst>
      <p:ext uri="{BB962C8B-B14F-4D97-AF65-F5344CB8AC3E}">
        <p14:creationId xmlns:p14="http://schemas.microsoft.com/office/powerpoint/2010/main" val="1595632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p:cNvPicPr>
            <a:picLocks noChangeAspect="1" noChangeArrowheads="1"/>
          </p:cNvPicPr>
          <p:nvPr/>
        </p:nvPicPr>
        <p:blipFill rotWithShape="1">
          <a:blip r:embed="rId2" cstate="print"/>
          <a:srcRect t="6569" r="215" b="9716"/>
          <a:stretch/>
        </p:blipFill>
        <p:spPr bwMode="auto">
          <a:xfrm>
            <a:off x="538164" y="3271866"/>
            <a:ext cx="4105274" cy="2558693"/>
          </a:xfrm>
          <a:prstGeom prst="rect">
            <a:avLst/>
          </a:prstGeom>
          <a:noFill/>
          <a:ln w="9525">
            <a:noFill/>
            <a:miter lim="800000"/>
            <a:headEnd/>
            <a:tailEnd/>
          </a:ln>
          <a:effectLst/>
        </p:spPr>
      </p:pic>
      <p:sp>
        <p:nvSpPr>
          <p:cNvPr id="14" name="Retângulo 13"/>
          <p:cNvSpPr/>
          <p:nvPr/>
        </p:nvSpPr>
        <p:spPr>
          <a:xfrm>
            <a:off x="2961455" y="4610914"/>
            <a:ext cx="1497033" cy="1168416"/>
          </a:xfrm>
          <a:prstGeom prst="rect">
            <a:avLst/>
          </a:prstGeom>
          <a:solidFill>
            <a:schemeClr val="bg1"/>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pic>
        <p:nvPicPr>
          <p:cNvPr id="4099" name="Picture 3"/>
          <p:cNvPicPr>
            <a:picLocks noChangeAspect="1" noChangeArrowheads="1"/>
          </p:cNvPicPr>
          <p:nvPr/>
        </p:nvPicPr>
        <p:blipFill>
          <a:blip r:embed="rId3" cstate="print"/>
          <a:srcRect l="932" t="25384" b="10634"/>
          <a:stretch>
            <a:fillRect/>
          </a:stretch>
        </p:blipFill>
        <p:spPr bwMode="auto">
          <a:xfrm>
            <a:off x="5050055" y="1349375"/>
            <a:ext cx="4130457" cy="1865973"/>
          </a:xfrm>
          <a:prstGeom prst="rect">
            <a:avLst/>
          </a:prstGeom>
          <a:noFill/>
          <a:ln w="9525">
            <a:noFill/>
            <a:miter lim="800000"/>
            <a:headEnd/>
            <a:tailEnd/>
          </a:ln>
          <a:effectLst/>
        </p:spPr>
      </p:pic>
      <p:sp>
        <p:nvSpPr>
          <p:cNvPr id="23" name="Retângulo 22"/>
          <p:cNvSpPr/>
          <p:nvPr/>
        </p:nvSpPr>
        <p:spPr>
          <a:xfrm>
            <a:off x="7607239" y="2785264"/>
            <a:ext cx="1573274" cy="344159"/>
          </a:xfrm>
          <a:prstGeom prst="rect">
            <a:avLst/>
          </a:prstGeom>
        </p:spPr>
        <p:txBody>
          <a:bodyPr wrap="square" lIns="91784" tIns="45892" rIns="91784" bIns="45892">
            <a:spAutoFit/>
          </a:bodyPr>
          <a:lstStyle/>
          <a:p>
            <a:pPr algn="r"/>
            <a:r>
              <a:rPr lang="pt-BR" sz="800" dirty="0">
                <a:solidFill>
                  <a:schemeClr val="bg1"/>
                </a:solidFill>
                <a:latin typeface="Montserrat" pitchFamily="50" charset="0"/>
              </a:rPr>
              <a:t>Gama Central</a:t>
            </a:r>
          </a:p>
          <a:p>
            <a:pPr algn="r"/>
            <a:r>
              <a:rPr lang="pt-BR" sz="800" dirty="0">
                <a:solidFill>
                  <a:schemeClr val="bg1"/>
                </a:solidFill>
                <a:latin typeface="Montserrat" pitchFamily="50" charset="0"/>
              </a:rPr>
              <a:t>Fonte: Google Street View</a:t>
            </a:r>
          </a:p>
        </p:txBody>
      </p:sp>
      <p:sp>
        <p:nvSpPr>
          <p:cNvPr id="24" name="Retângulo 23"/>
          <p:cNvSpPr/>
          <p:nvPr/>
        </p:nvSpPr>
        <p:spPr>
          <a:xfrm>
            <a:off x="1212751" y="5903585"/>
            <a:ext cx="3430687" cy="125740"/>
          </a:xfrm>
          <a:prstGeom prst="rect">
            <a:avLst/>
          </a:prstGeom>
        </p:spPr>
        <p:txBody>
          <a:bodyPr wrap="square" lIns="0" tIns="0" rIns="0" bIns="0">
            <a:spAutoFit/>
          </a:bodyPr>
          <a:lstStyle/>
          <a:p>
            <a:pPr algn="r"/>
            <a:r>
              <a:rPr lang="pt-BR" sz="800" dirty="0">
                <a:solidFill>
                  <a:schemeClr val="tx1">
                    <a:lumMod val="65000"/>
                    <a:lumOff val="35000"/>
                  </a:schemeClr>
                </a:solidFill>
                <a:latin typeface="Montserrat" pitchFamily="50" charset="0"/>
              </a:rPr>
              <a:t>Fonte: Diagnóstico da Mobilidade a Pé (SEMOB, 2017)</a:t>
            </a:r>
          </a:p>
        </p:txBody>
      </p:sp>
      <p:grpSp>
        <p:nvGrpSpPr>
          <p:cNvPr id="32" name="Grupo 17"/>
          <p:cNvGrpSpPr/>
          <p:nvPr/>
        </p:nvGrpSpPr>
        <p:grpSpPr>
          <a:xfrm>
            <a:off x="3111987" y="4829992"/>
            <a:ext cx="1531451" cy="861774"/>
            <a:chOff x="2245687" y="4261998"/>
            <a:chExt cx="1446330" cy="803132"/>
          </a:xfrm>
        </p:grpSpPr>
        <p:sp>
          <p:nvSpPr>
            <p:cNvPr id="33" name="Retângulo 32"/>
            <p:cNvSpPr/>
            <p:nvPr/>
          </p:nvSpPr>
          <p:spPr>
            <a:xfrm>
              <a:off x="2495364" y="4261998"/>
              <a:ext cx="1196653" cy="803132"/>
            </a:xfrm>
            <a:prstGeom prst="rect">
              <a:avLst/>
            </a:prstGeom>
          </p:spPr>
          <p:txBody>
            <a:bodyPr wrap="square">
              <a:spAutoFit/>
            </a:bodyPr>
            <a:lstStyle/>
            <a:p>
              <a:pPr marL="0" lvl="1"/>
              <a:r>
                <a:rPr lang="pt-BR" sz="1000" b="1" dirty="0">
                  <a:latin typeface="Montserrat" pitchFamily="50" charset="0"/>
                </a:rPr>
                <a:t>&gt; 3.00 m</a:t>
              </a:r>
            </a:p>
            <a:p>
              <a:pPr marL="0" lvl="1"/>
              <a:r>
                <a:rPr lang="pt-BR" sz="1000" b="1" dirty="0">
                  <a:latin typeface="Montserrat" pitchFamily="50" charset="0"/>
                </a:rPr>
                <a:t>2.00 – 3.00 m</a:t>
              </a:r>
            </a:p>
            <a:p>
              <a:pPr marL="0" lvl="1"/>
              <a:r>
                <a:rPr lang="pt-BR" sz="1000" b="1" dirty="0">
                  <a:latin typeface="Montserrat" pitchFamily="50" charset="0"/>
                </a:rPr>
                <a:t>1.00 – 2.00 m</a:t>
              </a:r>
            </a:p>
            <a:p>
              <a:pPr marL="0" lvl="1"/>
              <a:r>
                <a:rPr lang="pt-BR" sz="1000" b="1" dirty="0">
                  <a:latin typeface="Montserrat" pitchFamily="50" charset="0"/>
                </a:rPr>
                <a:t>0.5 – 1.00 m </a:t>
              </a:r>
            </a:p>
            <a:p>
              <a:pPr marL="0" lvl="1"/>
              <a:r>
                <a:rPr lang="pt-BR" sz="1000" b="1" dirty="0">
                  <a:latin typeface="Montserrat" pitchFamily="50" charset="0"/>
                </a:rPr>
                <a:t>Sem calçada</a:t>
              </a:r>
            </a:p>
          </p:txBody>
        </p:sp>
        <p:pic>
          <p:nvPicPr>
            <p:cNvPr id="38" name="Picture 3"/>
            <p:cNvPicPr>
              <a:picLocks noChangeArrowheads="1"/>
            </p:cNvPicPr>
            <p:nvPr/>
          </p:nvPicPr>
          <p:blipFill>
            <a:blip r:embed="rId4" cstate="print">
              <a:extLst>
                <a:ext uri="{BEBA8EAE-BF5A-486C-A8C5-ECC9F3942E4B}">
                  <a14:imgProps xmlns:a14="http://schemas.microsoft.com/office/drawing/2010/main">
                    <a14:imgLayer r:embed="rId5">
                      <a14:imgEffect>
                        <a14:backgroundRemoval t="22581" b="92627" l="21101" r="37615">
                          <a14:foregroundMark x1="22936" y1="44240" x2="36239" y2="43318"/>
                          <a14:foregroundMark x1="23394" y1="57143" x2="34862" y2="56221"/>
                          <a14:foregroundMark x1="23394" y1="69124" x2="36697" y2="69124"/>
                          <a14:foregroundMark x1="23394" y1="83410" x2="37615" y2="83410"/>
                        </a14:backgroundRemoval>
                      </a14:imgEffect>
                    </a14:imgLayer>
                  </a14:imgProps>
                </a:ext>
              </a:extLst>
            </a:blip>
            <a:srcRect l="24042" t="23965" r="65636" b="14861"/>
            <a:stretch>
              <a:fillRect/>
            </a:stretch>
          </p:blipFill>
          <p:spPr bwMode="auto">
            <a:xfrm>
              <a:off x="2245687" y="4340187"/>
              <a:ext cx="266819" cy="610855"/>
            </a:xfrm>
            <a:prstGeom prst="rect">
              <a:avLst/>
            </a:prstGeom>
            <a:noFill/>
            <a:ln w="9525">
              <a:noFill/>
              <a:miter lim="800000"/>
              <a:headEnd/>
              <a:tailEnd/>
            </a:ln>
            <a:effectLst/>
          </p:spPr>
        </p:pic>
      </p:grpSp>
      <p:sp>
        <p:nvSpPr>
          <p:cNvPr id="19" name="Retângulo 18"/>
          <p:cNvSpPr/>
          <p:nvPr/>
        </p:nvSpPr>
        <p:spPr>
          <a:xfrm>
            <a:off x="538163"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p:cNvSpPr/>
          <p:nvPr/>
        </p:nvSpPr>
        <p:spPr>
          <a:xfrm>
            <a:off x="538164" y="1319506"/>
            <a:ext cx="4105274" cy="1915669"/>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indent="457200">
              <a:spcBef>
                <a:spcPts val="600"/>
              </a:spcBef>
            </a:pPr>
            <a:r>
              <a:rPr lang="pt-BR" sz="1000" b="1" dirty="0">
                <a:solidFill>
                  <a:schemeClr val="tx1">
                    <a:lumMod val="65000"/>
                    <a:lumOff val="35000"/>
                  </a:schemeClr>
                </a:solidFill>
                <a:latin typeface="Montserrat" pitchFamily="50" charset="0"/>
              </a:rPr>
              <a:t>Passeio Público</a:t>
            </a:r>
          </a:p>
          <a:p>
            <a:pPr marL="361950" indent="-190500" algn="just">
              <a:spcBef>
                <a:spcPts val="600"/>
              </a:spcBef>
              <a:buFont typeface="Arial" panose="020B0604020202020204" pitchFamily="34" charset="0"/>
              <a:buChar char="•"/>
            </a:pPr>
            <a:endParaRPr lang="pt-BR" sz="1000" dirty="0">
              <a:solidFill>
                <a:schemeClr val="tx1">
                  <a:lumMod val="65000"/>
                  <a:lumOff val="35000"/>
                </a:schemeClr>
              </a:solidFill>
              <a:latin typeface="Montserrat" pitchFamily="50" charset="0"/>
            </a:endParaRPr>
          </a:p>
          <a:p>
            <a:pPr marL="361950" indent="-190500" algn="just">
              <a:spcBef>
                <a:spcPts val="600"/>
              </a:spcBef>
              <a:buFont typeface="Arial" panose="020B0604020202020204" pitchFamily="34" charset="0"/>
              <a:buChar char="•"/>
            </a:pPr>
            <a:r>
              <a:rPr lang="pt-BR" sz="1000" dirty="0">
                <a:solidFill>
                  <a:schemeClr val="tx1">
                    <a:lumMod val="65000"/>
                    <a:lumOff val="35000"/>
                  </a:schemeClr>
                </a:solidFill>
                <a:latin typeface="Montserrat" pitchFamily="50" charset="0"/>
              </a:rPr>
              <a:t>92% dos trechos dos itinerários preferenciais de acesso aos terminais e estações tem passeio público;</a:t>
            </a:r>
          </a:p>
          <a:p>
            <a:pPr marL="361950" indent="-190500" algn="just">
              <a:spcBef>
                <a:spcPts val="600"/>
              </a:spcBef>
              <a:buFont typeface="Arial" panose="020B0604020202020204" pitchFamily="34" charset="0"/>
              <a:buChar char="•"/>
            </a:pPr>
            <a:r>
              <a:rPr lang="pt-BR" sz="1000" dirty="0">
                <a:solidFill>
                  <a:schemeClr val="tx1">
                    <a:lumMod val="65000"/>
                    <a:lumOff val="35000"/>
                  </a:schemeClr>
                </a:solidFill>
                <a:latin typeface="Montserrat" pitchFamily="50" charset="0"/>
              </a:rPr>
              <a:t>89,9% tem pavimentação;</a:t>
            </a:r>
          </a:p>
          <a:p>
            <a:pPr marL="361950" indent="-190500" algn="just">
              <a:spcBef>
                <a:spcPts val="600"/>
              </a:spcBef>
              <a:buFont typeface="Arial" panose="020B0604020202020204" pitchFamily="34" charset="0"/>
              <a:buChar char="•"/>
            </a:pPr>
            <a:r>
              <a:rPr lang="pt-BR" sz="1000" dirty="0">
                <a:solidFill>
                  <a:schemeClr val="tx1">
                    <a:lumMod val="65000"/>
                    <a:lumOff val="35000"/>
                  </a:schemeClr>
                </a:solidFill>
                <a:latin typeface="Montserrat" pitchFamily="50" charset="0"/>
              </a:rPr>
              <a:t>9,7% dos passeios são menores de 1 metro, e 47,76% menores de 2 metros. </a:t>
            </a:r>
            <a:r>
              <a:rPr lang="pt-BR" sz="1000" b="1" dirty="0">
                <a:solidFill>
                  <a:srgbClr val="0070C0"/>
                </a:solidFill>
                <a:latin typeface="Montserrat" pitchFamily="50" charset="0"/>
              </a:rPr>
              <a:t>Somente 22% dos passeios têm uma dimensão maior que 3 metros</a:t>
            </a:r>
            <a:r>
              <a:rPr lang="pt-BR" sz="1000" dirty="0">
                <a:solidFill>
                  <a:srgbClr val="0070C0"/>
                </a:solidFill>
                <a:latin typeface="Montserrat" pitchFamily="50" charset="0"/>
              </a:rPr>
              <a:t>. </a:t>
            </a:r>
          </a:p>
          <a:p>
            <a:pPr algn="just">
              <a:spcBef>
                <a:spcPts val="600"/>
              </a:spcBef>
            </a:pPr>
            <a:r>
              <a:rPr lang="pt-BR" sz="1000" dirty="0">
                <a:solidFill>
                  <a:schemeClr val="tx1">
                    <a:lumMod val="65000"/>
                    <a:lumOff val="35000"/>
                  </a:schemeClr>
                </a:solidFill>
                <a:latin typeface="Montserrat" pitchFamily="50" charset="0"/>
              </a:rPr>
              <a:t>Foram analisados 754 trechos de passeios públicos.</a:t>
            </a:r>
          </a:p>
        </p:txBody>
      </p:sp>
      <p:sp>
        <p:nvSpPr>
          <p:cNvPr id="21" name="Retângulo 20"/>
          <p:cNvSpPr/>
          <p:nvPr/>
        </p:nvSpPr>
        <p:spPr>
          <a:xfrm>
            <a:off x="5075238" y="3369472"/>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p:cNvSpPr/>
          <p:nvPr/>
        </p:nvSpPr>
        <p:spPr>
          <a:xfrm>
            <a:off x="5050056" y="3134651"/>
            <a:ext cx="4130457" cy="3069831"/>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indent="457200">
              <a:spcBef>
                <a:spcPts val="600"/>
              </a:spcBef>
            </a:pPr>
            <a:r>
              <a:rPr lang="pt-BR" sz="1000" b="1" dirty="0">
                <a:solidFill>
                  <a:schemeClr val="tx1">
                    <a:lumMod val="65000"/>
                    <a:lumOff val="35000"/>
                  </a:schemeClr>
                </a:solidFill>
                <a:latin typeface="Montserrat" pitchFamily="50" charset="0"/>
              </a:rPr>
              <a:t>Intersecções</a:t>
            </a:r>
          </a:p>
          <a:p>
            <a:pPr indent="457200">
              <a:spcBef>
                <a:spcPts val="600"/>
              </a:spcBef>
            </a:pPr>
            <a:endParaRPr lang="pt-BR" sz="1000" b="1" dirty="0">
              <a:solidFill>
                <a:schemeClr val="tx1">
                  <a:lumMod val="65000"/>
                  <a:lumOff val="35000"/>
                </a:schemeClr>
              </a:solidFill>
              <a:latin typeface="Montserrat" pitchFamily="50" charset="0"/>
            </a:endParaRPr>
          </a:p>
          <a:p>
            <a:pPr indent="457200">
              <a:spcBef>
                <a:spcPts val="600"/>
              </a:spcBef>
            </a:pPr>
            <a:r>
              <a:rPr lang="pt-BR" sz="1000" dirty="0">
                <a:solidFill>
                  <a:schemeClr val="tx1">
                    <a:lumMod val="65000"/>
                    <a:lumOff val="35000"/>
                  </a:schemeClr>
                </a:solidFill>
                <a:latin typeface="Montserrat" pitchFamily="50" charset="0"/>
              </a:rPr>
              <a:t>Foram analisados 510 cruzamentos.</a:t>
            </a:r>
          </a:p>
          <a:p>
            <a:pPr marL="180975" indent="180000" algn="just">
              <a:spcBef>
                <a:spcPts val="600"/>
              </a:spcBef>
              <a:buFont typeface="Arial" pitchFamily="34" charset="0"/>
              <a:buChar char="•"/>
            </a:pPr>
            <a:r>
              <a:rPr lang="pt-BR" sz="1000" dirty="0">
                <a:solidFill>
                  <a:schemeClr val="tx1">
                    <a:lumMod val="65000"/>
                    <a:lumOff val="35000"/>
                  </a:schemeClr>
                </a:solidFill>
                <a:latin typeface="Montserrat" pitchFamily="50" charset="0"/>
              </a:rPr>
              <a:t>69% não tem faixa de pedestres;</a:t>
            </a:r>
          </a:p>
          <a:p>
            <a:pPr marL="180975" indent="180000" algn="just">
              <a:spcBef>
                <a:spcPts val="600"/>
              </a:spcBef>
              <a:buFont typeface="Arial" pitchFamily="34" charset="0"/>
              <a:buChar char="•"/>
            </a:pPr>
            <a:r>
              <a:rPr lang="pt-BR" sz="1000" dirty="0">
                <a:solidFill>
                  <a:schemeClr val="tx1">
                    <a:lumMod val="65000"/>
                    <a:lumOff val="35000"/>
                  </a:schemeClr>
                </a:solidFill>
                <a:latin typeface="Montserrat" pitchFamily="50" charset="0"/>
              </a:rPr>
              <a:t>50% dos cruzamentos não são acessíveis, 13% são acessíveis por 1 lado e 37% são acessíveis nos 2 lados; </a:t>
            </a:r>
          </a:p>
          <a:p>
            <a:pPr marL="180975" indent="180000" algn="just">
              <a:spcBef>
                <a:spcPts val="600"/>
              </a:spcBef>
              <a:buFont typeface="Arial" pitchFamily="34" charset="0"/>
              <a:buChar char="•"/>
            </a:pPr>
            <a:r>
              <a:rPr lang="pt-BR" sz="1000" dirty="0">
                <a:solidFill>
                  <a:schemeClr val="tx1">
                    <a:lumMod val="65000"/>
                    <a:lumOff val="35000"/>
                  </a:schemeClr>
                </a:solidFill>
                <a:latin typeface="Montserrat" pitchFamily="50" charset="0"/>
              </a:rPr>
              <a:t>Neste ponto, é importante assinalar que existem cruzamentos com rampa que não podem ser considerados acessíveis porque a rampa possui desníveis significativos;</a:t>
            </a:r>
          </a:p>
          <a:p>
            <a:pPr marL="180975" indent="180000" algn="just">
              <a:spcBef>
                <a:spcPts val="600"/>
              </a:spcBef>
              <a:buFont typeface="Arial" pitchFamily="34" charset="0"/>
              <a:buChar char="•"/>
            </a:pPr>
            <a:r>
              <a:rPr lang="pt-BR" sz="1000" dirty="0">
                <a:solidFill>
                  <a:schemeClr val="tx1">
                    <a:lumMod val="65000"/>
                    <a:lumOff val="35000"/>
                  </a:schemeClr>
                </a:solidFill>
                <a:latin typeface="Montserrat" pitchFamily="50" charset="0"/>
              </a:rPr>
              <a:t>Somente 9% dos cruzamentos analisados tem semáforo. Destes, 82% tem semáforo para pedestres e 65% botão para ativação do verde. Somente 4% dos semáforos são acessíveis para pessoas com problemas de audição.</a:t>
            </a:r>
          </a:p>
        </p:txBody>
      </p:sp>
      <p:sp>
        <p:nvSpPr>
          <p:cNvPr id="13" name="Retângulo 12"/>
          <p:cNvSpPr/>
          <p:nvPr/>
        </p:nvSpPr>
        <p:spPr>
          <a:xfrm>
            <a:off x="3034481" y="4603176"/>
            <a:ext cx="1497033" cy="299842"/>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a:spcBef>
                <a:spcPts val="600"/>
              </a:spcBef>
            </a:pPr>
            <a:r>
              <a:rPr lang="pt-BR" sz="1000" b="1" dirty="0">
                <a:latin typeface="Montserrat" pitchFamily="50" charset="0"/>
              </a:rPr>
              <a:t>Dimensão calçada</a:t>
            </a:r>
          </a:p>
        </p:txBody>
      </p:sp>
    </p:spTree>
    <p:extLst>
      <p:ext uri="{BB962C8B-B14F-4D97-AF65-F5344CB8AC3E}">
        <p14:creationId xmlns:p14="http://schemas.microsoft.com/office/powerpoint/2010/main" val="429351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538163" y="1288231"/>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20" name="Tabela 19"/>
          <p:cNvGraphicFramePr>
            <a:graphicFrameLocks noGrp="1"/>
          </p:cNvGraphicFramePr>
          <p:nvPr>
            <p:extLst>
              <p:ext uri="{D42A27DB-BD31-4B8C-83A1-F6EECF244321}">
                <p14:modId xmlns:p14="http://schemas.microsoft.com/office/powerpoint/2010/main" val="1472087737"/>
              </p:ext>
            </p:extLst>
          </p:nvPr>
        </p:nvGraphicFramePr>
        <p:xfrm>
          <a:off x="5075238" y="1349375"/>
          <a:ext cx="4105275" cy="4679947"/>
        </p:xfrm>
        <a:graphic>
          <a:graphicData uri="http://schemas.openxmlformats.org/drawingml/2006/table">
            <a:tbl>
              <a:tblPr>
                <a:tableStyleId>{2A488322-F2BA-4B5B-9748-0D474271808F}</a:tableStyleId>
              </a:tblPr>
              <a:tblGrid>
                <a:gridCol w="4105275">
                  <a:extLst>
                    <a:ext uri="{9D8B030D-6E8A-4147-A177-3AD203B41FA5}">
                      <a16:colId xmlns:a16="http://schemas.microsoft.com/office/drawing/2014/main" val="20000"/>
                    </a:ext>
                  </a:extLst>
                </a:gridCol>
              </a:tblGrid>
              <a:tr h="197715">
                <a:tc>
                  <a:txBody>
                    <a:bodyPr/>
                    <a:lstStyle/>
                    <a:p>
                      <a:pPr algn="ctr" fontAlgn="b"/>
                      <a:r>
                        <a:rPr lang="pt-BR" sz="1000" b="1" u="none" strike="noStrike" dirty="0">
                          <a:solidFill>
                            <a:schemeClr val="bg1"/>
                          </a:solidFill>
                          <a:latin typeface="Montserrat" pitchFamily="50" charset="0"/>
                        </a:rPr>
                        <a:t>Índice Urbano</a:t>
                      </a:r>
                      <a:endParaRPr lang="pt-BR" sz="1000" b="1" i="0" u="none" strike="noStrike" dirty="0">
                        <a:solidFill>
                          <a:schemeClr val="bg1"/>
                        </a:solidFill>
                        <a:latin typeface="Montserrat" pitchFamily="50" charset="0"/>
                      </a:endParaRPr>
                    </a:p>
                  </a:txBody>
                  <a:tcPr marL="180000" marR="5585" marT="5660" marB="0" anchor="ctr">
                    <a:lnL>
                      <a:noFill/>
                    </a:lnL>
                    <a:lnR>
                      <a:noFill/>
                    </a:lnR>
                    <a:lnT w="25400" cmpd="sng">
                      <a:noFill/>
                    </a:lnT>
                    <a:lnB>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66907">
                <a:tc>
                  <a:txBody>
                    <a:bodyPr/>
                    <a:lstStyle/>
                    <a:p>
                      <a:pPr algn="l" fontAlgn="b"/>
                      <a:r>
                        <a:rPr lang="pt-BR" sz="1000" u="none" strike="noStrike" dirty="0">
                          <a:solidFill>
                            <a:schemeClr val="tx1">
                              <a:lumMod val="65000"/>
                              <a:lumOff val="35000"/>
                            </a:schemeClr>
                          </a:solidFill>
                          <a:latin typeface="Montserrat" pitchFamily="50" charset="0"/>
                        </a:rPr>
                        <a:t>Condições de Pavimento (inventário urbano)</a:t>
                      </a:r>
                      <a:endParaRPr lang="pt-BR" sz="1000" b="0" i="0" u="none" strike="noStrike" dirty="0">
                        <a:solidFill>
                          <a:schemeClr val="tx1">
                            <a:lumMod val="65000"/>
                            <a:lumOff val="35000"/>
                          </a:schemeClr>
                        </a:solidFill>
                        <a:latin typeface="Montserrat" pitchFamily="50" charset="0"/>
                      </a:endParaRPr>
                    </a:p>
                  </a:txBody>
                  <a:tcPr marL="180000" marR="5585" marT="5660" marB="0" anchor="b">
                    <a:lnT>
                      <a:noFill/>
                    </a:lnT>
                  </a:tcPr>
                </a:tc>
                <a:extLst>
                  <a:ext uri="{0D108BD9-81ED-4DB2-BD59-A6C34878D82A}">
                    <a16:rowId xmlns:a16="http://schemas.microsoft.com/office/drawing/2014/main" val="10001"/>
                  </a:ext>
                </a:extLst>
              </a:tr>
              <a:tr h="166907">
                <a:tc>
                  <a:txBody>
                    <a:bodyPr/>
                    <a:lstStyle/>
                    <a:p>
                      <a:pPr algn="l" fontAlgn="b"/>
                      <a:r>
                        <a:rPr lang="pt-BR" sz="1000" u="none" strike="noStrike" dirty="0">
                          <a:solidFill>
                            <a:schemeClr val="tx1">
                              <a:lumMod val="65000"/>
                              <a:lumOff val="35000"/>
                            </a:schemeClr>
                          </a:solidFill>
                          <a:latin typeface="Montserrat" pitchFamily="50" charset="0"/>
                        </a:rPr>
                        <a:t>Largura Calçada (inventário urbano)</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02"/>
                  </a:ext>
                </a:extLst>
              </a:tr>
              <a:tr h="166907">
                <a:tc>
                  <a:txBody>
                    <a:bodyPr/>
                    <a:lstStyle/>
                    <a:p>
                      <a:pPr algn="l" fontAlgn="b"/>
                      <a:r>
                        <a:rPr lang="pt-BR" sz="1000" u="none" strike="noStrike" dirty="0">
                          <a:solidFill>
                            <a:schemeClr val="tx1">
                              <a:lumMod val="65000"/>
                              <a:lumOff val="35000"/>
                            </a:schemeClr>
                          </a:solidFill>
                          <a:latin typeface="Montserrat" pitchFamily="50" charset="0"/>
                        </a:rPr>
                        <a:t>Sombreamento (inventário urbano)</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03"/>
                  </a:ext>
                </a:extLst>
              </a:tr>
              <a:tr h="166907">
                <a:tc>
                  <a:txBody>
                    <a:bodyPr/>
                    <a:lstStyle/>
                    <a:p>
                      <a:pPr algn="l" fontAlgn="b"/>
                      <a:r>
                        <a:rPr lang="pt-BR" sz="1000" u="none" strike="noStrike" dirty="0">
                          <a:solidFill>
                            <a:schemeClr val="tx1">
                              <a:lumMod val="65000"/>
                              <a:lumOff val="35000"/>
                            </a:schemeClr>
                          </a:solidFill>
                          <a:latin typeface="Montserrat" pitchFamily="50" charset="0"/>
                        </a:rPr>
                        <a:t>Iluminação (inventário urbano)</a:t>
                      </a:r>
                      <a:endParaRPr lang="pt-BR" sz="1000" b="0" i="0" u="none" strike="noStrike" dirty="0">
                        <a:solidFill>
                          <a:schemeClr val="tx1">
                            <a:lumMod val="65000"/>
                            <a:lumOff val="35000"/>
                          </a:schemeClr>
                        </a:solidFill>
                        <a:latin typeface="Montserrat" pitchFamily="50" charset="0"/>
                      </a:endParaRPr>
                    </a:p>
                  </a:txBody>
                  <a:tcPr marL="180000" marR="5585" marT="566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9195">
                <a:tc>
                  <a:txBody>
                    <a:bodyPr/>
                    <a:lstStyle/>
                    <a:p>
                      <a:pPr algn="ctr" fontAlgn="b"/>
                      <a:r>
                        <a:rPr lang="pt-BR" sz="1000" b="1" u="none" strike="noStrike" dirty="0">
                          <a:solidFill>
                            <a:schemeClr val="bg1"/>
                          </a:solidFill>
                          <a:latin typeface="Montserrat" pitchFamily="50" charset="0"/>
                        </a:rPr>
                        <a:t>Cobertura População Por Eixo Preferencial</a:t>
                      </a:r>
                      <a:endParaRPr lang="pt-BR" sz="1000" b="1" i="0" u="none" strike="noStrike" dirty="0">
                        <a:solidFill>
                          <a:schemeClr val="bg1"/>
                        </a:solidFill>
                        <a:latin typeface="Montserrat" pitchFamily="50" charset="0"/>
                      </a:endParaRPr>
                    </a:p>
                  </a:txBody>
                  <a:tcPr marL="180000" marR="5585" marT="5660" marB="0" anchor="ct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10005"/>
                  </a:ext>
                </a:extLst>
              </a:tr>
              <a:tr h="545972">
                <a:tc>
                  <a:txBody>
                    <a:bodyPr/>
                    <a:lstStyle/>
                    <a:p>
                      <a:pPr algn="l" fontAlgn="b"/>
                      <a:r>
                        <a:rPr lang="pt-BR" sz="1000" u="none" strike="noStrike" dirty="0">
                          <a:solidFill>
                            <a:schemeClr val="tx1">
                              <a:lumMod val="65000"/>
                              <a:lumOff val="35000"/>
                            </a:schemeClr>
                          </a:solidFill>
                          <a:latin typeface="Montserrat" pitchFamily="50" charset="0"/>
                        </a:rPr>
                        <a:t>População no raio: (censo 2010 IBGE)</a:t>
                      </a:r>
                      <a:br>
                        <a:rPr lang="pt-BR" sz="1000" u="none" strike="noStrike" dirty="0">
                          <a:solidFill>
                            <a:schemeClr val="tx1">
                              <a:lumMod val="65000"/>
                              <a:lumOff val="35000"/>
                            </a:schemeClr>
                          </a:solidFill>
                          <a:latin typeface="Montserrat" pitchFamily="50" charset="0"/>
                        </a:rPr>
                      </a:br>
                      <a:r>
                        <a:rPr lang="pt-BR" sz="1000" u="none" strike="noStrike" dirty="0">
                          <a:solidFill>
                            <a:schemeClr val="tx1">
                              <a:lumMod val="65000"/>
                              <a:lumOff val="35000"/>
                            </a:schemeClr>
                          </a:solidFill>
                          <a:latin typeface="Montserrat" pitchFamily="50" charset="0"/>
                        </a:rPr>
                        <a:t>       Ônibus = 500 metros</a:t>
                      </a:r>
                      <a:br>
                        <a:rPr lang="pt-BR" sz="1000" u="none" strike="noStrike" dirty="0">
                          <a:solidFill>
                            <a:schemeClr val="tx1">
                              <a:lumMod val="65000"/>
                              <a:lumOff val="35000"/>
                            </a:schemeClr>
                          </a:solidFill>
                          <a:latin typeface="Montserrat" pitchFamily="50" charset="0"/>
                        </a:rPr>
                      </a:br>
                      <a:r>
                        <a:rPr lang="pt-BR" sz="1000" u="none" strike="noStrike" dirty="0">
                          <a:solidFill>
                            <a:schemeClr val="tx1">
                              <a:lumMod val="65000"/>
                              <a:lumOff val="35000"/>
                            </a:schemeClr>
                          </a:solidFill>
                          <a:latin typeface="Montserrat" pitchFamily="50" charset="0"/>
                        </a:rPr>
                        <a:t>       Metrô, BRT e terminais = 800 metros</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06"/>
                  </a:ext>
                </a:extLst>
              </a:tr>
              <a:tr h="166907">
                <a:tc>
                  <a:txBody>
                    <a:bodyPr/>
                    <a:lstStyle/>
                    <a:p>
                      <a:pPr algn="l" fontAlgn="b"/>
                      <a:r>
                        <a:rPr lang="pt-BR" sz="1000" u="none" strike="noStrike" dirty="0">
                          <a:solidFill>
                            <a:schemeClr val="tx1">
                              <a:lumMod val="65000"/>
                              <a:lumOff val="35000"/>
                            </a:schemeClr>
                          </a:solidFill>
                          <a:latin typeface="Montserrat" pitchFamily="50" charset="0"/>
                        </a:rPr>
                        <a:t>Tipologia quadra – atração (inventário urbano)</a:t>
                      </a:r>
                      <a:endParaRPr lang="pt-BR" sz="1000" b="0" i="0" u="none" strike="noStrike" dirty="0">
                        <a:solidFill>
                          <a:schemeClr val="tx1">
                            <a:lumMod val="65000"/>
                            <a:lumOff val="35000"/>
                          </a:schemeClr>
                        </a:solidFill>
                        <a:latin typeface="Montserrat" pitchFamily="50" charset="0"/>
                      </a:endParaRPr>
                    </a:p>
                  </a:txBody>
                  <a:tcPr marL="180000" marR="5585" marT="566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4176">
                <a:tc>
                  <a:txBody>
                    <a:bodyPr/>
                    <a:lstStyle/>
                    <a:p>
                      <a:pPr algn="ctr" fontAlgn="b"/>
                      <a:r>
                        <a:rPr lang="pt-BR" sz="1000" b="1" u="none" strike="noStrike" dirty="0">
                          <a:solidFill>
                            <a:schemeClr val="bg1"/>
                          </a:solidFill>
                          <a:latin typeface="Montserrat" pitchFamily="50" charset="0"/>
                        </a:rPr>
                        <a:t>Fachada Fisicamente Permeável</a:t>
                      </a:r>
                      <a:endParaRPr lang="pt-BR" sz="1000" b="1" i="0" u="none" strike="noStrike" dirty="0">
                        <a:solidFill>
                          <a:schemeClr val="bg1"/>
                        </a:solidFill>
                        <a:latin typeface="Montserrat" pitchFamily="50" charset="0"/>
                      </a:endParaRPr>
                    </a:p>
                  </a:txBody>
                  <a:tcPr marL="180000" marR="5585" marT="5660" marB="0" anchor="ct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10008"/>
                  </a:ext>
                </a:extLst>
              </a:tr>
              <a:tr h="166907">
                <a:tc>
                  <a:txBody>
                    <a:bodyPr/>
                    <a:lstStyle/>
                    <a:p>
                      <a:pPr algn="l" fontAlgn="b"/>
                      <a:r>
                        <a:rPr lang="pt-BR" sz="1000" u="none" strike="noStrike" dirty="0">
                          <a:solidFill>
                            <a:schemeClr val="tx1">
                              <a:lumMod val="65000"/>
                              <a:lumOff val="35000"/>
                            </a:schemeClr>
                          </a:solidFill>
                          <a:latin typeface="Montserrat" pitchFamily="50" charset="0"/>
                        </a:rPr>
                        <a:t>Uso misto (inventário urbano)</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09"/>
                  </a:ext>
                </a:extLst>
              </a:tr>
              <a:tr h="166907">
                <a:tc>
                  <a:txBody>
                    <a:bodyPr/>
                    <a:lstStyle/>
                    <a:p>
                      <a:pPr marL="0" marR="0" indent="0" algn="l" defTabSz="736202" rtl="0" eaLnBrk="1" fontAlgn="b" latinLnBrk="0" hangingPunct="1">
                        <a:lnSpc>
                          <a:spcPct val="100000"/>
                        </a:lnSpc>
                        <a:spcBef>
                          <a:spcPts val="0"/>
                        </a:spcBef>
                        <a:spcAft>
                          <a:spcPts val="0"/>
                        </a:spcAft>
                        <a:buClrTx/>
                        <a:buSzTx/>
                        <a:buFontTx/>
                        <a:buNone/>
                        <a:tabLst/>
                        <a:defRPr/>
                      </a:pPr>
                      <a:r>
                        <a:rPr lang="pt-BR" sz="1000" u="none" strike="noStrike" dirty="0">
                          <a:solidFill>
                            <a:schemeClr val="tx1">
                              <a:lumMod val="65000"/>
                              <a:lumOff val="35000"/>
                            </a:schemeClr>
                          </a:solidFill>
                          <a:latin typeface="Montserrat" pitchFamily="50" charset="0"/>
                        </a:rPr>
                        <a:t>Densidade demográfica (censo 2010 IBGE)</a:t>
                      </a:r>
                      <a:endParaRPr lang="pt-BR" sz="1000" b="0" i="0" u="none" strike="noStrike" dirty="0">
                        <a:solidFill>
                          <a:schemeClr val="tx1">
                            <a:lumMod val="65000"/>
                            <a:lumOff val="35000"/>
                          </a:schemeClr>
                        </a:solidFill>
                        <a:latin typeface="Montserrat" pitchFamily="50" charset="0"/>
                      </a:endParaRPr>
                    </a:p>
                  </a:txBody>
                  <a:tcPr marL="180000" marR="5585" marT="566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45596">
                <a:tc>
                  <a:txBody>
                    <a:bodyPr/>
                    <a:lstStyle/>
                    <a:p>
                      <a:pPr algn="ctr" fontAlgn="b"/>
                      <a:r>
                        <a:rPr lang="pt-BR" sz="1000" b="1" u="none" strike="noStrike" dirty="0">
                          <a:solidFill>
                            <a:schemeClr val="bg1"/>
                          </a:solidFill>
                          <a:latin typeface="Montserrat" pitchFamily="50" charset="0"/>
                        </a:rPr>
                        <a:t>Mobilidade</a:t>
                      </a:r>
                      <a:endParaRPr lang="pt-BR" sz="1000" b="1" i="0" u="none" strike="noStrike" dirty="0">
                        <a:solidFill>
                          <a:schemeClr val="bg1"/>
                        </a:solidFill>
                        <a:latin typeface="Montserrat" pitchFamily="50" charset="0"/>
                      </a:endParaRPr>
                    </a:p>
                  </a:txBody>
                  <a:tcPr marL="180000" marR="5585" marT="566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r h="166907">
                <a:tc>
                  <a:txBody>
                    <a:bodyPr/>
                    <a:lstStyle/>
                    <a:p>
                      <a:pPr algn="l" fontAlgn="b"/>
                      <a:r>
                        <a:rPr lang="pt-BR" sz="1000" u="none" strike="noStrike" dirty="0">
                          <a:solidFill>
                            <a:schemeClr val="tx1">
                              <a:lumMod val="65000"/>
                              <a:lumOff val="35000"/>
                            </a:schemeClr>
                          </a:solidFill>
                          <a:latin typeface="Montserrat" pitchFamily="50" charset="0"/>
                        </a:rPr>
                        <a:t>Percentual de pessoas a pé (PDAD 2016)</a:t>
                      </a:r>
                      <a:endParaRPr lang="pt-BR" sz="1000" b="0" i="0" u="none" strike="noStrike" dirty="0">
                        <a:solidFill>
                          <a:schemeClr val="tx1">
                            <a:lumMod val="65000"/>
                            <a:lumOff val="35000"/>
                          </a:schemeClr>
                        </a:solidFill>
                        <a:latin typeface="Montserrat" pitchFamily="50" charset="0"/>
                      </a:endParaRPr>
                    </a:p>
                  </a:txBody>
                  <a:tcPr marL="180000" marR="5585" marT="5660" marB="0" anchor="b">
                    <a:lnT w="12700" cap="flat" cmpd="sng" algn="ctr">
                      <a:noFill/>
                      <a:prstDash val="solid"/>
                      <a:round/>
                      <a:headEnd type="none" w="med" len="med"/>
                      <a:tailEnd type="none" w="med" len="med"/>
                    </a:lnT>
                  </a:tcPr>
                </a:tc>
                <a:extLst>
                  <a:ext uri="{0D108BD9-81ED-4DB2-BD59-A6C34878D82A}">
                    <a16:rowId xmlns:a16="http://schemas.microsoft.com/office/drawing/2014/main" val="10012"/>
                  </a:ext>
                </a:extLst>
              </a:tr>
              <a:tr h="166907">
                <a:tc>
                  <a:txBody>
                    <a:bodyPr/>
                    <a:lstStyle/>
                    <a:p>
                      <a:pPr algn="l" fontAlgn="b"/>
                      <a:r>
                        <a:rPr lang="pt-BR" sz="1000" u="none" strike="noStrike" dirty="0">
                          <a:solidFill>
                            <a:schemeClr val="tx1">
                              <a:lumMod val="65000"/>
                              <a:lumOff val="35000"/>
                            </a:schemeClr>
                          </a:solidFill>
                          <a:latin typeface="Montserrat" pitchFamily="50" charset="0"/>
                        </a:rPr>
                        <a:t>Divisão modal - Transporte Público (PDAD 2016)</a:t>
                      </a:r>
                      <a:endParaRPr lang="pt-BR" sz="1000" b="0" i="0" u="none" strike="noStrike" dirty="0">
                        <a:solidFill>
                          <a:schemeClr val="tx1">
                            <a:lumMod val="65000"/>
                            <a:lumOff val="35000"/>
                          </a:schemeClr>
                        </a:solidFill>
                        <a:latin typeface="Montserrat" pitchFamily="50" charset="0"/>
                      </a:endParaRPr>
                    </a:p>
                  </a:txBody>
                  <a:tcPr marL="180000" marR="5585" marT="566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28579">
                <a:tc>
                  <a:txBody>
                    <a:bodyPr/>
                    <a:lstStyle/>
                    <a:p>
                      <a:pPr algn="ctr" fontAlgn="b"/>
                      <a:r>
                        <a:rPr lang="pt-BR" sz="1000" b="1" u="none" strike="noStrike" dirty="0">
                          <a:solidFill>
                            <a:schemeClr val="bg1"/>
                          </a:solidFill>
                          <a:latin typeface="Montserrat" pitchFamily="50" charset="0"/>
                        </a:rPr>
                        <a:t>Segurança Viária</a:t>
                      </a:r>
                      <a:endParaRPr lang="pt-BR" sz="1000" b="1" i="0" u="none" strike="noStrike" dirty="0">
                        <a:solidFill>
                          <a:schemeClr val="bg1"/>
                        </a:solidFill>
                        <a:latin typeface="Montserrat" pitchFamily="50" charset="0"/>
                      </a:endParaRPr>
                    </a:p>
                  </a:txBody>
                  <a:tcPr marL="180000" marR="5585" marT="5660" marB="0" anchor="ct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10014"/>
                  </a:ext>
                </a:extLst>
              </a:tr>
              <a:tr h="166907">
                <a:tc>
                  <a:txBody>
                    <a:bodyPr/>
                    <a:lstStyle/>
                    <a:p>
                      <a:pPr algn="l" fontAlgn="b"/>
                      <a:r>
                        <a:rPr lang="pt-BR" sz="1000" u="none" strike="noStrike" dirty="0">
                          <a:solidFill>
                            <a:schemeClr val="tx1">
                              <a:lumMod val="65000"/>
                              <a:lumOff val="35000"/>
                            </a:schemeClr>
                          </a:solidFill>
                          <a:latin typeface="Montserrat" pitchFamily="50" charset="0"/>
                        </a:rPr>
                        <a:t>Atropelamentos (dados Brasília</a:t>
                      </a:r>
                      <a:r>
                        <a:rPr lang="pt-BR" sz="1000" u="none" strike="noStrike" baseline="0" dirty="0">
                          <a:solidFill>
                            <a:schemeClr val="tx1">
                              <a:lumMod val="65000"/>
                              <a:lumOff val="35000"/>
                            </a:schemeClr>
                          </a:solidFill>
                          <a:latin typeface="Montserrat" pitchFamily="50" charset="0"/>
                        </a:rPr>
                        <a:t> Vida Segura/ DETRAN</a:t>
                      </a:r>
                      <a:r>
                        <a:rPr lang="pt-BR" sz="1000" u="none" strike="noStrike" dirty="0">
                          <a:solidFill>
                            <a:schemeClr val="tx1">
                              <a:lumMod val="65000"/>
                              <a:lumOff val="35000"/>
                            </a:schemeClr>
                          </a:solidFill>
                          <a:latin typeface="Montserrat" pitchFamily="50" charset="0"/>
                        </a:rPr>
                        <a:t>)</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15"/>
                  </a:ext>
                </a:extLst>
              </a:tr>
              <a:tr h="327836">
                <a:tc>
                  <a:txBody>
                    <a:bodyPr/>
                    <a:lstStyle/>
                    <a:p>
                      <a:pPr algn="l" fontAlgn="b"/>
                      <a:r>
                        <a:rPr lang="pt-BR" sz="1000" u="none" strike="noStrike" dirty="0">
                          <a:solidFill>
                            <a:schemeClr val="tx1">
                              <a:lumMod val="65000"/>
                              <a:lumOff val="35000"/>
                            </a:schemeClr>
                          </a:solidFill>
                          <a:latin typeface="Montserrat" pitchFamily="50" charset="0"/>
                        </a:rPr>
                        <a:t>Cruzamento - existência de faixa de pedestre (inventário urbano)</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16"/>
                  </a:ext>
                </a:extLst>
              </a:tr>
              <a:tr h="186051">
                <a:tc>
                  <a:txBody>
                    <a:bodyPr/>
                    <a:lstStyle/>
                    <a:p>
                      <a:pPr algn="l" fontAlgn="b"/>
                      <a:r>
                        <a:rPr lang="pt-BR" sz="1000" u="none" strike="noStrike" dirty="0">
                          <a:solidFill>
                            <a:schemeClr val="tx1">
                              <a:lumMod val="65000"/>
                              <a:lumOff val="35000"/>
                            </a:schemeClr>
                          </a:solidFill>
                          <a:latin typeface="Montserrat" pitchFamily="50" charset="0"/>
                        </a:rPr>
                        <a:t>Cruzamento acessível (inventário urbano)</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17"/>
                  </a:ext>
                </a:extLst>
              </a:tr>
              <a:tr h="166907">
                <a:tc>
                  <a:txBody>
                    <a:bodyPr/>
                    <a:lstStyle/>
                    <a:p>
                      <a:pPr algn="l" fontAlgn="b"/>
                      <a:r>
                        <a:rPr lang="pt-BR" sz="1000" u="none" strike="noStrike" dirty="0">
                          <a:solidFill>
                            <a:schemeClr val="tx1">
                              <a:lumMod val="65000"/>
                              <a:lumOff val="35000"/>
                            </a:schemeClr>
                          </a:solidFill>
                          <a:latin typeface="Montserrat" pitchFamily="50" charset="0"/>
                        </a:rPr>
                        <a:t>Percepção de segurança (pesquisa mobilidade a pé)</a:t>
                      </a:r>
                      <a:endParaRPr lang="pt-BR" sz="1000" b="0" i="0" u="none" strike="noStrike" dirty="0">
                        <a:solidFill>
                          <a:schemeClr val="tx1">
                            <a:lumMod val="65000"/>
                            <a:lumOff val="35000"/>
                          </a:schemeClr>
                        </a:solidFill>
                        <a:latin typeface="Montserrat" pitchFamily="50" charset="0"/>
                      </a:endParaRPr>
                    </a:p>
                  </a:txBody>
                  <a:tcPr marL="180000" marR="5585" marT="566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198129">
                <a:tc>
                  <a:txBody>
                    <a:bodyPr/>
                    <a:lstStyle/>
                    <a:p>
                      <a:pPr algn="ctr" fontAlgn="b"/>
                      <a:r>
                        <a:rPr lang="pt-BR" sz="1000" b="1" u="none" strike="noStrike" dirty="0">
                          <a:solidFill>
                            <a:schemeClr val="bg1"/>
                          </a:solidFill>
                          <a:latin typeface="Montserrat" pitchFamily="50" charset="0"/>
                        </a:rPr>
                        <a:t>Segurança Pública</a:t>
                      </a:r>
                      <a:endParaRPr lang="pt-BR" sz="1000" b="1" i="0" u="none" strike="noStrike" dirty="0">
                        <a:solidFill>
                          <a:schemeClr val="bg1"/>
                        </a:solidFill>
                        <a:latin typeface="Montserrat" pitchFamily="50" charset="0"/>
                      </a:endParaRPr>
                    </a:p>
                  </a:txBody>
                  <a:tcPr marL="180000" marR="5585" marT="5660" marB="0" anchor="ctr">
                    <a:lnT w="12700" cap="flat" cmpd="sng" algn="ctr">
                      <a:solidFill>
                        <a:schemeClr val="tx1"/>
                      </a:solidFill>
                      <a:prstDash val="solid"/>
                      <a:round/>
                      <a:headEnd type="none" w="med" len="med"/>
                      <a:tailEnd type="none" w="med" len="med"/>
                    </a:lnT>
                    <a:solidFill>
                      <a:srgbClr val="0070C0"/>
                    </a:solidFill>
                  </a:tcPr>
                </a:tc>
                <a:extLst>
                  <a:ext uri="{0D108BD9-81ED-4DB2-BD59-A6C34878D82A}">
                    <a16:rowId xmlns:a16="http://schemas.microsoft.com/office/drawing/2014/main" val="10019"/>
                  </a:ext>
                </a:extLst>
              </a:tr>
              <a:tr h="166907">
                <a:tc>
                  <a:txBody>
                    <a:bodyPr/>
                    <a:lstStyle/>
                    <a:p>
                      <a:pPr algn="l" fontAlgn="b"/>
                      <a:r>
                        <a:rPr lang="pt-BR" sz="1000" u="none" strike="noStrike" dirty="0">
                          <a:solidFill>
                            <a:schemeClr val="tx1">
                              <a:lumMod val="65000"/>
                              <a:lumOff val="35000"/>
                            </a:schemeClr>
                          </a:solidFill>
                          <a:latin typeface="Montserrat" pitchFamily="50" charset="0"/>
                        </a:rPr>
                        <a:t>Percepção de assaltos (pesquisa mobilidade a pé)</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20"/>
                  </a:ext>
                </a:extLst>
              </a:tr>
              <a:tr h="166907">
                <a:tc>
                  <a:txBody>
                    <a:bodyPr/>
                    <a:lstStyle/>
                    <a:p>
                      <a:pPr algn="l" fontAlgn="b"/>
                      <a:r>
                        <a:rPr lang="pt-BR" sz="1000" u="none" strike="noStrike" dirty="0">
                          <a:solidFill>
                            <a:schemeClr val="tx1">
                              <a:lumMod val="65000"/>
                              <a:lumOff val="35000"/>
                            </a:schemeClr>
                          </a:solidFill>
                          <a:latin typeface="Montserrat" pitchFamily="50" charset="0"/>
                        </a:rPr>
                        <a:t>Percepção de desordens sociais (pesquisa SSPDF)</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21"/>
                  </a:ext>
                </a:extLst>
              </a:tr>
              <a:tr h="166907">
                <a:tc>
                  <a:txBody>
                    <a:bodyPr/>
                    <a:lstStyle/>
                    <a:p>
                      <a:pPr algn="l" fontAlgn="b"/>
                      <a:r>
                        <a:rPr lang="pt-BR" sz="1000" u="none" strike="noStrike" dirty="0">
                          <a:solidFill>
                            <a:schemeClr val="tx1">
                              <a:lumMod val="65000"/>
                              <a:lumOff val="35000"/>
                            </a:schemeClr>
                          </a:solidFill>
                          <a:latin typeface="Montserrat" pitchFamily="50" charset="0"/>
                        </a:rPr>
                        <a:t>Iluminação pública (inventário urbano)</a:t>
                      </a:r>
                      <a:endParaRPr lang="pt-BR" sz="1000" b="0" i="0" u="none" strike="noStrike" dirty="0">
                        <a:solidFill>
                          <a:schemeClr val="tx1">
                            <a:lumMod val="65000"/>
                            <a:lumOff val="35000"/>
                          </a:schemeClr>
                        </a:solidFill>
                        <a:latin typeface="Montserrat" pitchFamily="50" charset="0"/>
                      </a:endParaRPr>
                    </a:p>
                  </a:txBody>
                  <a:tcPr marL="180000" marR="5585" marT="5660" marB="0" anchor="b"/>
                </a:tc>
                <a:extLst>
                  <a:ext uri="{0D108BD9-81ED-4DB2-BD59-A6C34878D82A}">
                    <a16:rowId xmlns:a16="http://schemas.microsoft.com/office/drawing/2014/main" val="10022"/>
                  </a:ext>
                </a:extLst>
              </a:tr>
            </a:tbl>
          </a:graphicData>
        </a:graphic>
      </p:graphicFrame>
      <p:sp>
        <p:nvSpPr>
          <p:cNvPr id="11" name="Retângulo 10"/>
          <p:cNvSpPr/>
          <p:nvPr/>
        </p:nvSpPr>
        <p:spPr>
          <a:xfrm>
            <a:off x="538163" y="1349375"/>
            <a:ext cx="4105275" cy="2923877"/>
          </a:xfrm>
          <a:prstGeom prst="rect">
            <a:avLst/>
          </a:prstGeom>
        </p:spPr>
        <p:txBody>
          <a:bodyPr wrap="square" lIns="0" tIns="0" rIns="0" bIns="0" numCol="1" spcCol="320718">
            <a:spAutoFit/>
          </a:bodyPr>
          <a:lstStyle/>
          <a:p>
            <a:pPr indent="457200">
              <a:spcBef>
                <a:spcPts val="600"/>
              </a:spcBef>
            </a:pPr>
            <a:r>
              <a:rPr lang="pt-BR" sz="1000" b="1" dirty="0">
                <a:solidFill>
                  <a:schemeClr val="tx1">
                    <a:lumMod val="65000"/>
                    <a:lumOff val="35000"/>
                  </a:schemeClr>
                </a:solidFill>
                <a:latin typeface="Montserrat" pitchFamily="50" charset="0"/>
              </a:rPr>
              <a:t>Priorização dos Itinerários</a:t>
            </a:r>
          </a:p>
          <a:p>
            <a:pPr indent="457200" algn="ctr">
              <a:spcBef>
                <a:spcPts val="600"/>
              </a:spcBef>
            </a:pPr>
            <a:endParaRPr lang="pt-BR" sz="1000" b="1" dirty="0">
              <a:solidFill>
                <a:schemeClr val="tx1">
                  <a:lumMod val="65000"/>
                  <a:lumOff val="35000"/>
                </a:schemeClr>
              </a:solidFill>
              <a:latin typeface="Montserrat" pitchFamily="50" charset="0"/>
            </a:endParaRPr>
          </a:p>
          <a:p>
            <a:pPr indent="457200" algn="just">
              <a:spcBef>
                <a:spcPts val="600"/>
              </a:spcBef>
            </a:pPr>
            <a:r>
              <a:rPr lang="pt-BR" sz="1000" dirty="0">
                <a:solidFill>
                  <a:schemeClr val="tx1">
                    <a:lumMod val="65000"/>
                    <a:lumOff val="35000"/>
                  </a:schemeClr>
                </a:solidFill>
                <a:latin typeface="Montserrat" pitchFamily="50" charset="0"/>
              </a:rPr>
              <a:t>Os critérios utilizados para priorização dos itinerários foram definidos por um </a:t>
            </a:r>
            <a:r>
              <a:rPr lang="pt-BR" sz="1000" b="1" dirty="0">
                <a:solidFill>
                  <a:srgbClr val="0070C0"/>
                </a:solidFill>
                <a:latin typeface="Montserrat" pitchFamily="50" charset="0"/>
              </a:rPr>
              <a:t>*índice de </a:t>
            </a:r>
            <a:r>
              <a:rPr lang="pt-BR" sz="1000" b="1" dirty="0" err="1">
                <a:solidFill>
                  <a:srgbClr val="0070C0"/>
                </a:solidFill>
                <a:latin typeface="Montserrat" pitchFamily="50" charset="0"/>
              </a:rPr>
              <a:t>caminhabilidade</a:t>
            </a:r>
            <a:r>
              <a:rPr lang="pt-BR" sz="1000" dirty="0">
                <a:solidFill>
                  <a:schemeClr val="tx1">
                    <a:lumMod val="65000"/>
                    <a:lumOff val="35000"/>
                  </a:schemeClr>
                </a:solidFill>
                <a:latin typeface="Montserrat" pitchFamily="50" charset="0"/>
              </a:rPr>
              <a:t>, calculado com base nos indicadores sugeridos pelo Instituto de Políticas de Transporte e Desenvolvimento – ITDP, cujos valores vão de 0 a 100. Quanto menor o valor, pior as condições e mais prioritário, e quanto maior o valor, melhor as condições e menos prioritário.</a:t>
            </a:r>
          </a:p>
          <a:p>
            <a:pPr indent="457200" algn="just">
              <a:spcBef>
                <a:spcPts val="600"/>
              </a:spcBef>
            </a:pPr>
            <a:r>
              <a:rPr lang="pt-BR" sz="1000" dirty="0">
                <a:solidFill>
                  <a:schemeClr val="tx1">
                    <a:lumMod val="65000"/>
                    <a:lumOff val="35000"/>
                  </a:schemeClr>
                </a:solidFill>
                <a:latin typeface="Montserrat" pitchFamily="50" charset="0"/>
              </a:rPr>
              <a:t>Os indicadores são divididos em 6 categorias (Segurança viária, Atração, Calçada, Ambiente, Mobilidade e Segurança Pública) as quis foram adaptadas para melhor avaliação do objeto de estudo.</a:t>
            </a:r>
          </a:p>
          <a:p>
            <a:pPr indent="457200" algn="just">
              <a:spcBef>
                <a:spcPts val="600"/>
              </a:spcBef>
            </a:pPr>
            <a:r>
              <a:rPr lang="pt-BR" sz="1000" dirty="0">
                <a:solidFill>
                  <a:schemeClr val="tx1">
                    <a:lumMod val="65000"/>
                    <a:lumOff val="35000"/>
                  </a:schemeClr>
                </a:solidFill>
                <a:latin typeface="Montserrat" pitchFamily="50" charset="0"/>
              </a:rPr>
              <a:t>  Vale reiterar que o diagnóstico foi realizado com a aplicação da </a:t>
            </a:r>
            <a:r>
              <a:rPr lang="pt-BR" sz="1000" b="1" dirty="0">
                <a:solidFill>
                  <a:srgbClr val="0070C0"/>
                </a:solidFill>
                <a:latin typeface="Montserrat" pitchFamily="50" charset="0"/>
              </a:rPr>
              <a:t>pesquisa de mobilidade de pedestres</a:t>
            </a:r>
            <a:r>
              <a:rPr lang="pt-BR" sz="1000" dirty="0">
                <a:solidFill>
                  <a:srgbClr val="0070C0"/>
                </a:solidFill>
                <a:latin typeface="Montserrat" pitchFamily="50" charset="0"/>
              </a:rPr>
              <a:t>, </a:t>
            </a:r>
            <a:r>
              <a:rPr lang="pt-BR" sz="1000" b="1" dirty="0">
                <a:solidFill>
                  <a:srgbClr val="0070C0"/>
                </a:solidFill>
                <a:latin typeface="Montserrat" pitchFamily="50" charset="0"/>
              </a:rPr>
              <a:t>inventário urbano</a:t>
            </a:r>
            <a:r>
              <a:rPr lang="pt-BR" sz="1000" dirty="0">
                <a:solidFill>
                  <a:schemeClr val="tx1">
                    <a:lumMod val="65000"/>
                    <a:lumOff val="35000"/>
                  </a:schemeClr>
                </a:solidFill>
                <a:latin typeface="Montserrat" pitchFamily="50" charset="0"/>
              </a:rPr>
              <a:t> e índice de </a:t>
            </a:r>
            <a:r>
              <a:rPr lang="pt-BR" sz="1000" dirty="0" err="1">
                <a:solidFill>
                  <a:schemeClr val="tx1">
                    <a:lumMod val="65000"/>
                    <a:lumOff val="35000"/>
                  </a:schemeClr>
                </a:solidFill>
                <a:latin typeface="Montserrat" pitchFamily="50" charset="0"/>
              </a:rPr>
              <a:t>caminhabilidade</a:t>
            </a:r>
            <a:r>
              <a:rPr lang="pt-BR" sz="1000" dirty="0">
                <a:solidFill>
                  <a:schemeClr val="tx1">
                    <a:lumMod val="65000"/>
                    <a:lumOff val="35000"/>
                  </a:schemeClr>
                </a:solidFill>
                <a:latin typeface="Montserrat" pitchFamily="50" charset="0"/>
              </a:rPr>
              <a:t> nos itinerários dos acessos aos terminais de transporte coletivo.</a:t>
            </a:r>
          </a:p>
        </p:txBody>
      </p:sp>
      <p:sp>
        <p:nvSpPr>
          <p:cNvPr id="22" name="Retângulo 21"/>
          <p:cNvSpPr/>
          <p:nvPr/>
        </p:nvSpPr>
        <p:spPr>
          <a:xfrm>
            <a:off x="538163" y="4434703"/>
            <a:ext cx="4105275" cy="1594622"/>
          </a:xfrm>
          <a:prstGeom prst="rect">
            <a:avLst/>
          </a:prstGeom>
          <a:solidFill>
            <a:srgbClr val="0070C0"/>
          </a:solid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spAutoFit/>
          </a:bodyPr>
          <a:lstStyle/>
          <a:p>
            <a:pPr marL="171450" lvl="1" indent="-171450" algn="just">
              <a:spcBef>
                <a:spcPts val="600"/>
              </a:spcBef>
              <a:buFont typeface="Arial" panose="020B0604020202020204" pitchFamily="34" charset="0"/>
              <a:buChar char="•"/>
            </a:pPr>
            <a:r>
              <a:rPr lang="pt-BR" sz="1000" dirty="0">
                <a:solidFill>
                  <a:schemeClr val="bg1"/>
                </a:solidFill>
                <a:latin typeface="Montserrat" pitchFamily="50" charset="0"/>
              </a:rPr>
              <a:t>Índice de </a:t>
            </a:r>
            <a:r>
              <a:rPr lang="pt-BR" sz="1000" dirty="0" err="1">
                <a:solidFill>
                  <a:schemeClr val="bg1"/>
                </a:solidFill>
                <a:latin typeface="Montserrat" pitchFamily="50" charset="0"/>
              </a:rPr>
              <a:t>Caminhabilidade</a:t>
            </a:r>
            <a:r>
              <a:rPr lang="pt-BR" sz="1000" dirty="0">
                <a:solidFill>
                  <a:schemeClr val="bg1"/>
                </a:solidFill>
                <a:latin typeface="Montserrat" pitchFamily="50" charset="0"/>
              </a:rPr>
              <a:t>: define quais são os </a:t>
            </a:r>
            <a:r>
              <a:rPr lang="pt-BR" sz="1000" b="1" dirty="0">
                <a:solidFill>
                  <a:srgbClr val="F9DD16"/>
                </a:solidFill>
                <a:latin typeface="Montserrat" pitchFamily="50" charset="0"/>
              </a:rPr>
              <a:t>itinerários prioritários para intervenção a curto, médio e longo prazo.</a:t>
            </a:r>
          </a:p>
          <a:p>
            <a:pPr marL="171450" lvl="1" indent="-171450" algn="just">
              <a:spcBef>
                <a:spcPts val="600"/>
              </a:spcBef>
              <a:buFont typeface="Arial" panose="020B0604020202020204" pitchFamily="34" charset="0"/>
              <a:buChar char="•"/>
            </a:pPr>
            <a:r>
              <a:rPr lang="pt-BR" sz="1000" dirty="0">
                <a:solidFill>
                  <a:schemeClr val="bg1"/>
                </a:solidFill>
                <a:latin typeface="Montserrat" pitchFamily="50" charset="0"/>
              </a:rPr>
              <a:t>Pesquisa de Mobilidade de Pedestres: levantou os </a:t>
            </a:r>
            <a:r>
              <a:rPr lang="pt-BR" sz="1000" b="1" dirty="0">
                <a:solidFill>
                  <a:srgbClr val="F9DD16"/>
                </a:solidFill>
                <a:latin typeface="Montserrat" pitchFamily="50" charset="0"/>
              </a:rPr>
              <a:t>itinerários mais utilizados</a:t>
            </a:r>
            <a:r>
              <a:rPr lang="pt-BR" sz="1000" dirty="0">
                <a:solidFill>
                  <a:srgbClr val="F9DD16"/>
                </a:solidFill>
                <a:latin typeface="Montserrat" pitchFamily="50" charset="0"/>
              </a:rPr>
              <a:t>.</a:t>
            </a:r>
          </a:p>
          <a:p>
            <a:pPr marL="171450" lvl="1" indent="-171450" algn="just">
              <a:spcBef>
                <a:spcPts val="600"/>
              </a:spcBef>
              <a:buFont typeface="Arial" panose="020B0604020202020204" pitchFamily="34" charset="0"/>
              <a:buChar char="•"/>
            </a:pPr>
            <a:r>
              <a:rPr lang="pt-BR" sz="1000" dirty="0">
                <a:solidFill>
                  <a:schemeClr val="bg1"/>
                </a:solidFill>
                <a:latin typeface="Montserrat" pitchFamily="50" charset="0"/>
              </a:rPr>
              <a:t>Inventário Urbano: levantou in loco os </a:t>
            </a:r>
            <a:r>
              <a:rPr lang="pt-BR" sz="1000" b="1" dirty="0">
                <a:solidFill>
                  <a:srgbClr val="F9DD16"/>
                </a:solidFill>
                <a:latin typeface="Montserrat" pitchFamily="50" charset="0"/>
              </a:rPr>
              <a:t>maiores problemas nos itinerários</a:t>
            </a:r>
            <a:r>
              <a:rPr lang="pt-BR" sz="1000" dirty="0">
                <a:solidFill>
                  <a:srgbClr val="F9DD16"/>
                </a:solidFill>
                <a:latin typeface="Montserrat" pitchFamily="50" charset="0"/>
              </a:rPr>
              <a:t>.</a:t>
            </a:r>
          </a:p>
        </p:txBody>
      </p:sp>
    </p:spTree>
    <p:extLst>
      <p:ext uri="{BB962C8B-B14F-4D97-AF65-F5344CB8AC3E}">
        <p14:creationId xmlns:p14="http://schemas.microsoft.com/office/powerpoint/2010/main" val="2174996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ela 16"/>
          <p:cNvGraphicFramePr>
            <a:graphicFrameLocks noGrp="1"/>
          </p:cNvGraphicFramePr>
          <p:nvPr>
            <p:extLst>
              <p:ext uri="{D42A27DB-BD31-4B8C-83A1-F6EECF244321}">
                <p14:modId xmlns:p14="http://schemas.microsoft.com/office/powerpoint/2010/main" val="3541781633"/>
              </p:ext>
            </p:extLst>
          </p:nvPr>
        </p:nvGraphicFramePr>
        <p:xfrm>
          <a:off x="5069818" y="1349375"/>
          <a:ext cx="4110695" cy="1782771"/>
        </p:xfrm>
        <a:graphic>
          <a:graphicData uri="http://schemas.openxmlformats.org/drawingml/2006/table">
            <a:tbl>
              <a:tblPr>
                <a:tableStyleId>{2A488322-F2BA-4B5B-9748-0D474271808F}</a:tableStyleId>
              </a:tblPr>
              <a:tblGrid>
                <a:gridCol w="2952285">
                  <a:extLst>
                    <a:ext uri="{9D8B030D-6E8A-4147-A177-3AD203B41FA5}">
                      <a16:colId xmlns:a16="http://schemas.microsoft.com/office/drawing/2014/main" val="20000"/>
                    </a:ext>
                  </a:extLst>
                </a:gridCol>
                <a:gridCol w="1158410">
                  <a:extLst>
                    <a:ext uri="{9D8B030D-6E8A-4147-A177-3AD203B41FA5}">
                      <a16:colId xmlns:a16="http://schemas.microsoft.com/office/drawing/2014/main" val="20001"/>
                    </a:ext>
                  </a:extLst>
                </a:gridCol>
              </a:tblGrid>
              <a:tr h="239545">
                <a:tc>
                  <a:txBody>
                    <a:bodyPr/>
                    <a:lstStyle/>
                    <a:p>
                      <a:pPr algn="ctr" fontAlgn="b"/>
                      <a:r>
                        <a:rPr lang="pt-BR" sz="1200" b="1" u="none" strike="noStrike" dirty="0">
                          <a:solidFill>
                            <a:schemeClr val="bg1"/>
                          </a:solidFill>
                          <a:latin typeface="Montserrat" pitchFamily="50" charset="0"/>
                        </a:rPr>
                        <a:t>Atributo</a:t>
                      </a:r>
                      <a:endParaRPr lang="pt-BR" sz="1200" b="1" i="0" u="none" strike="noStrike" dirty="0">
                        <a:solidFill>
                          <a:schemeClr val="bg1"/>
                        </a:solidFill>
                        <a:latin typeface="Montserrat" pitchFamily="50" charset="0"/>
                      </a:endParaRPr>
                    </a:p>
                  </a:txBody>
                  <a:tcPr marL="180000" marR="10086" marT="10221" marB="0" anchor="ctr">
                    <a:lnL>
                      <a:noFill/>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solidFill>
                      <a:srgbClr val="0070C0"/>
                    </a:solidFill>
                  </a:tcPr>
                </a:tc>
                <a:tc>
                  <a:txBody>
                    <a:bodyPr/>
                    <a:lstStyle/>
                    <a:p>
                      <a:pPr algn="ctr" fontAlgn="b"/>
                      <a:r>
                        <a:rPr lang="pt-BR" sz="1200" b="1" u="none" strike="noStrike" dirty="0">
                          <a:solidFill>
                            <a:schemeClr val="bg1"/>
                          </a:solidFill>
                          <a:latin typeface="Montserrat" pitchFamily="50" charset="0"/>
                        </a:rPr>
                        <a:t>Ponderação</a:t>
                      </a:r>
                      <a:endParaRPr lang="pt-BR" sz="1200" b="1" i="0" u="none" strike="noStrike" dirty="0">
                        <a:solidFill>
                          <a:schemeClr val="bg1"/>
                        </a:solidFill>
                        <a:latin typeface="Montserrat" pitchFamily="50" charset="0"/>
                      </a:endParaRPr>
                    </a:p>
                  </a:txBody>
                  <a:tcPr marL="180000" marR="10086" marT="10221" marB="0" anchor="ctr">
                    <a:lnL w="12700" cap="flat" cmpd="sng" algn="ctr">
                      <a:noFill/>
                      <a:prstDash val="solid"/>
                      <a:round/>
                      <a:headEnd type="none" w="med" len="med"/>
                      <a:tailEnd type="none" w="med" len="med"/>
                    </a:lnL>
                    <a:lnR>
                      <a:noFill/>
                    </a:lnR>
                    <a:lnT w="25400" cmpd="sng">
                      <a:noFill/>
                    </a:lnT>
                    <a:lnB>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39545">
                <a:tc>
                  <a:txBody>
                    <a:bodyPr/>
                    <a:lstStyle/>
                    <a:p>
                      <a:pPr algn="l" fontAlgn="b"/>
                      <a:r>
                        <a:rPr lang="pt-BR" sz="1100" u="none" strike="noStrike" dirty="0">
                          <a:solidFill>
                            <a:schemeClr val="tx1">
                              <a:lumMod val="65000"/>
                              <a:lumOff val="35000"/>
                            </a:schemeClr>
                          </a:solidFill>
                          <a:latin typeface="Montserrat" pitchFamily="50" charset="0"/>
                        </a:rPr>
                        <a:t>Mobilidade</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b"/>
                      <a:r>
                        <a:rPr lang="pt-BR" sz="1100" u="none" strike="noStrike" dirty="0">
                          <a:solidFill>
                            <a:schemeClr val="tx1">
                              <a:lumMod val="65000"/>
                              <a:lumOff val="35000"/>
                            </a:schemeClr>
                          </a:solidFill>
                          <a:latin typeface="Montserrat" pitchFamily="50" charset="0"/>
                        </a:rPr>
                        <a:t>20%</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9545">
                <a:tc>
                  <a:txBody>
                    <a:bodyPr/>
                    <a:lstStyle/>
                    <a:p>
                      <a:pPr algn="l" fontAlgn="b"/>
                      <a:r>
                        <a:rPr lang="pt-BR" sz="1100" u="none" strike="noStrike" dirty="0">
                          <a:solidFill>
                            <a:schemeClr val="tx1">
                              <a:lumMod val="65000"/>
                              <a:lumOff val="35000"/>
                            </a:schemeClr>
                          </a:solidFill>
                          <a:latin typeface="Montserrat" pitchFamily="50" charset="0"/>
                        </a:rPr>
                        <a:t>Segurança viária</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b"/>
                      <a:r>
                        <a:rPr lang="pt-BR" sz="1100" u="none" strike="noStrike" dirty="0">
                          <a:solidFill>
                            <a:schemeClr val="tx1">
                              <a:lumMod val="65000"/>
                              <a:lumOff val="35000"/>
                            </a:schemeClr>
                          </a:solidFill>
                          <a:latin typeface="Montserrat" pitchFamily="50" charset="0"/>
                        </a:rPr>
                        <a:t>20%</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9545">
                <a:tc>
                  <a:txBody>
                    <a:bodyPr/>
                    <a:lstStyle/>
                    <a:p>
                      <a:pPr algn="l" fontAlgn="b"/>
                      <a:r>
                        <a:rPr lang="pt-BR" sz="1100" u="none" strike="noStrike" dirty="0">
                          <a:solidFill>
                            <a:schemeClr val="tx1">
                              <a:lumMod val="65000"/>
                              <a:lumOff val="35000"/>
                            </a:schemeClr>
                          </a:solidFill>
                          <a:latin typeface="Montserrat" pitchFamily="50" charset="0"/>
                        </a:rPr>
                        <a:t>Segurança pública</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b"/>
                      <a:r>
                        <a:rPr lang="pt-BR" sz="1100" u="none" strike="noStrike" dirty="0">
                          <a:solidFill>
                            <a:schemeClr val="tx1">
                              <a:lumMod val="65000"/>
                              <a:lumOff val="35000"/>
                            </a:schemeClr>
                          </a:solidFill>
                          <a:latin typeface="Montserrat" pitchFamily="50" charset="0"/>
                        </a:rPr>
                        <a:t>20%</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9545">
                <a:tc>
                  <a:txBody>
                    <a:bodyPr/>
                    <a:lstStyle/>
                    <a:p>
                      <a:pPr algn="l" fontAlgn="b"/>
                      <a:r>
                        <a:rPr lang="pt-BR" sz="1100" u="none" strike="noStrike" dirty="0">
                          <a:solidFill>
                            <a:schemeClr val="tx1">
                              <a:lumMod val="65000"/>
                              <a:lumOff val="35000"/>
                            </a:schemeClr>
                          </a:solidFill>
                          <a:latin typeface="Montserrat" pitchFamily="50" charset="0"/>
                        </a:rPr>
                        <a:t>Índice urbano</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b"/>
                      <a:r>
                        <a:rPr lang="pt-BR" sz="1100" u="none" strike="noStrike" dirty="0">
                          <a:solidFill>
                            <a:schemeClr val="tx1">
                              <a:lumMod val="65000"/>
                              <a:lumOff val="35000"/>
                            </a:schemeClr>
                          </a:solidFill>
                          <a:latin typeface="Montserrat" pitchFamily="50" charset="0"/>
                        </a:rPr>
                        <a:t>15%</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82334482"/>
                  </a:ext>
                </a:extLst>
              </a:tr>
              <a:tr h="239545">
                <a:tc>
                  <a:txBody>
                    <a:bodyPr/>
                    <a:lstStyle/>
                    <a:p>
                      <a:pPr algn="l" fontAlgn="b"/>
                      <a:r>
                        <a:rPr lang="pt-BR" sz="1100" u="none" strike="noStrike" dirty="0">
                          <a:solidFill>
                            <a:schemeClr val="tx1">
                              <a:lumMod val="65000"/>
                              <a:lumOff val="35000"/>
                            </a:schemeClr>
                          </a:solidFill>
                          <a:latin typeface="Montserrat" pitchFamily="50" charset="0"/>
                        </a:rPr>
                        <a:t>Cobertura população por eixo preferencial</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b"/>
                      <a:r>
                        <a:rPr lang="pt-BR" sz="1100" u="none" strike="noStrike" dirty="0">
                          <a:solidFill>
                            <a:schemeClr val="tx1">
                              <a:lumMod val="65000"/>
                              <a:lumOff val="35000"/>
                            </a:schemeClr>
                          </a:solidFill>
                          <a:latin typeface="Montserrat" pitchFamily="50" charset="0"/>
                        </a:rPr>
                        <a:t>15%</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14820097"/>
                  </a:ext>
                </a:extLst>
              </a:tr>
              <a:tr h="239545">
                <a:tc>
                  <a:txBody>
                    <a:bodyPr/>
                    <a:lstStyle/>
                    <a:p>
                      <a:pPr algn="l" fontAlgn="b"/>
                      <a:r>
                        <a:rPr lang="pt-BR" sz="1100" u="none" strike="noStrike" dirty="0">
                          <a:solidFill>
                            <a:schemeClr val="tx1">
                              <a:lumMod val="65000"/>
                              <a:lumOff val="35000"/>
                            </a:schemeClr>
                          </a:solidFill>
                          <a:latin typeface="Montserrat" pitchFamily="50" charset="0"/>
                        </a:rPr>
                        <a:t>Tipologia quadra - atração</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a:noFill/>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noFill/>
                  </a:tcPr>
                </a:tc>
                <a:tc>
                  <a:txBody>
                    <a:bodyPr/>
                    <a:lstStyle/>
                    <a:p>
                      <a:pPr algn="ctr" fontAlgn="b"/>
                      <a:r>
                        <a:rPr lang="pt-BR" sz="1100" u="none" strike="noStrike" dirty="0">
                          <a:solidFill>
                            <a:schemeClr val="tx1">
                              <a:lumMod val="65000"/>
                              <a:lumOff val="35000"/>
                            </a:schemeClr>
                          </a:solidFill>
                          <a:latin typeface="Montserrat" pitchFamily="50" charset="0"/>
                        </a:rPr>
                        <a:t>10%</a:t>
                      </a:r>
                      <a:endParaRPr lang="pt-BR" sz="1100" b="0" i="0" u="none" strike="noStrike" dirty="0">
                        <a:solidFill>
                          <a:schemeClr val="tx1">
                            <a:lumMod val="65000"/>
                            <a:lumOff val="35000"/>
                          </a:schemeClr>
                        </a:solidFill>
                        <a:latin typeface="Montserrat" pitchFamily="50" charset="0"/>
                      </a:endParaRPr>
                    </a:p>
                  </a:txBody>
                  <a:tcPr marL="180000" marR="10086" marT="10221" marB="0" anchor="ctr">
                    <a:lnL w="12700" cap="flat" cmpd="sng" algn="ctr">
                      <a:no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3965842"/>
                  </a:ext>
                </a:extLst>
              </a:tr>
            </a:tbl>
          </a:graphicData>
        </a:graphic>
      </p:graphicFrame>
      <p:pic>
        <p:nvPicPr>
          <p:cNvPr id="14" name="Picture 4" descr="https://mbtskoudsalg.com/images/human-walking-png-8.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backgroundMark x1="71883" y1="14054" x2="83130" y2="35315"/>
                        <a14:backgroundMark x1="46455" y1="21802" x2="35452" y2="10811"/>
                        <a14:backgroundMark x1="17359" y1="15135" x2="12225" y2="38018"/>
                        <a14:backgroundMark x1="19560" y1="54955" x2="15892" y2="85766"/>
                        <a14:backgroundMark x1="38386" y1="72793" x2="39853" y2="85225"/>
                        <a14:backgroundMark x1="68215" y1="77117" x2="68949" y2="86306"/>
                        <a14:backgroundMark x1="80196" y1="53874" x2="84597" y2="81982"/>
                      </a14:backgroundRemoval>
                    </a14:imgEffect>
                  </a14:imgLayer>
                </a14:imgProps>
              </a:ext>
            </a:extLst>
          </a:blip>
          <a:srcRect/>
          <a:stretch>
            <a:fillRect/>
          </a:stretch>
        </p:blipFill>
        <p:spPr bwMode="auto">
          <a:xfrm flipH="1">
            <a:off x="5955521" y="3153202"/>
            <a:ext cx="2092235" cy="2876123"/>
          </a:xfrm>
          <a:prstGeom prst="rect">
            <a:avLst/>
          </a:prstGeom>
          <a:noFill/>
        </p:spPr>
      </p:pic>
      <p:sp>
        <p:nvSpPr>
          <p:cNvPr id="11" name="Retângulo 10"/>
          <p:cNvSpPr/>
          <p:nvPr/>
        </p:nvSpPr>
        <p:spPr>
          <a:xfrm>
            <a:off x="538163"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ctángulo 1"/>
          <p:cNvSpPr/>
          <p:nvPr/>
        </p:nvSpPr>
        <p:spPr>
          <a:xfrm>
            <a:off x="538163" y="1311101"/>
            <a:ext cx="4105275" cy="2654333"/>
          </a:xfrm>
          <a:prstGeom prst="rect">
            <a:avLst/>
          </a:prstGeom>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271" tIns="72271" rIns="72271" bIns="72271" rtlCol="0" anchor="ctr">
            <a:spAutoFit/>
          </a:bodyPr>
          <a:lstStyle/>
          <a:p>
            <a:pPr indent="457200">
              <a:spcBef>
                <a:spcPts val="600"/>
              </a:spcBef>
            </a:pPr>
            <a:r>
              <a:rPr lang="pt-BR" sz="1000" b="1" dirty="0">
                <a:solidFill>
                  <a:schemeClr val="tx1">
                    <a:lumMod val="65000"/>
                    <a:lumOff val="35000"/>
                  </a:schemeClr>
                </a:solidFill>
                <a:latin typeface="Montserrat" pitchFamily="50" charset="0"/>
              </a:rPr>
              <a:t>Ponderação dos Atributos no Índice</a:t>
            </a:r>
          </a:p>
          <a:p>
            <a:pPr indent="457200" algn="just">
              <a:spcBef>
                <a:spcPts val="600"/>
              </a:spcBef>
            </a:pPr>
            <a:endParaRPr lang="pt-BR" sz="1000" dirty="0">
              <a:solidFill>
                <a:schemeClr val="tx1">
                  <a:lumMod val="65000"/>
                  <a:lumOff val="35000"/>
                </a:schemeClr>
              </a:solidFill>
              <a:latin typeface="Montserrat" pitchFamily="50" charset="0"/>
            </a:endParaRPr>
          </a:p>
          <a:p>
            <a:pPr indent="457200" algn="just">
              <a:spcBef>
                <a:spcPts val="600"/>
              </a:spcBef>
            </a:pPr>
            <a:r>
              <a:rPr lang="pt-BR" sz="1000" dirty="0">
                <a:solidFill>
                  <a:schemeClr val="tx1">
                    <a:lumMod val="65000"/>
                    <a:lumOff val="35000"/>
                  </a:schemeClr>
                </a:solidFill>
                <a:latin typeface="Montserrat" pitchFamily="50" charset="0"/>
              </a:rPr>
              <a:t>Seguindo o pressuposto de melhorar os itinerários a pé, principalmente os de acesso aos terminais e estações de transporte coletivo, foi dado  peso aos atributos: mobilidade, segurança pública e segurança viária (20% para cada um deles); 15% para as condições atuais das calçadas (índice urbano) e à cobertura territorial; e por fim à tipologia das quadras, cujo peso considerado foi de 10%.</a:t>
            </a:r>
            <a:endParaRPr lang="es-ES" sz="1000" dirty="0">
              <a:solidFill>
                <a:schemeClr val="tx1">
                  <a:lumMod val="65000"/>
                  <a:lumOff val="35000"/>
                </a:schemeClr>
              </a:solidFill>
              <a:latin typeface="Montserrat" pitchFamily="50" charset="0"/>
            </a:endParaRPr>
          </a:p>
          <a:p>
            <a:pPr indent="457200" algn="just">
              <a:spcBef>
                <a:spcPts val="600"/>
              </a:spcBef>
            </a:pPr>
            <a:r>
              <a:rPr lang="pt-BR" sz="1000" dirty="0">
                <a:solidFill>
                  <a:schemeClr val="tx1">
                    <a:lumMod val="65000"/>
                    <a:lumOff val="35000"/>
                  </a:schemeClr>
                </a:solidFill>
                <a:latin typeface="Montserrat" pitchFamily="50" charset="0"/>
              </a:rPr>
              <a:t>Esta ponderação, visa dar maior importância aos parâmetros que mais impactam na mobilidade de acordo com as condições atuais de acesso. </a:t>
            </a:r>
          </a:p>
          <a:p>
            <a:pPr indent="457200" algn="just">
              <a:spcBef>
                <a:spcPts val="600"/>
              </a:spcBef>
            </a:pPr>
            <a:endParaRPr lang="pt-BR" sz="1000" dirty="0">
              <a:solidFill>
                <a:schemeClr val="tx1">
                  <a:lumMod val="65000"/>
                  <a:lumOff val="35000"/>
                </a:schemeClr>
              </a:solidFill>
              <a:latin typeface="Montserrat" pitchFamily="50" charset="0"/>
            </a:endParaRPr>
          </a:p>
          <a:p>
            <a:pPr algn="just">
              <a:spcBef>
                <a:spcPts val="600"/>
              </a:spcBef>
            </a:pPr>
            <a:r>
              <a:rPr lang="pt-BR" sz="800" dirty="0">
                <a:solidFill>
                  <a:schemeClr val="tx1">
                    <a:lumMod val="65000"/>
                    <a:lumOff val="35000"/>
                  </a:schemeClr>
                </a:solidFill>
                <a:latin typeface="Montserrat" pitchFamily="50" charset="0"/>
              </a:rPr>
              <a:t>Fonte: Diagnóstico da Mobilidade a Pé (SEMOB, 2017)</a:t>
            </a:r>
            <a:endParaRPr lang="es-ES" sz="800" dirty="0">
              <a:solidFill>
                <a:schemeClr val="tx1">
                  <a:lumMod val="65000"/>
                  <a:lumOff val="35000"/>
                </a:schemeClr>
              </a:solidFill>
              <a:latin typeface="Montserrat" pitchFamily="50" charset="0"/>
            </a:endParaRPr>
          </a:p>
        </p:txBody>
      </p:sp>
    </p:spTree>
    <p:extLst>
      <p:ext uri="{BB962C8B-B14F-4D97-AF65-F5344CB8AC3E}">
        <p14:creationId xmlns:p14="http://schemas.microsoft.com/office/powerpoint/2010/main" val="619758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5074351" y="628752"/>
            <a:ext cx="4167340" cy="456535"/>
          </a:xfrm>
          <a:prstGeom prst="rect">
            <a:avLst/>
          </a:prstGeom>
          <a:noFill/>
        </p:spPr>
        <p:txBody>
          <a:bodyPr wrap="square" rtlCol="0">
            <a:spAutoFit/>
          </a:bodyPr>
          <a:lstStyle/>
          <a:p>
            <a:pPr algn="r">
              <a:lnSpc>
                <a:spcPct val="150000"/>
              </a:lnSpc>
            </a:pPr>
            <a:r>
              <a:rPr lang="pt-BR" sz="1800" b="1" i="1" dirty="0">
                <a:solidFill>
                  <a:srgbClr val="FFEC01"/>
                </a:solidFill>
                <a:latin typeface="Montserrat"/>
              </a:rPr>
              <a:t>SUMÁRIO</a:t>
            </a:r>
          </a:p>
        </p:txBody>
      </p:sp>
      <p:graphicFrame>
        <p:nvGraphicFramePr>
          <p:cNvPr id="6" name="Tabela 5"/>
          <p:cNvGraphicFramePr>
            <a:graphicFrameLocks noGrp="1"/>
          </p:cNvGraphicFramePr>
          <p:nvPr>
            <p:extLst>
              <p:ext uri="{D42A27DB-BD31-4B8C-83A1-F6EECF244321}">
                <p14:modId xmlns:p14="http://schemas.microsoft.com/office/powerpoint/2010/main" val="2288506156"/>
              </p:ext>
            </p:extLst>
          </p:nvPr>
        </p:nvGraphicFramePr>
        <p:xfrm>
          <a:off x="989753" y="1251718"/>
          <a:ext cx="8403867" cy="4399200"/>
        </p:xfrm>
        <a:graphic>
          <a:graphicData uri="http://schemas.openxmlformats.org/drawingml/2006/table">
            <a:tbl>
              <a:tblPr firstRow="1" bandRow="1">
                <a:tableStyleId>{2D5ABB26-0587-4C30-8999-92F81FD0307C}</a:tableStyleId>
              </a:tblPr>
              <a:tblGrid>
                <a:gridCol w="7880837">
                  <a:extLst>
                    <a:ext uri="{9D8B030D-6E8A-4147-A177-3AD203B41FA5}">
                      <a16:colId xmlns:a16="http://schemas.microsoft.com/office/drawing/2014/main" val="210280316"/>
                    </a:ext>
                  </a:extLst>
                </a:gridCol>
                <a:gridCol w="523030">
                  <a:extLst>
                    <a:ext uri="{9D8B030D-6E8A-4147-A177-3AD203B41FA5}">
                      <a16:colId xmlns:a16="http://schemas.microsoft.com/office/drawing/2014/main" val="2601136286"/>
                    </a:ext>
                  </a:extLst>
                </a:gridCol>
              </a:tblGrid>
              <a:tr h="338400">
                <a:tc>
                  <a:txBody>
                    <a:bodyPr/>
                    <a:lstStyle/>
                    <a:p>
                      <a:pPr marL="0" algn="r" defTabSz="814239" rtl="0" eaLnBrk="1" latinLnBrk="0" hangingPunct="1">
                        <a:lnSpc>
                          <a:spcPts val="2212"/>
                        </a:lnSpc>
                      </a:pPr>
                      <a:r>
                        <a:rPr lang="pt-BR" sz="1200" b="1" i="1" kern="1200" dirty="0">
                          <a:solidFill>
                            <a:srgbClr val="FFEC01"/>
                          </a:solidFill>
                          <a:latin typeface="Montserrat"/>
                          <a:ea typeface="+mn-ea"/>
                          <a:cs typeface="+mn-cs"/>
                        </a:rPr>
                        <a:t>APRESENTAÇÃO</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06</a:t>
                      </a:r>
                    </a:p>
                  </a:txBody>
                  <a:tcPr anchor="ctr"/>
                </a:tc>
                <a:extLst>
                  <a:ext uri="{0D108BD9-81ED-4DB2-BD59-A6C34878D82A}">
                    <a16:rowId xmlns:a16="http://schemas.microsoft.com/office/drawing/2014/main" val="2105189401"/>
                  </a:ext>
                </a:extLst>
              </a:tr>
              <a:tr h="338400">
                <a:tc>
                  <a:txBody>
                    <a:bodyPr/>
                    <a:lstStyle/>
                    <a:p>
                      <a:pPr marL="0" algn="r" defTabSz="814239" rtl="0" eaLnBrk="1" latinLnBrk="0" hangingPunct="1">
                        <a:lnSpc>
                          <a:spcPts val="2212"/>
                        </a:lnSpc>
                      </a:pPr>
                      <a:r>
                        <a:rPr lang="pt-BR" sz="1200" b="1" i="1" kern="1200" dirty="0">
                          <a:solidFill>
                            <a:srgbClr val="FFEC01"/>
                          </a:solidFill>
                          <a:latin typeface="Montserrat"/>
                          <a:ea typeface="+mn-ea"/>
                          <a:cs typeface="+mn-cs"/>
                        </a:rPr>
                        <a:t>ESTRUTURA DO PMA</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09</a:t>
                      </a:r>
                    </a:p>
                  </a:txBody>
                  <a:tcPr anchor="ctr"/>
                </a:tc>
                <a:extLst>
                  <a:ext uri="{0D108BD9-81ED-4DB2-BD59-A6C34878D82A}">
                    <a16:rowId xmlns:a16="http://schemas.microsoft.com/office/drawing/2014/main" val="2928458226"/>
                  </a:ext>
                </a:extLst>
              </a:tr>
              <a:tr h="338400">
                <a:tc>
                  <a:txBody>
                    <a:bodyPr/>
                    <a:lstStyle/>
                    <a:p>
                      <a:pPr marL="114300" indent="-342900" algn="r" defTabSz="814239" rtl="0" eaLnBrk="1" latinLnBrk="0" hangingPunct="1">
                        <a:lnSpc>
                          <a:spcPts val="2212"/>
                        </a:lnSpc>
                        <a:buFont typeface="+mj-lt"/>
                        <a:buAutoNum type="arabicPeriod" startAt="4"/>
                      </a:pPr>
                      <a:r>
                        <a:rPr lang="pt-BR" sz="1200" b="1" i="1" kern="1200" dirty="0">
                          <a:solidFill>
                            <a:srgbClr val="FFEC01"/>
                          </a:solidFill>
                          <a:latin typeface="Montserrat"/>
                          <a:ea typeface="+mn-ea"/>
                          <a:cs typeface="+mn-cs"/>
                        </a:rPr>
                        <a:t>DIAGNÓSTICO</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10</a:t>
                      </a:r>
                    </a:p>
                  </a:txBody>
                  <a:tcPr anchor="ctr"/>
                </a:tc>
                <a:extLst>
                  <a:ext uri="{0D108BD9-81ED-4DB2-BD59-A6C34878D82A}">
                    <a16:rowId xmlns:a16="http://schemas.microsoft.com/office/drawing/2014/main" val="2455969767"/>
                  </a:ext>
                </a:extLst>
              </a:tr>
              <a:tr h="338400">
                <a:tc>
                  <a:txBody>
                    <a:bodyPr/>
                    <a:lstStyle/>
                    <a:p>
                      <a:pPr marL="266700" lvl="2" indent="-88900" algn="r" defTabSz="814239" rtl="0" eaLnBrk="1" latinLnBrk="0" hangingPunct="1">
                        <a:lnSpc>
                          <a:spcPts val="2212"/>
                        </a:lnSpc>
                        <a:buFont typeface="+mj-lt"/>
                        <a:buAutoNum type="arabicPeriod" startAt="4"/>
                      </a:pPr>
                      <a:r>
                        <a:rPr lang="pt-BR" sz="1200" b="0" kern="1200" baseline="0" dirty="0">
                          <a:solidFill>
                            <a:schemeClr val="bg1"/>
                          </a:solidFill>
                          <a:latin typeface="Montserrat"/>
                          <a:ea typeface="+mn-ea"/>
                          <a:cs typeface="+mn-cs"/>
                        </a:rPr>
                        <a:t>1 Segurança Viária</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11</a:t>
                      </a:r>
                    </a:p>
                  </a:txBody>
                  <a:tcPr anchor="ctr"/>
                </a:tc>
                <a:extLst>
                  <a:ext uri="{0D108BD9-81ED-4DB2-BD59-A6C34878D82A}">
                    <a16:rowId xmlns:a16="http://schemas.microsoft.com/office/drawing/2014/main" val="3821348803"/>
                  </a:ext>
                </a:extLst>
              </a:tr>
              <a:tr h="338400">
                <a:tc>
                  <a:txBody>
                    <a:bodyPr/>
                    <a:lstStyle/>
                    <a:p>
                      <a:pPr marL="266700" lvl="2" indent="-88900" algn="r" defTabSz="814239" rtl="0" eaLnBrk="1" latinLnBrk="0" hangingPunct="1">
                        <a:lnSpc>
                          <a:spcPts val="2212"/>
                        </a:lnSpc>
                        <a:buFont typeface="+mj-lt"/>
                        <a:buAutoNum type="arabicPeriod" startAt="4"/>
                      </a:pPr>
                      <a:r>
                        <a:rPr lang="pt-BR" sz="1200" b="0" kern="1200" baseline="0" dirty="0">
                          <a:solidFill>
                            <a:schemeClr val="bg1"/>
                          </a:solidFill>
                          <a:latin typeface="Montserrat"/>
                          <a:ea typeface="+mn-ea"/>
                          <a:cs typeface="+mn-cs"/>
                        </a:rPr>
                        <a:t>2 Segurança Pública</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23</a:t>
                      </a:r>
                    </a:p>
                  </a:txBody>
                  <a:tcPr anchor="ctr"/>
                </a:tc>
                <a:extLst>
                  <a:ext uri="{0D108BD9-81ED-4DB2-BD59-A6C34878D82A}">
                    <a16:rowId xmlns:a16="http://schemas.microsoft.com/office/drawing/2014/main" val="1347483319"/>
                  </a:ext>
                </a:extLst>
              </a:tr>
              <a:tr h="338400">
                <a:tc>
                  <a:txBody>
                    <a:bodyPr/>
                    <a:lstStyle/>
                    <a:p>
                      <a:pPr marL="266700" lvl="2" indent="-88900" algn="r" defTabSz="814239" rtl="0" eaLnBrk="1" latinLnBrk="0" hangingPunct="1">
                        <a:lnSpc>
                          <a:spcPts val="2212"/>
                        </a:lnSpc>
                        <a:buFont typeface="+mj-lt"/>
                        <a:buAutoNum type="arabicPeriod" startAt="4"/>
                      </a:pPr>
                      <a:r>
                        <a:rPr lang="pt-BR" sz="1200" b="0" kern="1200" baseline="0" dirty="0">
                          <a:solidFill>
                            <a:schemeClr val="bg1"/>
                          </a:solidFill>
                          <a:latin typeface="Montserrat"/>
                          <a:ea typeface="+mn-ea"/>
                          <a:cs typeface="+mn-cs"/>
                        </a:rPr>
                        <a:t>3 Infraestrutura de Mobilidade a pé </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34</a:t>
                      </a:r>
                    </a:p>
                  </a:txBody>
                  <a:tcPr anchor="ctr"/>
                </a:tc>
                <a:extLst>
                  <a:ext uri="{0D108BD9-81ED-4DB2-BD59-A6C34878D82A}">
                    <a16:rowId xmlns:a16="http://schemas.microsoft.com/office/drawing/2014/main" val="1505166149"/>
                  </a:ext>
                </a:extLst>
              </a:tr>
              <a:tr h="338400">
                <a:tc>
                  <a:txBody>
                    <a:bodyPr/>
                    <a:lstStyle/>
                    <a:p>
                      <a:pPr marL="266700" marR="0" lvl="2" indent="-88900" algn="r" defTabSz="814239" rtl="0" eaLnBrk="1" fontAlgn="auto" latinLnBrk="0" hangingPunct="1">
                        <a:lnSpc>
                          <a:spcPts val="2212"/>
                        </a:lnSpc>
                        <a:spcBef>
                          <a:spcPts val="0"/>
                        </a:spcBef>
                        <a:spcAft>
                          <a:spcPts val="0"/>
                        </a:spcAft>
                        <a:buClrTx/>
                        <a:buSzTx/>
                        <a:buFont typeface="+mj-lt"/>
                        <a:buAutoNum type="arabicPeriod" startAt="4"/>
                        <a:tabLst/>
                        <a:defRPr/>
                      </a:pPr>
                      <a:r>
                        <a:rPr lang="pt-BR" sz="1200" b="0" kern="1200" baseline="0" dirty="0">
                          <a:solidFill>
                            <a:schemeClr val="bg1"/>
                          </a:solidFill>
                          <a:latin typeface="Montserrat"/>
                          <a:ea typeface="+mn-ea"/>
                          <a:cs typeface="+mn-cs"/>
                        </a:rPr>
                        <a:t>4 Infraestrutura de </a:t>
                      </a:r>
                      <a:r>
                        <a:rPr lang="pt-BR" sz="1200" b="0" kern="1200" baseline="0" dirty="0" err="1">
                          <a:solidFill>
                            <a:schemeClr val="bg1"/>
                          </a:solidFill>
                          <a:latin typeface="Montserrat"/>
                          <a:ea typeface="+mn-ea"/>
                          <a:cs typeface="+mn-cs"/>
                        </a:rPr>
                        <a:t>Ciclomobilidade</a:t>
                      </a:r>
                      <a:endParaRPr lang="pt-BR" sz="1200" b="0" kern="1200" baseline="0" dirty="0">
                        <a:solidFill>
                          <a:schemeClr val="bg1"/>
                        </a:solidFill>
                        <a:latin typeface="Montserrat"/>
                        <a:ea typeface="+mn-ea"/>
                        <a:cs typeface="+mn-cs"/>
                      </a:endParaRPr>
                    </a:p>
                  </a:txBody>
                  <a:tcPr/>
                </a:tc>
                <a:tc>
                  <a:txBody>
                    <a:bodyPr/>
                    <a:lstStyle/>
                    <a:p>
                      <a:pPr marL="0" marR="0" lvl="0" indent="0" algn="l" defTabSz="739003"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57</a:t>
                      </a:r>
                    </a:p>
                  </a:txBody>
                  <a:tcPr anchor="ctr"/>
                </a:tc>
                <a:extLst>
                  <a:ext uri="{0D108BD9-81ED-4DB2-BD59-A6C34878D82A}">
                    <a16:rowId xmlns:a16="http://schemas.microsoft.com/office/drawing/2014/main" val="648907501"/>
                  </a:ext>
                </a:extLst>
              </a:tr>
              <a:tr h="338400">
                <a:tc>
                  <a:txBody>
                    <a:bodyPr/>
                    <a:lstStyle/>
                    <a:p>
                      <a:pPr marL="114300" indent="-342900" algn="r" defTabSz="814239" rtl="0" eaLnBrk="1" latinLnBrk="0" hangingPunct="1">
                        <a:lnSpc>
                          <a:spcPts val="2212"/>
                        </a:lnSpc>
                        <a:buFont typeface="+mj-lt"/>
                        <a:buAutoNum type="arabicPeriod" startAt="5"/>
                      </a:pPr>
                      <a:r>
                        <a:rPr lang="pt-BR" sz="1200" b="1" i="1" kern="1200" dirty="0">
                          <a:solidFill>
                            <a:srgbClr val="FFEC01"/>
                          </a:solidFill>
                          <a:latin typeface="Montserrat"/>
                          <a:ea typeface="+mn-ea"/>
                          <a:cs typeface="+mn-cs"/>
                        </a:rPr>
                        <a:t>AÇÕES PROPOSTAS</a:t>
                      </a:r>
                    </a:p>
                  </a:txBody>
                  <a:tcPr/>
                </a:tc>
                <a:tc>
                  <a:txBody>
                    <a:bodyPr/>
                    <a:lstStyle/>
                    <a:p>
                      <a:pPr marL="0" marR="0" lvl="0" indent="0" algn="l" defTabSz="739003" rtl="0" eaLnBrk="1" fontAlgn="auto" latinLnBrk="0" hangingPunct="1">
                        <a:lnSpc>
                          <a:spcPct val="100000"/>
                        </a:lnSpc>
                        <a:spcBef>
                          <a:spcPts val="0"/>
                        </a:spcBef>
                        <a:spcAft>
                          <a:spcPts val="0"/>
                        </a:spcAft>
                        <a:buClrTx/>
                        <a:buSzTx/>
                        <a:buFontTx/>
                        <a:buNone/>
                        <a:tabLst/>
                        <a:defRPr/>
                      </a:pPr>
                      <a:r>
                        <a:rPr lang="pt-BR" sz="1200" b="1" kern="1200" dirty="0">
                          <a:solidFill>
                            <a:srgbClr val="FFEC01"/>
                          </a:solidFill>
                          <a:latin typeface="Montserrat"/>
                          <a:ea typeface="+mn-ea"/>
                          <a:cs typeface="+mn-cs"/>
                        </a:rPr>
                        <a:t>72</a:t>
                      </a:r>
                    </a:p>
                  </a:txBody>
                  <a:tcPr anchor="ctr"/>
                </a:tc>
                <a:extLst>
                  <a:ext uri="{0D108BD9-81ED-4DB2-BD59-A6C34878D82A}">
                    <a16:rowId xmlns:a16="http://schemas.microsoft.com/office/drawing/2014/main" val="2118226208"/>
                  </a:ext>
                </a:extLst>
              </a:tr>
              <a:tr h="338400">
                <a:tc>
                  <a:txBody>
                    <a:bodyPr/>
                    <a:lstStyle/>
                    <a:p>
                      <a:pPr marL="266700" marR="0" lvl="2" indent="-88900" algn="r" defTabSz="814239" rtl="0" eaLnBrk="1" fontAlgn="auto" latinLnBrk="0" hangingPunct="1">
                        <a:lnSpc>
                          <a:spcPts val="2212"/>
                        </a:lnSpc>
                        <a:spcBef>
                          <a:spcPts val="0"/>
                        </a:spcBef>
                        <a:spcAft>
                          <a:spcPts val="0"/>
                        </a:spcAft>
                        <a:buClrTx/>
                        <a:buSzTx/>
                        <a:buFont typeface="+mj-lt"/>
                        <a:buAutoNum type="arabicPeriod" startAt="5"/>
                        <a:tabLst/>
                        <a:defRPr/>
                      </a:pPr>
                      <a:r>
                        <a:rPr lang="pt-BR" sz="1200" b="0" kern="1200" baseline="0" dirty="0">
                          <a:solidFill>
                            <a:schemeClr val="bg1"/>
                          </a:solidFill>
                          <a:latin typeface="Montserrat"/>
                          <a:ea typeface="+mn-ea"/>
                          <a:cs typeface="+mn-cs"/>
                        </a:rPr>
                        <a:t>1 Fiscalização</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75</a:t>
                      </a:r>
                    </a:p>
                  </a:txBody>
                  <a:tcPr anchor="ctr"/>
                </a:tc>
                <a:extLst>
                  <a:ext uri="{0D108BD9-81ED-4DB2-BD59-A6C34878D82A}">
                    <a16:rowId xmlns:a16="http://schemas.microsoft.com/office/drawing/2014/main" val="3982304275"/>
                  </a:ext>
                </a:extLst>
              </a:tr>
              <a:tr h="338400">
                <a:tc>
                  <a:txBody>
                    <a:bodyPr/>
                    <a:lstStyle/>
                    <a:p>
                      <a:pPr marL="266700" lvl="2" indent="-88900" algn="r" defTabSz="814239" rtl="0" eaLnBrk="1" latinLnBrk="0" hangingPunct="1">
                        <a:lnSpc>
                          <a:spcPts val="2212"/>
                        </a:lnSpc>
                        <a:buFont typeface="+mj-lt"/>
                        <a:buAutoNum type="arabicPeriod" startAt="5"/>
                      </a:pPr>
                      <a:r>
                        <a:rPr lang="pt-BR" sz="1200" b="0" kern="1200" baseline="0" dirty="0">
                          <a:solidFill>
                            <a:schemeClr val="bg1"/>
                          </a:solidFill>
                          <a:latin typeface="Montserrat"/>
                          <a:ea typeface="+mn-ea"/>
                          <a:cs typeface="+mn-cs"/>
                        </a:rPr>
                        <a:t>2 Sinalização</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78</a:t>
                      </a:r>
                    </a:p>
                  </a:txBody>
                  <a:tcPr anchor="ctr"/>
                </a:tc>
                <a:extLst>
                  <a:ext uri="{0D108BD9-81ED-4DB2-BD59-A6C34878D82A}">
                    <a16:rowId xmlns:a16="http://schemas.microsoft.com/office/drawing/2014/main" val="176468975"/>
                  </a:ext>
                </a:extLst>
              </a:tr>
              <a:tr h="338400">
                <a:tc>
                  <a:txBody>
                    <a:bodyPr/>
                    <a:lstStyle/>
                    <a:p>
                      <a:pPr marL="266700" lvl="2" indent="-88900" algn="r" defTabSz="814239" rtl="0" eaLnBrk="1" latinLnBrk="0" hangingPunct="1">
                        <a:lnSpc>
                          <a:spcPts val="2212"/>
                        </a:lnSpc>
                        <a:buFont typeface="+mj-lt"/>
                        <a:buAutoNum type="arabicPeriod" startAt="5"/>
                      </a:pPr>
                      <a:r>
                        <a:rPr lang="pt-BR" sz="1200" b="0" kern="1200" baseline="0" dirty="0">
                          <a:solidFill>
                            <a:schemeClr val="bg1"/>
                          </a:solidFill>
                          <a:latin typeface="Montserrat"/>
                          <a:ea typeface="+mn-ea"/>
                          <a:cs typeface="+mn-cs"/>
                        </a:rPr>
                        <a:t>3 Educação e Comportamento</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81</a:t>
                      </a:r>
                    </a:p>
                  </a:txBody>
                  <a:tcPr anchor="ctr"/>
                </a:tc>
                <a:extLst>
                  <a:ext uri="{0D108BD9-81ED-4DB2-BD59-A6C34878D82A}">
                    <a16:rowId xmlns:a16="http://schemas.microsoft.com/office/drawing/2014/main" val="2017507927"/>
                  </a:ext>
                </a:extLst>
              </a:tr>
              <a:tr h="338400">
                <a:tc>
                  <a:txBody>
                    <a:bodyPr/>
                    <a:lstStyle/>
                    <a:p>
                      <a:pPr marL="266700" lvl="2" indent="-88900" algn="r" defTabSz="814239" rtl="0" eaLnBrk="1" latinLnBrk="0" hangingPunct="1">
                        <a:lnSpc>
                          <a:spcPts val="2212"/>
                        </a:lnSpc>
                        <a:buFont typeface="+mj-lt"/>
                        <a:buAutoNum type="arabicPeriod" startAt="5"/>
                      </a:pPr>
                      <a:r>
                        <a:rPr lang="pt-BR" sz="1200" b="0" kern="1200" baseline="0" dirty="0">
                          <a:solidFill>
                            <a:schemeClr val="bg1"/>
                          </a:solidFill>
                          <a:latin typeface="Montserrat"/>
                          <a:ea typeface="+mn-ea"/>
                          <a:cs typeface="+mn-cs"/>
                        </a:rPr>
                        <a:t>4 Participação Social</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92</a:t>
                      </a:r>
                    </a:p>
                  </a:txBody>
                  <a:tcPr anchor="ctr"/>
                </a:tc>
                <a:extLst>
                  <a:ext uri="{0D108BD9-81ED-4DB2-BD59-A6C34878D82A}">
                    <a16:rowId xmlns:a16="http://schemas.microsoft.com/office/drawing/2014/main" val="3321292132"/>
                  </a:ext>
                </a:extLst>
              </a:tr>
              <a:tr h="338400">
                <a:tc>
                  <a:txBody>
                    <a:bodyPr/>
                    <a:lstStyle/>
                    <a:p>
                      <a:pPr marL="266700" lvl="2" indent="-88900" algn="r" defTabSz="814239" rtl="0" eaLnBrk="1" latinLnBrk="0" hangingPunct="1">
                        <a:lnSpc>
                          <a:spcPts val="2212"/>
                        </a:lnSpc>
                        <a:buFont typeface="+mj-lt"/>
                        <a:buAutoNum type="arabicPeriod" startAt="5"/>
                      </a:pPr>
                      <a:r>
                        <a:rPr lang="pt-BR" sz="1200" b="0" kern="1200" baseline="0" dirty="0">
                          <a:solidFill>
                            <a:schemeClr val="bg1"/>
                          </a:solidFill>
                          <a:latin typeface="Montserrat"/>
                          <a:ea typeface="+mn-ea"/>
                          <a:cs typeface="+mn-cs"/>
                        </a:rPr>
                        <a:t>5 Infraestrutura</a:t>
                      </a:r>
                    </a:p>
                  </a:txBody>
                  <a:tcPr/>
                </a:tc>
                <a:tc>
                  <a:txBody>
                    <a:bodyPr/>
                    <a:lstStyle/>
                    <a:p>
                      <a:pPr marL="0" algn="l" defTabSz="739003" rtl="0" eaLnBrk="1" latinLnBrk="0" hangingPunct="1"/>
                      <a:r>
                        <a:rPr lang="pt-BR" sz="1200" b="1" kern="1200" dirty="0">
                          <a:solidFill>
                            <a:srgbClr val="FFEC01"/>
                          </a:solidFill>
                          <a:latin typeface="Montserrat"/>
                          <a:ea typeface="+mn-ea"/>
                          <a:cs typeface="+mn-cs"/>
                        </a:rPr>
                        <a:t>99</a:t>
                      </a:r>
                    </a:p>
                  </a:txBody>
                  <a:tcPr anchor="ctr"/>
                </a:tc>
                <a:extLst>
                  <a:ext uri="{0D108BD9-81ED-4DB2-BD59-A6C34878D82A}">
                    <a16:rowId xmlns:a16="http://schemas.microsoft.com/office/drawing/2014/main" val="1999732499"/>
                  </a:ext>
                </a:extLst>
              </a:tr>
            </a:tbl>
          </a:graphicData>
        </a:graphic>
      </p:graphicFrame>
      <p:pic>
        <p:nvPicPr>
          <p:cNvPr id="8" name="Picture 4" descr="Resultado de imagem para ciclistas pn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464422" y="4281542"/>
            <a:ext cx="1776980" cy="1747783"/>
          </a:xfrm>
          <a:prstGeom prst="rect">
            <a:avLst/>
          </a:prstGeom>
          <a:noFill/>
        </p:spPr>
      </p:pic>
      <p:pic>
        <p:nvPicPr>
          <p:cNvPr id="9" name="Picture 24" descr="Imagem relacionada"/>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flipH="1">
            <a:off x="3290072" y="4281542"/>
            <a:ext cx="1068367" cy="1747783"/>
          </a:xfrm>
          <a:prstGeom prst="rect">
            <a:avLst/>
          </a:prstGeom>
          <a:noFill/>
        </p:spPr>
      </p:pic>
    </p:spTree>
    <p:extLst>
      <p:ext uri="{BB962C8B-B14F-4D97-AF65-F5344CB8AC3E}">
        <p14:creationId xmlns:p14="http://schemas.microsoft.com/office/powerpoint/2010/main" val="1812967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908" y="1543822"/>
            <a:ext cx="6156660" cy="4339451"/>
          </a:xfrm>
          <a:prstGeom prst="rect">
            <a:avLst/>
          </a:prstGeom>
        </p:spPr>
      </p:pic>
      <p:sp>
        <p:nvSpPr>
          <p:cNvPr id="12" name="Retângulo 11"/>
          <p:cNvSpPr/>
          <p:nvPr/>
        </p:nvSpPr>
        <p:spPr>
          <a:xfrm>
            <a:off x="2851916" y="5888869"/>
            <a:ext cx="5357598" cy="215791"/>
          </a:xfrm>
          <a:prstGeom prst="rect">
            <a:avLst/>
          </a:prstGeom>
        </p:spPr>
        <p:txBody>
          <a:bodyPr wrap="square" lIns="91784" tIns="45892" rIns="91784" bIns="45892">
            <a:spAutoFit/>
          </a:bodyPr>
          <a:lstStyle/>
          <a:p>
            <a:pPr algn="r"/>
            <a:r>
              <a:rPr lang="pt-BR" sz="800" dirty="0">
                <a:solidFill>
                  <a:schemeClr val="tx1">
                    <a:lumMod val="65000"/>
                    <a:lumOff val="35000"/>
                  </a:schemeClr>
                </a:solidFill>
                <a:latin typeface="Montserrat" pitchFamily="50" charset="0"/>
              </a:rPr>
              <a:t>Fonte da imagem: Diagnóstico da Mobilidade a Pé (SEMOB, 2017)</a:t>
            </a:r>
          </a:p>
        </p:txBody>
      </p:sp>
      <p:pic>
        <p:nvPicPr>
          <p:cNvPr id="14" name="Picture 2" descr="Resultado de imagem para people walking png"/>
          <p:cNvPicPr>
            <a:picLocks noChangeAspect="1" noChangeArrowheads="1"/>
          </p:cNvPicPr>
          <p:nvPr/>
        </p:nvPicPr>
        <p:blipFill>
          <a:blip r:embed="rId4" cstate="print"/>
          <a:srcRect/>
          <a:stretch>
            <a:fillRect/>
          </a:stretch>
        </p:blipFill>
        <p:spPr bwMode="auto">
          <a:xfrm flipH="1">
            <a:off x="369032" y="2821777"/>
            <a:ext cx="1620006" cy="3042733"/>
          </a:xfrm>
          <a:prstGeom prst="rect">
            <a:avLst/>
          </a:prstGeom>
          <a:noFill/>
        </p:spPr>
      </p:pic>
      <p:sp>
        <p:nvSpPr>
          <p:cNvPr id="6" name="Retângulo 5"/>
          <p:cNvSpPr/>
          <p:nvPr/>
        </p:nvSpPr>
        <p:spPr>
          <a:xfrm>
            <a:off x="538163" y="1349375"/>
            <a:ext cx="8642350"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538163" y="1361257"/>
            <a:ext cx="3178219" cy="228542"/>
          </a:xfrm>
          <a:prstGeom prst="rect">
            <a:avLst/>
          </a:prstGeom>
        </p:spPr>
        <p:txBody>
          <a:bodyPr wrap="square" lIns="73932" tIns="36966" rIns="73932" bIns="36966" numCol="1" spcCol="320718">
            <a:spAutoFit/>
          </a:bodyPr>
          <a:lstStyle/>
          <a:p>
            <a:pPr indent="457200"/>
            <a:r>
              <a:rPr lang="pt-BR" sz="1000" b="1" dirty="0">
                <a:solidFill>
                  <a:schemeClr val="tx1">
                    <a:lumMod val="65000"/>
                    <a:lumOff val="35000"/>
                  </a:schemeClr>
                </a:solidFill>
                <a:latin typeface="Montserrat" pitchFamily="50" charset="0"/>
              </a:rPr>
              <a:t>Índice de </a:t>
            </a:r>
            <a:r>
              <a:rPr lang="pt-BR" sz="1000" b="1" dirty="0" err="1">
                <a:solidFill>
                  <a:schemeClr val="tx1">
                    <a:lumMod val="65000"/>
                    <a:lumOff val="35000"/>
                  </a:schemeClr>
                </a:solidFill>
                <a:latin typeface="Montserrat" pitchFamily="50" charset="0"/>
              </a:rPr>
              <a:t>Caminhabilidade</a:t>
            </a:r>
            <a:endParaRPr lang="pt-BR" sz="1000" b="1" dirty="0">
              <a:solidFill>
                <a:schemeClr val="tx1">
                  <a:lumMod val="65000"/>
                  <a:lumOff val="35000"/>
                </a:schemeClr>
              </a:solidFill>
              <a:latin typeface="Montserrat" pitchFamily="50" charset="0"/>
            </a:endParaRPr>
          </a:p>
        </p:txBody>
      </p:sp>
    </p:spTree>
    <p:extLst>
      <p:ext uri="{BB962C8B-B14F-4D97-AF65-F5344CB8AC3E}">
        <p14:creationId xmlns:p14="http://schemas.microsoft.com/office/powerpoint/2010/main" val="1509920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538163" y="1361257"/>
            <a:ext cx="8642350"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3250" name="Picture 2"/>
          <p:cNvPicPr>
            <a:picLocks noChangeAspect="1" noChangeArrowheads="1"/>
          </p:cNvPicPr>
          <p:nvPr/>
        </p:nvPicPr>
        <p:blipFill>
          <a:blip r:embed="rId2" cstate="print"/>
          <a:srcRect/>
          <a:stretch>
            <a:fillRect/>
          </a:stretch>
        </p:blipFill>
        <p:spPr bwMode="auto">
          <a:xfrm>
            <a:off x="538163" y="1837739"/>
            <a:ext cx="8642350" cy="4171833"/>
          </a:xfrm>
          <a:prstGeom prst="rect">
            <a:avLst/>
          </a:prstGeom>
          <a:noFill/>
          <a:ln w="9525">
            <a:noFill/>
            <a:miter lim="800000"/>
            <a:headEnd/>
            <a:tailEnd/>
          </a:ln>
          <a:effectLst/>
        </p:spPr>
      </p:pic>
      <p:pic>
        <p:nvPicPr>
          <p:cNvPr id="53251" name="Picture 3"/>
          <p:cNvPicPr>
            <a:picLocks noChangeAspect="1" noChangeArrowheads="1"/>
          </p:cNvPicPr>
          <p:nvPr/>
        </p:nvPicPr>
        <p:blipFill>
          <a:blip r:embed="rId3" cstate="print"/>
          <a:srcRect b="3448"/>
          <a:stretch>
            <a:fillRect/>
          </a:stretch>
        </p:blipFill>
        <p:spPr bwMode="auto">
          <a:xfrm>
            <a:off x="6324227" y="1835926"/>
            <a:ext cx="2856286" cy="2146313"/>
          </a:xfrm>
          <a:prstGeom prst="rect">
            <a:avLst/>
          </a:prstGeom>
          <a:noFill/>
          <a:ln w="9525">
            <a:solidFill>
              <a:srgbClr val="FFFFFF"/>
            </a:solidFill>
            <a:miter lim="800000"/>
            <a:headEnd/>
            <a:tailEnd/>
          </a:ln>
          <a:effectLst/>
        </p:spPr>
      </p:pic>
      <p:sp>
        <p:nvSpPr>
          <p:cNvPr id="12" name="Retângulo 11"/>
          <p:cNvSpPr/>
          <p:nvPr/>
        </p:nvSpPr>
        <p:spPr>
          <a:xfrm>
            <a:off x="626158" y="5679161"/>
            <a:ext cx="3430687" cy="246221"/>
          </a:xfrm>
          <a:prstGeom prst="rect">
            <a:avLst/>
          </a:prstGeom>
        </p:spPr>
        <p:txBody>
          <a:bodyPr wrap="square" lIns="0" tIns="0" rIns="0" bIns="0">
            <a:spAutoFit/>
          </a:bodyPr>
          <a:lstStyle/>
          <a:p>
            <a:r>
              <a:rPr lang="pt-BR" sz="800" dirty="0" err="1">
                <a:solidFill>
                  <a:schemeClr val="bg1"/>
                </a:solidFill>
                <a:latin typeface="Montserrat" pitchFamily="50" charset="0"/>
              </a:rPr>
              <a:t>Ceilândia</a:t>
            </a:r>
            <a:r>
              <a:rPr lang="pt-BR" sz="800" dirty="0">
                <a:solidFill>
                  <a:schemeClr val="bg1"/>
                </a:solidFill>
                <a:latin typeface="Montserrat" pitchFamily="50" charset="0"/>
              </a:rPr>
              <a:t> PSUL</a:t>
            </a:r>
          </a:p>
          <a:p>
            <a:r>
              <a:rPr lang="pt-BR" sz="800" dirty="0">
                <a:solidFill>
                  <a:schemeClr val="bg1"/>
                </a:solidFill>
                <a:latin typeface="Montserrat" pitchFamily="50" charset="0"/>
              </a:rPr>
              <a:t>Fonte: Google Street View</a:t>
            </a:r>
          </a:p>
        </p:txBody>
      </p:sp>
      <p:sp>
        <p:nvSpPr>
          <p:cNvPr id="13" name="Retângulo 12"/>
          <p:cNvSpPr/>
          <p:nvPr/>
        </p:nvSpPr>
        <p:spPr>
          <a:xfrm>
            <a:off x="538163" y="1349375"/>
            <a:ext cx="4809143" cy="246569"/>
          </a:xfrm>
          <a:prstGeom prst="rect">
            <a:avLst/>
          </a:prstGeom>
        </p:spPr>
        <p:txBody>
          <a:bodyPr wrap="square" lIns="91784" tIns="45892" rIns="91784" bIns="45892">
            <a:spAutoFit/>
          </a:bodyPr>
          <a:lstStyle/>
          <a:p>
            <a:pPr algn="ctr"/>
            <a:r>
              <a:rPr lang="pt-BR" sz="1000" b="1" dirty="0">
                <a:solidFill>
                  <a:schemeClr val="tx1">
                    <a:lumMod val="65000"/>
                    <a:lumOff val="35000"/>
                  </a:schemeClr>
                </a:solidFill>
                <a:latin typeface="Montserrat" pitchFamily="50" charset="0"/>
              </a:rPr>
              <a:t>Imagem da Via diagnosticada com condições ruins – Ceilândia </a:t>
            </a:r>
            <a:r>
              <a:rPr lang="pt-BR" sz="1000" b="1" dirty="0" err="1">
                <a:solidFill>
                  <a:schemeClr val="tx1">
                    <a:lumMod val="65000"/>
                    <a:lumOff val="35000"/>
                  </a:schemeClr>
                </a:solidFill>
                <a:latin typeface="Montserrat" pitchFamily="50" charset="0"/>
              </a:rPr>
              <a:t>Psul</a:t>
            </a:r>
            <a:endParaRPr lang="pt-BR" sz="1000" b="1" dirty="0">
              <a:solidFill>
                <a:schemeClr val="tx1">
                  <a:lumMod val="65000"/>
                  <a:lumOff val="35000"/>
                </a:schemeClr>
              </a:solidFill>
              <a:latin typeface="Montserrat" pitchFamily="50" charset="0"/>
            </a:endParaRPr>
          </a:p>
        </p:txBody>
      </p:sp>
      <p:sp>
        <p:nvSpPr>
          <p:cNvPr id="27" name="Retângulo 26"/>
          <p:cNvSpPr/>
          <p:nvPr/>
        </p:nvSpPr>
        <p:spPr>
          <a:xfrm>
            <a:off x="807188" y="2237568"/>
            <a:ext cx="2701962" cy="1256068"/>
          </a:xfrm>
          <a:prstGeom prst="rect">
            <a:avLst/>
          </a:prstGeom>
          <a:solidFill>
            <a:schemeClr val="accent1"/>
          </a:solidFill>
          <a:ln w="28575">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180000" tIns="180000" rIns="180000" bIns="180000">
            <a:spAutoFit/>
          </a:bodyPr>
          <a:lstStyle/>
          <a:p>
            <a:pPr algn="just"/>
            <a:r>
              <a:rPr lang="pt-BR" sz="1000" i="1" dirty="0">
                <a:solidFill>
                  <a:schemeClr val="bg1"/>
                </a:solidFill>
                <a:latin typeface="Montserrat" pitchFamily="50" charset="0"/>
              </a:rPr>
              <a:t>...ao melhorar as condições para os pedestres, não só reforçamos a circulação a pé, mas também – e mais importante – reforçamos a vida na cidade.</a:t>
            </a:r>
          </a:p>
          <a:p>
            <a:pPr algn="just"/>
            <a:r>
              <a:rPr lang="pt-BR" sz="800" dirty="0">
                <a:solidFill>
                  <a:schemeClr val="bg1"/>
                </a:solidFill>
                <a:latin typeface="Montserrat" pitchFamily="50" charset="0"/>
              </a:rPr>
              <a:t>GEHL (2010). Cidade Para Pessoas</a:t>
            </a:r>
            <a:endParaRPr lang="pt-BR" sz="908" i="1" dirty="0">
              <a:solidFill>
                <a:schemeClr val="bg1"/>
              </a:solidFill>
              <a:latin typeface="Montserrat" pitchFamily="50" charset="0"/>
            </a:endParaRPr>
          </a:p>
        </p:txBody>
      </p:sp>
      <p:sp>
        <p:nvSpPr>
          <p:cNvPr id="9" name="CaixaDeTexto 8"/>
          <p:cNvSpPr txBox="1"/>
          <p:nvPr/>
        </p:nvSpPr>
        <p:spPr>
          <a:xfrm>
            <a:off x="4969670" y="5706304"/>
            <a:ext cx="4105275" cy="21577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pitchFamily="50" charset="0"/>
              </a:rPr>
              <a:t>Fonte da imagem: Diagnóstico da Mobilidade a Pé (SEMOB, 2017)</a:t>
            </a:r>
          </a:p>
        </p:txBody>
      </p:sp>
    </p:spTree>
    <p:extLst>
      <p:ext uri="{BB962C8B-B14F-4D97-AF65-F5344CB8AC3E}">
        <p14:creationId xmlns:p14="http://schemas.microsoft.com/office/powerpoint/2010/main" val="2909996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29B00"/>
        </a:solidFill>
        <a:effectLst/>
      </p:bgPr>
    </p:bg>
    <p:spTree>
      <p:nvGrpSpPr>
        <p:cNvPr id="1" name=""/>
        <p:cNvGrpSpPr/>
        <p:nvPr/>
      </p:nvGrpSpPr>
      <p:grpSpPr>
        <a:xfrm>
          <a:off x="0" y="0"/>
          <a:ext cx="0" cy="0"/>
          <a:chOff x="0" y="0"/>
          <a:chExt cx="0" cy="0"/>
        </a:xfrm>
      </p:grpSpPr>
      <p:cxnSp>
        <p:nvCxnSpPr>
          <p:cNvPr id="10" name="Conector reto 9"/>
          <p:cNvCxnSpPr/>
          <p:nvPr/>
        </p:nvCxnSpPr>
        <p:spPr>
          <a:xfrm>
            <a:off x="0" y="5083743"/>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4312436" y="5082037"/>
            <a:ext cx="5225262" cy="417885"/>
          </a:xfrm>
          <a:prstGeom prst="rect">
            <a:avLst/>
          </a:prstGeom>
          <a:noFill/>
          <a:ln>
            <a:noFill/>
          </a:ln>
        </p:spPr>
        <p:txBody>
          <a:bodyPr wrap="square" lIns="91771" tIns="45886" rIns="360000" bIns="45886" rtlCol="0">
            <a:spAutoFit/>
          </a:bodyPr>
          <a:lstStyle/>
          <a:p>
            <a:pPr algn="r">
              <a:lnSpc>
                <a:spcPct val="150000"/>
              </a:lnSpc>
            </a:pPr>
            <a:r>
              <a:rPr lang="pt-BR" dirty="0">
                <a:solidFill>
                  <a:schemeClr val="bg1"/>
                </a:solidFill>
                <a:latin typeface="Montserrat" pitchFamily="50" charset="0"/>
              </a:rPr>
              <a:t> 4.4 Infraestrutura de </a:t>
            </a:r>
            <a:r>
              <a:rPr lang="pt-BR" dirty="0" err="1">
                <a:solidFill>
                  <a:schemeClr val="bg1"/>
                </a:solidFill>
                <a:latin typeface="Montserrat" pitchFamily="50" charset="0"/>
              </a:rPr>
              <a:t>Ciclomobilidade</a:t>
            </a:r>
            <a:endParaRPr lang="pt-BR" dirty="0">
              <a:solidFill>
                <a:schemeClr val="bg1"/>
              </a:solidFill>
              <a:latin typeface="Montserrat" pitchFamily="50" charset="0"/>
            </a:endParaRPr>
          </a:p>
        </p:txBody>
      </p:sp>
      <p:sp>
        <p:nvSpPr>
          <p:cNvPr id="9" name="CaixaDeTexto 8"/>
          <p:cNvSpPr txBox="1"/>
          <p:nvPr/>
        </p:nvSpPr>
        <p:spPr>
          <a:xfrm>
            <a:off x="5152235" y="4552122"/>
            <a:ext cx="4366061" cy="498613"/>
          </a:xfrm>
          <a:prstGeom prst="rect">
            <a:avLst/>
          </a:prstGeom>
          <a:noFill/>
          <a:ln>
            <a:noFill/>
          </a:ln>
        </p:spPr>
        <p:txBody>
          <a:bodyPr wrap="square" lIns="91771" tIns="45886" rIns="360000" bIns="45886" rtlCol="0">
            <a:spAutoFit/>
          </a:bodyPr>
          <a:lstStyle/>
          <a:p>
            <a:pPr algn="r">
              <a:lnSpc>
                <a:spcPct val="150000"/>
              </a:lnSpc>
            </a:pPr>
            <a:r>
              <a:rPr lang="pt-BR" sz="1997" b="1" i="1" dirty="0">
                <a:solidFill>
                  <a:srgbClr val="F9DD16"/>
                </a:solidFill>
                <a:latin typeface="Montserrat" pitchFamily="50" charset="0"/>
              </a:rPr>
              <a:t>4. DIAGNÓSTICO</a:t>
            </a:r>
            <a:endParaRPr lang="pt-BR" sz="3177" b="1" i="1" dirty="0">
              <a:solidFill>
                <a:srgbClr val="F9DD16"/>
              </a:solidFill>
              <a:latin typeface="Montserrat" pitchFamily="50" charset="0"/>
            </a:endParaRPr>
          </a:p>
        </p:txBody>
      </p:sp>
    </p:spTree>
    <p:extLst>
      <p:ext uri="{BB962C8B-B14F-4D97-AF65-F5344CB8AC3E}">
        <p14:creationId xmlns:p14="http://schemas.microsoft.com/office/powerpoint/2010/main" val="3443900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8164" y="1349375"/>
            <a:ext cx="4105274" cy="3847207"/>
          </a:xfrm>
          <a:prstGeom prst="rect">
            <a:avLst/>
          </a:prstGeom>
        </p:spPr>
        <p:txBody>
          <a:bodyPr wrap="square" lIns="0" tIns="0" rIns="0" bIns="0" numCol="1" spcCol="398107">
            <a:spAutoFit/>
          </a:bodyPr>
          <a:lstStyle/>
          <a:p>
            <a:pPr indent="457200" algn="just">
              <a:spcBef>
                <a:spcPts val="600"/>
              </a:spcBef>
            </a:pPr>
            <a:r>
              <a:rPr lang="pt-BR" sz="1000" dirty="0">
                <a:solidFill>
                  <a:schemeClr val="tx1">
                    <a:lumMod val="65000"/>
                    <a:lumOff val="35000"/>
                  </a:schemeClr>
                </a:solidFill>
                <a:latin typeface="Montserrat" pitchFamily="50" charset="0"/>
              </a:rPr>
              <a:t>A integração da bicicleta</a:t>
            </a:r>
            <a:r>
              <a:rPr lang="pt-BR" sz="1000" dirty="0">
                <a:solidFill>
                  <a:srgbClr val="FF0000"/>
                </a:solidFill>
                <a:latin typeface="Montserrat" pitchFamily="50" charset="0"/>
              </a:rPr>
              <a:t> </a:t>
            </a:r>
            <a:r>
              <a:rPr lang="pt-BR" sz="1000" dirty="0">
                <a:solidFill>
                  <a:schemeClr val="tx1">
                    <a:lumMod val="65000"/>
                    <a:lumOff val="35000"/>
                  </a:schemeClr>
                </a:solidFill>
                <a:latin typeface="Montserrat" pitchFamily="50" charset="0"/>
              </a:rPr>
              <a:t>com o metrô é uma forma de grande potencial tornando o </a:t>
            </a:r>
            <a:r>
              <a:rPr lang="pt-BR" sz="1000" b="1" dirty="0">
                <a:solidFill>
                  <a:srgbClr val="0070C0"/>
                </a:solidFill>
                <a:latin typeface="Montserrat" pitchFamily="50" charset="0"/>
              </a:rPr>
              <a:t>transporte coletivo mais eficiente</a:t>
            </a:r>
            <a:r>
              <a:rPr lang="pt-BR" sz="1000" dirty="0">
                <a:solidFill>
                  <a:schemeClr val="tx1">
                    <a:lumMod val="65000"/>
                    <a:lumOff val="35000"/>
                  </a:schemeClr>
                </a:solidFill>
                <a:latin typeface="Montserrat" pitchFamily="50" charset="0"/>
              </a:rPr>
              <a:t>, uma vez que o pólo gerador de viagem passa a ter um raio de abrangência maior considerando a relação tempo/deslocamento.</a:t>
            </a:r>
          </a:p>
          <a:p>
            <a:pPr indent="457200" algn="just">
              <a:spcBef>
                <a:spcPts val="600"/>
              </a:spcBef>
            </a:pPr>
            <a:r>
              <a:rPr lang="pt-BR" sz="1000" dirty="0">
                <a:solidFill>
                  <a:schemeClr val="tx1">
                    <a:lumMod val="65000"/>
                    <a:lumOff val="35000"/>
                  </a:schemeClr>
                </a:solidFill>
                <a:latin typeface="Montserrat" pitchFamily="50" charset="0"/>
              </a:rPr>
              <a:t>No Distrito Federal, a lei nº 4.216, de 6 de outubro de 2008, dispõe sobre o transporte de bicicletas ou de similares com propulsão humana nas composições do metrô, dos veículos leves sobre trilhos – </a:t>
            </a:r>
            <a:r>
              <a:rPr lang="pt-BR" sz="1000" dirty="0" err="1">
                <a:solidFill>
                  <a:schemeClr val="tx1">
                    <a:lumMod val="65000"/>
                    <a:lumOff val="35000"/>
                  </a:schemeClr>
                </a:solidFill>
                <a:latin typeface="Montserrat" pitchFamily="50" charset="0"/>
              </a:rPr>
              <a:t>VLTs</a:t>
            </a:r>
            <a:r>
              <a:rPr lang="pt-BR" sz="1000" dirty="0">
                <a:solidFill>
                  <a:schemeClr val="tx1">
                    <a:lumMod val="65000"/>
                    <a:lumOff val="35000"/>
                  </a:schemeClr>
                </a:solidFill>
                <a:latin typeface="Montserrat" pitchFamily="50" charset="0"/>
              </a:rPr>
              <a:t> e sobre pneus – </a:t>
            </a:r>
            <a:r>
              <a:rPr lang="pt-BR" sz="1000" dirty="0" err="1">
                <a:solidFill>
                  <a:schemeClr val="tx1">
                    <a:lumMod val="65000"/>
                    <a:lumOff val="35000"/>
                  </a:schemeClr>
                </a:solidFill>
                <a:latin typeface="Montserrat" pitchFamily="50" charset="0"/>
              </a:rPr>
              <a:t>VLPs</a:t>
            </a:r>
            <a:r>
              <a:rPr lang="pt-BR" sz="1000" dirty="0">
                <a:solidFill>
                  <a:schemeClr val="tx1">
                    <a:lumMod val="65000"/>
                    <a:lumOff val="35000"/>
                  </a:schemeClr>
                </a:solidFill>
                <a:latin typeface="Montserrat" pitchFamily="50" charset="0"/>
              </a:rPr>
              <a:t>.</a:t>
            </a:r>
          </a:p>
          <a:p>
            <a:pPr indent="457200" algn="just">
              <a:spcBef>
                <a:spcPts val="600"/>
              </a:spcBef>
            </a:pPr>
            <a:r>
              <a:rPr lang="pt-BR" sz="1000" dirty="0">
                <a:solidFill>
                  <a:schemeClr val="tx1">
                    <a:lumMod val="65000"/>
                    <a:lumOff val="35000"/>
                  </a:schemeClr>
                </a:solidFill>
                <a:latin typeface="Montserrat" pitchFamily="50" charset="0"/>
              </a:rPr>
              <a:t>Já a integração da bicicleta ao ônibus traz a facilidade para chegar ao destino final. Em função do maior número de rotas, o ônibus pode ser de grande auxílio nos trajetos mais íngremes e com condições desfavoráveis, como a pouca iluminação e outros obstáculos.</a:t>
            </a:r>
          </a:p>
          <a:p>
            <a:pPr indent="457200" algn="just">
              <a:spcBef>
                <a:spcPts val="600"/>
              </a:spcBef>
            </a:pPr>
            <a:r>
              <a:rPr lang="pt-BR" sz="1000" dirty="0">
                <a:solidFill>
                  <a:schemeClr val="tx1">
                    <a:lumMod val="65000"/>
                    <a:lumOff val="35000"/>
                  </a:schemeClr>
                </a:solidFill>
                <a:latin typeface="Montserrat" pitchFamily="50" charset="0"/>
              </a:rPr>
              <a:t>A integração entre ônibus e bicicleta é mais uma possibilidade de mobilidade para os usuários dos ciclos. Das opções de integração, é possível chegar de bicicleta nas estações de ônibus ou BRT (</a:t>
            </a:r>
            <a:r>
              <a:rPr lang="pt-BR" sz="1000" i="1" dirty="0">
                <a:solidFill>
                  <a:schemeClr val="tx1">
                    <a:lumMod val="65000"/>
                    <a:lumOff val="35000"/>
                  </a:schemeClr>
                </a:solidFill>
                <a:latin typeface="Montserrat" pitchFamily="50" charset="0"/>
              </a:rPr>
              <a:t>Bus </a:t>
            </a:r>
            <a:r>
              <a:rPr lang="pt-BR" sz="1000" i="1" dirty="0" err="1">
                <a:solidFill>
                  <a:schemeClr val="tx1">
                    <a:lumMod val="65000"/>
                    <a:lumOff val="35000"/>
                  </a:schemeClr>
                </a:solidFill>
                <a:latin typeface="Montserrat" pitchFamily="50" charset="0"/>
              </a:rPr>
              <a:t>Rapid</a:t>
            </a:r>
            <a:r>
              <a:rPr lang="pt-BR" sz="1000" i="1" dirty="0">
                <a:solidFill>
                  <a:schemeClr val="tx1">
                    <a:lumMod val="65000"/>
                    <a:lumOff val="35000"/>
                  </a:schemeClr>
                </a:solidFill>
                <a:latin typeface="Montserrat" pitchFamily="50" charset="0"/>
              </a:rPr>
              <a:t> Transit</a:t>
            </a:r>
            <a:r>
              <a:rPr lang="pt-BR" sz="1000" dirty="0">
                <a:solidFill>
                  <a:schemeClr val="tx1">
                    <a:lumMod val="65000"/>
                    <a:lumOff val="35000"/>
                  </a:schemeClr>
                </a:solidFill>
                <a:latin typeface="Montserrat" pitchFamily="50" charset="0"/>
              </a:rPr>
              <a:t>) ou deixá-la estacionada em paraciclos ou bicicletários para utilizar no trajeto final da rota.</a:t>
            </a:r>
          </a:p>
          <a:p>
            <a:pPr indent="457200" algn="r">
              <a:spcBef>
                <a:spcPts val="600"/>
              </a:spcBef>
            </a:pPr>
            <a:endParaRPr lang="pt-BR" sz="1000" dirty="0">
              <a:solidFill>
                <a:schemeClr val="tx1">
                  <a:lumMod val="65000"/>
                  <a:lumOff val="35000"/>
                </a:schemeClr>
              </a:solidFill>
              <a:latin typeface="Montserrat" pitchFamily="50" charset="0"/>
            </a:endParaRPr>
          </a:p>
        </p:txBody>
      </p:sp>
      <p:pic>
        <p:nvPicPr>
          <p:cNvPr id="23" name="Imagem 22" descr="unnamed.jpg"/>
          <p:cNvPicPr>
            <a:picLocks noChangeAspect="1"/>
          </p:cNvPicPr>
          <p:nvPr/>
        </p:nvPicPr>
        <p:blipFill>
          <a:blip r:embed="rId3" cstate="print"/>
          <a:srcRect l="5761" t="23649" r="43336"/>
          <a:stretch>
            <a:fillRect/>
          </a:stretch>
        </p:blipFill>
        <p:spPr>
          <a:xfrm>
            <a:off x="5075238" y="1349376"/>
            <a:ext cx="4105275" cy="4679950"/>
          </a:xfrm>
          <a:prstGeom prst="rect">
            <a:avLst/>
          </a:prstGeom>
        </p:spPr>
      </p:pic>
      <p:sp>
        <p:nvSpPr>
          <p:cNvPr id="6" name="CaixaDeTexto 5"/>
          <p:cNvSpPr txBox="1"/>
          <p:nvPr/>
        </p:nvSpPr>
        <p:spPr>
          <a:xfrm>
            <a:off x="5188748" y="5742817"/>
            <a:ext cx="3849684" cy="21577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ln w="18415" cmpd="sng">
                  <a:noFill/>
                  <a:prstDash val="solid"/>
                </a:ln>
                <a:solidFill>
                  <a:schemeClr val="bg1"/>
                </a:solidFill>
                <a:latin typeface="Montserrat" pitchFamily="50" charset="0"/>
              </a:rPr>
              <a:t>Estação de Metrô do Guará com </a:t>
            </a:r>
            <a:r>
              <a:rPr lang="pt-BR" sz="800" dirty="0" err="1">
                <a:ln w="18415" cmpd="sng">
                  <a:noFill/>
                  <a:prstDash val="solid"/>
                </a:ln>
                <a:solidFill>
                  <a:schemeClr val="bg1"/>
                </a:solidFill>
                <a:latin typeface="Montserrat" pitchFamily="50" charset="0"/>
              </a:rPr>
              <a:t>paraciclos</a:t>
            </a:r>
            <a:r>
              <a:rPr lang="pt-BR" sz="800" dirty="0">
                <a:ln w="18415" cmpd="sng">
                  <a:noFill/>
                  <a:prstDash val="solid"/>
                </a:ln>
                <a:solidFill>
                  <a:schemeClr val="bg1"/>
                </a:solidFill>
                <a:latin typeface="Montserrat" pitchFamily="50" charset="0"/>
              </a:rPr>
              <a:t> - Fonte: Agência Brasília</a:t>
            </a:r>
          </a:p>
        </p:txBody>
      </p:sp>
    </p:spTree>
    <p:extLst>
      <p:ext uri="{BB962C8B-B14F-4D97-AF65-F5344CB8AC3E}">
        <p14:creationId xmlns:p14="http://schemas.microsoft.com/office/powerpoint/2010/main" val="3221586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427909" y="1669639"/>
            <a:ext cx="6810830" cy="4359686"/>
          </a:xfrm>
          <a:prstGeom prst="rect">
            <a:avLst/>
          </a:prstGeom>
          <a:noFill/>
          <a:ln w="9525">
            <a:noFill/>
            <a:miter lim="800000"/>
            <a:headEnd/>
            <a:tailEnd/>
          </a:ln>
        </p:spPr>
      </p:pic>
      <p:sp>
        <p:nvSpPr>
          <p:cNvPr id="14" name="Retângulo 13"/>
          <p:cNvSpPr/>
          <p:nvPr/>
        </p:nvSpPr>
        <p:spPr>
          <a:xfrm>
            <a:off x="1354883" y="6029325"/>
            <a:ext cx="4342322" cy="215791"/>
          </a:xfrm>
          <a:prstGeom prst="rect">
            <a:avLst/>
          </a:prstGeom>
        </p:spPr>
        <p:txBody>
          <a:bodyPr wrap="square" lIns="91784" tIns="45892" rIns="91784" bIns="45892">
            <a:spAutoFit/>
          </a:bodyPr>
          <a:lstStyle/>
          <a:p>
            <a:r>
              <a:rPr lang="pt-BR" sz="800" dirty="0">
                <a:solidFill>
                  <a:schemeClr val="tx1">
                    <a:lumMod val="65000"/>
                    <a:lumOff val="35000"/>
                  </a:schemeClr>
                </a:solidFill>
                <a:latin typeface="Montserrat" pitchFamily="50" charset="0"/>
              </a:rPr>
              <a:t>Fonte: SEGETH (2015). Mobilidade ativa em torno das estações.</a:t>
            </a:r>
          </a:p>
        </p:txBody>
      </p:sp>
      <p:sp>
        <p:nvSpPr>
          <p:cNvPr id="18" name="Retângulo 17"/>
          <p:cNvSpPr/>
          <p:nvPr/>
        </p:nvSpPr>
        <p:spPr>
          <a:xfrm>
            <a:off x="1939091" y="1251718"/>
            <a:ext cx="5694288" cy="307777"/>
          </a:xfrm>
          <a:prstGeom prst="rect">
            <a:avLst/>
          </a:prstGeom>
        </p:spPr>
        <p:txBody>
          <a:bodyPr wrap="square" lIns="0" tIns="0" rIns="0" bIns="0" numCol="1" spcCol="320718">
            <a:spAutoFit/>
          </a:bodyPr>
          <a:lstStyle/>
          <a:p>
            <a:pPr algn="ctr"/>
            <a:r>
              <a:rPr lang="pt-BR" sz="1000" b="1" dirty="0">
                <a:solidFill>
                  <a:schemeClr val="tx1">
                    <a:lumMod val="65000"/>
                    <a:lumOff val="35000"/>
                  </a:schemeClr>
                </a:solidFill>
                <a:latin typeface="Montserrat" pitchFamily="50" charset="0"/>
              </a:rPr>
              <a:t>Acesso às estações de metrô de acordo com estudo realizado pela SEGETH em 2015</a:t>
            </a:r>
          </a:p>
          <a:p>
            <a:pPr algn="ctr"/>
            <a:r>
              <a:rPr lang="pt-BR" sz="1000" b="1" dirty="0">
                <a:solidFill>
                  <a:schemeClr val="tx1">
                    <a:lumMod val="65000"/>
                    <a:lumOff val="35000"/>
                  </a:schemeClr>
                </a:solidFill>
                <a:latin typeface="Montserrat" pitchFamily="50" charset="0"/>
              </a:rPr>
              <a:t>Isócronas de tempo de ciclistas 5 ,10 e 15 minutos de deslocamento.</a:t>
            </a:r>
          </a:p>
        </p:txBody>
      </p:sp>
    </p:spTree>
    <p:extLst>
      <p:ext uri="{BB962C8B-B14F-4D97-AF65-F5344CB8AC3E}">
        <p14:creationId xmlns:p14="http://schemas.microsoft.com/office/powerpoint/2010/main" val="416803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223" y="1349375"/>
            <a:ext cx="6639746" cy="4679950"/>
          </a:xfrm>
          <a:prstGeom prst="rect">
            <a:avLst/>
          </a:prstGeom>
        </p:spPr>
      </p:pic>
    </p:spTree>
    <p:extLst>
      <p:ext uri="{BB962C8B-B14F-4D97-AF65-F5344CB8AC3E}">
        <p14:creationId xmlns:p14="http://schemas.microsoft.com/office/powerpoint/2010/main" val="3861808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a 11"/>
          <p:cNvGraphicFramePr>
            <a:graphicFrameLocks noGrp="1"/>
          </p:cNvGraphicFramePr>
          <p:nvPr>
            <p:extLst>
              <p:ext uri="{D42A27DB-BD31-4B8C-83A1-F6EECF244321}">
                <p14:modId xmlns:p14="http://schemas.microsoft.com/office/powerpoint/2010/main" val="2947920532"/>
              </p:ext>
            </p:extLst>
          </p:nvPr>
        </p:nvGraphicFramePr>
        <p:xfrm>
          <a:off x="5075238" y="2201056"/>
          <a:ext cx="4105275" cy="2397401"/>
        </p:xfrm>
        <a:graphic>
          <a:graphicData uri="http://schemas.openxmlformats.org/drawingml/2006/table">
            <a:tbl>
              <a:tblPr>
                <a:tableStyleId>{F5AB1C69-6EDB-4FF4-983F-18BD219EF322}</a:tableStyleId>
              </a:tblPr>
              <a:tblGrid>
                <a:gridCol w="1858874">
                  <a:extLst>
                    <a:ext uri="{9D8B030D-6E8A-4147-A177-3AD203B41FA5}">
                      <a16:colId xmlns:a16="http://schemas.microsoft.com/office/drawing/2014/main" val="20000"/>
                    </a:ext>
                  </a:extLst>
                </a:gridCol>
                <a:gridCol w="2246401">
                  <a:extLst>
                    <a:ext uri="{9D8B030D-6E8A-4147-A177-3AD203B41FA5}">
                      <a16:colId xmlns:a16="http://schemas.microsoft.com/office/drawing/2014/main" val="20001"/>
                    </a:ext>
                  </a:extLst>
                </a:gridCol>
              </a:tblGrid>
              <a:tr h="292697">
                <a:tc>
                  <a:txBody>
                    <a:bodyPr/>
                    <a:lstStyle/>
                    <a:p>
                      <a:pPr algn="ctr" fontAlgn="b"/>
                      <a:r>
                        <a:rPr lang="pt-BR" sz="1200" b="1" i="0" u="none" strike="noStrike" dirty="0">
                          <a:solidFill>
                            <a:schemeClr val="bg1"/>
                          </a:solidFill>
                          <a:latin typeface="Montserrat" pitchFamily="50" charset="0"/>
                        </a:rPr>
                        <a:t>Estação de metrô</a:t>
                      </a:r>
                    </a:p>
                  </a:txBody>
                  <a:tcPr marL="32672" marR="8340" marT="7942" marB="0" anchor="ctr">
                    <a:solidFill>
                      <a:schemeClr val="tx2">
                        <a:lumMod val="75000"/>
                        <a:alpha val="80000"/>
                      </a:schemeClr>
                    </a:solidFill>
                  </a:tcPr>
                </a:tc>
                <a:tc>
                  <a:txBody>
                    <a:bodyPr/>
                    <a:lstStyle/>
                    <a:p>
                      <a:pPr algn="ctr" fontAlgn="b"/>
                      <a:r>
                        <a:rPr lang="pt-BR" sz="1200" b="1" i="0" u="none" strike="noStrike" dirty="0">
                          <a:solidFill>
                            <a:schemeClr val="bg1"/>
                          </a:solidFill>
                          <a:latin typeface="Montserrat" pitchFamily="50" charset="0"/>
                        </a:rPr>
                        <a:t>Nº de</a:t>
                      </a:r>
                      <a:r>
                        <a:rPr lang="pt-BR" sz="1200" b="1" i="0" u="none" strike="noStrike" baseline="0" dirty="0">
                          <a:solidFill>
                            <a:schemeClr val="bg1"/>
                          </a:solidFill>
                          <a:latin typeface="Montserrat" pitchFamily="50" charset="0"/>
                        </a:rPr>
                        <a:t> vagas para bicicletas</a:t>
                      </a:r>
                      <a:endParaRPr lang="pt-BR" sz="1200" b="1" i="0" u="none" strike="noStrike" dirty="0">
                        <a:solidFill>
                          <a:schemeClr val="bg1"/>
                        </a:solidFill>
                        <a:latin typeface="Montserrat" pitchFamily="50" charset="0"/>
                      </a:endParaRPr>
                    </a:p>
                  </a:txBody>
                  <a:tcPr marL="32672" marR="8340" marT="7942" marB="0" anchor="ctr">
                    <a:solidFill>
                      <a:schemeClr val="tx2">
                        <a:lumMod val="75000"/>
                        <a:alpha val="80000"/>
                      </a:schemeClr>
                    </a:solidFill>
                  </a:tcPr>
                </a:tc>
                <a:extLst>
                  <a:ext uri="{0D108BD9-81ED-4DB2-BD59-A6C34878D82A}">
                    <a16:rowId xmlns:a16="http://schemas.microsoft.com/office/drawing/2014/main" val="10000"/>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Ceilândia Norte</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327</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01"/>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Ceilândia Centro</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127</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02"/>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Guariroba</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114</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03"/>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Ceilândia Sul</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81</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04"/>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Samambaia</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29</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05"/>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Samambaia Sul</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22</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06"/>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Concessionárias</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10</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07"/>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Guará</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118</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08"/>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112 Sul</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49</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09"/>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Asa Sul</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49</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10"/>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102 Sul</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46</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11"/>
                  </a:ext>
                </a:extLst>
              </a:tr>
              <a:tr h="165374">
                <a:tc>
                  <a:txBody>
                    <a:bodyPr/>
                    <a:lstStyle/>
                    <a:p>
                      <a:pPr algn="l" fontAlgn="b">
                        <a:lnSpc>
                          <a:spcPts val="1600"/>
                        </a:lnSpc>
                      </a:pPr>
                      <a:r>
                        <a:rPr lang="pt-BR" sz="1000" u="none" strike="noStrike" dirty="0">
                          <a:solidFill>
                            <a:schemeClr val="tx1">
                              <a:lumMod val="65000"/>
                              <a:lumOff val="35000"/>
                            </a:schemeClr>
                          </a:solidFill>
                          <a:latin typeface="Montserrat" pitchFamily="50" charset="0"/>
                        </a:rPr>
                        <a:t>Terminal Ceilândia</a:t>
                      </a:r>
                      <a:endParaRPr lang="pt-BR" sz="1000" b="0" i="0" u="none" strike="noStrike" dirty="0">
                        <a:solidFill>
                          <a:schemeClr val="tx1">
                            <a:lumMod val="65000"/>
                            <a:lumOff val="35000"/>
                          </a:schemeClr>
                        </a:solidFill>
                        <a:latin typeface="Montserrat" pitchFamily="50" charset="0"/>
                      </a:endParaRPr>
                    </a:p>
                  </a:txBody>
                  <a:tcPr marL="32672" marR="8340" marT="7942" marB="0" anchor="b">
                    <a:solidFill>
                      <a:schemeClr val="tx2">
                        <a:lumMod val="40000"/>
                        <a:lumOff val="60000"/>
                        <a:alpha val="50000"/>
                      </a:schemeClr>
                    </a:solidFill>
                  </a:tcPr>
                </a:tc>
                <a:tc>
                  <a:txBody>
                    <a:bodyPr/>
                    <a:lstStyle/>
                    <a:p>
                      <a:pPr algn="ctr" fontAlgn="b"/>
                      <a:r>
                        <a:rPr lang="pt-BR" sz="1000" u="none" strike="noStrike" dirty="0">
                          <a:solidFill>
                            <a:schemeClr val="tx1">
                              <a:lumMod val="65000"/>
                              <a:lumOff val="35000"/>
                            </a:schemeClr>
                          </a:solidFill>
                          <a:latin typeface="Montserrat" pitchFamily="50" charset="0"/>
                        </a:rPr>
                        <a:t>149</a:t>
                      </a:r>
                      <a:endParaRPr lang="pt-BR" sz="1000" b="0" i="0" u="none" strike="noStrike" dirty="0">
                        <a:solidFill>
                          <a:schemeClr val="tx1">
                            <a:lumMod val="65000"/>
                            <a:lumOff val="35000"/>
                          </a:schemeClr>
                        </a:solidFill>
                        <a:latin typeface="Montserrat" pitchFamily="50" charset="0"/>
                      </a:endParaRPr>
                    </a:p>
                  </a:txBody>
                  <a:tcPr marL="32672" marR="8340" marT="7942" marB="0" anchor="ctr">
                    <a:solidFill>
                      <a:schemeClr val="tx2">
                        <a:lumMod val="40000"/>
                        <a:lumOff val="60000"/>
                        <a:alpha val="50000"/>
                      </a:schemeClr>
                    </a:solidFill>
                  </a:tcPr>
                </a:tc>
                <a:extLst>
                  <a:ext uri="{0D108BD9-81ED-4DB2-BD59-A6C34878D82A}">
                    <a16:rowId xmlns:a16="http://schemas.microsoft.com/office/drawing/2014/main" val="10012"/>
                  </a:ext>
                </a:extLst>
              </a:tr>
            </a:tbl>
          </a:graphicData>
        </a:graphic>
      </p:graphicFrame>
      <p:graphicFrame>
        <p:nvGraphicFramePr>
          <p:cNvPr id="10" name="Tabela 9"/>
          <p:cNvGraphicFramePr>
            <a:graphicFrameLocks noGrp="1"/>
          </p:cNvGraphicFramePr>
          <p:nvPr>
            <p:extLst>
              <p:ext uri="{D42A27DB-BD31-4B8C-83A1-F6EECF244321}">
                <p14:modId xmlns:p14="http://schemas.microsoft.com/office/powerpoint/2010/main" val="397820844"/>
              </p:ext>
            </p:extLst>
          </p:nvPr>
        </p:nvGraphicFramePr>
        <p:xfrm>
          <a:off x="538163" y="1349375"/>
          <a:ext cx="4105275" cy="4669510"/>
        </p:xfrm>
        <a:graphic>
          <a:graphicData uri="http://schemas.openxmlformats.org/drawingml/2006/table">
            <a:tbl>
              <a:tblPr>
                <a:tableStyleId>{F5AB1C69-6EDB-4FF4-983F-18BD219EF322}</a:tableStyleId>
              </a:tblPr>
              <a:tblGrid>
                <a:gridCol w="2751909">
                  <a:extLst>
                    <a:ext uri="{9D8B030D-6E8A-4147-A177-3AD203B41FA5}">
                      <a16:colId xmlns:a16="http://schemas.microsoft.com/office/drawing/2014/main" val="20000"/>
                    </a:ext>
                  </a:extLst>
                </a:gridCol>
                <a:gridCol w="1353366">
                  <a:extLst>
                    <a:ext uri="{9D8B030D-6E8A-4147-A177-3AD203B41FA5}">
                      <a16:colId xmlns:a16="http://schemas.microsoft.com/office/drawing/2014/main" val="20001"/>
                    </a:ext>
                  </a:extLst>
                </a:gridCol>
              </a:tblGrid>
              <a:tr h="368132">
                <a:tc>
                  <a:txBody>
                    <a:bodyPr/>
                    <a:lstStyle/>
                    <a:p>
                      <a:pPr algn="ctr" fontAlgn="b">
                        <a:lnSpc>
                          <a:spcPts val="1600"/>
                        </a:lnSpc>
                      </a:pPr>
                      <a:r>
                        <a:rPr lang="pt-BR" sz="1200" b="1" u="none" strike="noStrike" dirty="0">
                          <a:solidFill>
                            <a:schemeClr val="bg1"/>
                          </a:solidFill>
                          <a:latin typeface="Montserrat" pitchFamily="50" charset="0"/>
                        </a:rPr>
                        <a:t>Terminal de ônibus</a:t>
                      </a:r>
                      <a:endParaRPr lang="pt-BR" sz="1200" b="1" i="0" u="none" strike="noStrike" dirty="0">
                        <a:solidFill>
                          <a:schemeClr val="bg1"/>
                        </a:solidFill>
                        <a:latin typeface="Montserrat" pitchFamily="50" charset="0"/>
                      </a:endParaRPr>
                    </a:p>
                  </a:txBody>
                  <a:tcPr marL="32672" marR="6217" marT="5920" marB="0" anchor="ctr">
                    <a:solidFill>
                      <a:schemeClr val="tx2">
                        <a:lumMod val="75000"/>
                        <a:alpha val="80000"/>
                      </a:schemeClr>
                    </a:solidFill>
                  </a:tcPr>
                </a:tc>
                <a:tc>
                  <a:txBody>
                    <a:bodyPr/>
                    <a:lstStyle/>
                    <a:p>
                      <a:pPr algn="ctr" fontAlgn="b"/>
                      <a:r>
                        <a:rPr lang="pt-BR" sz="1200" b="1" u="none" strike="noStrike" dirty="0">
                          <a:solidFill>
                            <a:schemeClr val="bg1"/>
                          </a:solidFill>
                          <a:latin typeface="Montserrat" pitchFamily="50" charset="0"/>
                        </a:rPr>
                        <a:t>Nº de vagas para bicicletas</a:t>
                      </a:r>
                      <a:endParaRPr lang="pt-BR" sz="1200" b="1" i="0" u="none" strike="noStrike" dirty="0">
                        <a:solidFill>
                          <a:schemeClr val="bg1"/>
                        </a:solidFill>
                        <a:latin typeface="Montserrat" pitchFamily="50" charset="0"/>
                      </a:endParaRPr>
                    </a:p>
                  </a:txBody>
                  <a:tcPr marL="32672" marR="6217" marT="5920" marB="0" anchor="ctr">
                    <a:solidFill>
                      <a:schemeClr val="tx2">
                        <a:lumMod val="75000"/>
                        <a:alpha val="80000"/>
                      </a:schemeClr>
                    </a:solidFill>
                  </a:tcPr>
                </a:tc>
                <a:extLst>
                  <a:ext uri="{0D108BD9-81ED-4DB2-BD59-A6C34878D82A}">
                    <a16:rowId xmlns:a16="http://schemas.microsoft.com/office/drawing/2014/main" val="10000"/>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Ceilândia Setor O</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30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01"/>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Estação BRT Park Way</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18</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02"/>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Estação BRT Vargem bonita</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18</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03"/>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Estação BRT SMPW26</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18</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04"/>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Estação BRT Granja do Ipê</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18</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05"/>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Estação BRT Catetinho</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18</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06"/>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Estação BRT Santos Dumont</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18</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07"/>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Estação BRT Caub I</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18</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08"/>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Estação BRT Periquito</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18</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09"/>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do Plano Piloto</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Interditado</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10"/>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Cruzeiro</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11"/>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Planaltina</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40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12"/>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Guará II</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30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13"/>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Guará I</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14"/>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M Norte</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15"/>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Taguatinga Sul</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20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16"/>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P Sul</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20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17"/>
                  </a:ext>
                </a:extLst>
              </a:tr>
              <a:tr h="272001">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a:t>
                      </a:r>
                      <a:r>
                        <a:rPr lang="pt-BR" sz="1000" u="none" strike="noStrike" baseline="0" dirty="0">
                          <a:solidFill>
                            <a:schemeClr val="tx1">
                              <a:lumMod val="65000"/>
                              <a:lumOff val="35000"/>
                            </a:schemeClr>
                          </a:solidFill>
                          <a:latin typeface="Montserrat" pitchFamily="50" charset="0"/>
                        </a:rPr>
                        <a:t> </a:t>
                      </a:r>
                      <a:r>
                        <a:rPr lang="pt-BR" sz="1000" u="none" strike="noStrike" dirty="0">
                          <a:solidFill>
                            <a:schemeClr val="tx1">
                              <a:lumMod val="65000"/>
                              <a:lumOff val="35000"/>
                            </a:schemeClr>
                          </a:solidFill>
                          <a:latin typeface="Montserrat" pitchFamily="50" charset="0"/>
                        </a:rPr>
                        <a:t>Recanto das Emas II</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05</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18"/>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Riacho Fundo II</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20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20"/>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Sobradinho II</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20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21"/>
                  </a:ext>
                </a:extLst>
              </a:tr>
              <a:tr h="203692">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Recanto das Emas I</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22"/>
                  </a:ext>
                </a:extLst>
              </a:tr>
              <a:tr h="265010">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Samambaia Norte</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05</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23"/>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Samambaia Sul</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10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24"/>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QNR Ceilândia</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05</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25"/>
                  </a:ext>
                </a:extLst>
              </a:tr>
            </a:tbl>
          </a:graphicData>
        </a:graphic>
      </p:graphicFrame>
      <p:sp>
        <p:nvSpPr>
          <p:cNvPr id="15" name="CaixaDeTexto 14"/>
          <p:cNvSpPr txBox="1"/>
          <p:nvPr/>
        </p:nvSpPr>
        <p:spPr>
          <a:xfrm rot="10800000" flipV="1">
            <a:off x="5075238" y="5122096"/>
            <a:ext cx="4105275" cy="1077218"/>
          </a:xfrm>
          <a:prstGeom prst="rect">
            <a:avLst/>
          </a:prstGeom>
          <a:noFill/>
        </p:spPr>
        <p:txBody>
          <a:bodyPr wrap="square" lIns="0" tIns="0" rIns="0" bIns="0" numCol="1" spcCol="422203" rtlCol="0">
            <a:spAutoFit/>
          </a:bodyPr>
          <a:lstStyle/>
          <a:p>
            <a:pPr algn="just" fontAlgn="base"/>
            <a:r>
              <a:rPr lang="pt-BR" sz="1000" dirty="0">
                <a:solidFill>
                  <a:schemeClr val="tx1">
                    <a:lumMod val="65000"/>
                    <a:lumOff val="35000"/>
                  </a:schemeClr>
                </a:solidFill>
                <a:latin typeface="Montserrat" pitchFamily="50" charset="0"/>
              </a:rPr>
              <a:t>Verificou-se infraestrutura de </a:t>
            </a:r>
            <a:r>
              <a:rPr lang="pt-BR" sz="1000" dirty="0" err="1">
                <a:solidFill>
                  <a:schemeClr val="tx1">
                    <a:lumMod val="65000"/>
                    <a:lumOff val="35000"/>
                  </a:schemeClr>
                </a:solidFill>
                <a:latin typeface="Montserrat" pitchFamily="50" charset="0"/>
              </a:rPr>
              <a:t>bicicletário</a:t>
            </a:r>
            <a:r>
              <a:rPr lang="pt-BR" sz="1000" dirty="0">
                <a:solidFill>
                  <a:schemeClr val="tx1">
                    <a:lumMod val="65000"/>
                    <a:lumOff val="35000"/>
                  </a:schemeClr>
                </a:solidFill>
                <a:latin typeface="Montserrat" pitchFamily="50" charset="0"/>
              </a:rPr>
              <a:t> apenas nos Terminais Rodoviários do Núcleo Bandeirante e Cruzeiro. Nas demais </a:t>
            </a:r>
            <a:r>
              <a:rPr lang="pt-BR" sz="1000" dirty="0" err="1">
                <a:solidFill>
                  <a:schemeClr val="tx1">
                    <a:lumMod val="65000"/>
                    <a:lumOff val="35000"/>
                  </a:schemeClr>
                </a:solidFill>
                <a:latin typeface="Montserrat" pitchFamily="50" charset="0"/>
              </a:rPr>
              <a:t>RA’s</a:t>
            </a:r>
            <a:r>
              <a:rPr lang="pt-BR" sz="1000" dirty="0">
                <a:solidFill>
                  <a:schemeClr val="tx1">
                    <a:lumMod val="65000"/>
                    <a:lumOff val="35000"/>
                  </a:schemeClr>
                </a:solidFill>
                <a:latin typeface="Montserrat" pitchFamily="50" charset="0"/>
              </a:rPr>
              <a:t>, existem paraciclos instalados tanto dentro dos terminais, quanto nas proximidades. O Terminal Rodoviário do Plano Piloto na ocasião estava interditado.</a:t>
            </a:r>
          </a:p>
          <a:p>
            <a:pPr fontAlgn="base"/>
            <a:r>
              <a:rPr lang="pt-BR" sz="1000" dirty="0">
                <a:solidFill>
                  <a:schemeClr val="tx1">
                    <a:lumMod val="65000"/>
                    <a:lumOff val="35000"/>
                  </a:schemeClr>
                </a:solidFill>
                <a:latin typeface="Montserrat" pitchFamily="50" charset="0"/>
              </a:rPr>
              <a:t>Obs.: Vistoria realizada em Julho/2019.</a:t>
            </a:r>
          </a:p>
          <a:p>
            <a:pPr algn="just" fontAlgn="base"/>
            <a:endParaRPr lang="pt-BR" sz="1000" dirty="0">
              <a:solidFill>
                <a:schemeClr val="tx1">
                  <a:lumMod val="65000"/>
                  <a:lumOff val="35000"/>
                </a:schemeClr>
              </a:solidFill>
              <a:latin typeface="Montserrat" pitchFamily="50" charset="0"/>
            </a:endParaRPr>
          </a:p>
        </p:txBody>
      </p:sp>
      <p:graphicFrame>
        <p:nvGraphicFramePr>
          <p:cNvPr id="11" name="Tabela 10"/>
          <p:cNvGraphicFramePr>
            <a:graphicFrameLocks noGrp="1"/>
          </p:cNvGraphicFramePr>
          <p:nvPr>
            <p:extLst>
              <p:ext uri="{D42A27DB-BD31-4B8C-83A1-F6EECF244321}">
                <p14:modId xmlns:p14="http://schemas.microsoft.com/office/powerpoint/2010/main" val="397820844"/>
              </p:ext>
            </p:extLst>
          </p:nvPr>
        </p:nvGraphicFramePr>
        <p:xfrm>
          <a:off x="5075238" y="1349375"/>
          <a:ext cx="4105275" cy="603784"/>
        </p:xfrm>
        <a:graphic>
          <a:graphicData uri="http://schemas.openxmlformats.org/drawingml/2006/table">
            <a:tbl>
              <a:tblPr>
                <a:tableStyleId>{F5AB1C69-6EDB-4FF4-983F-18BD219EF322}</a:tableStyleId>
              </a:tblPr>
              <a:tblGrid>
                <a:gridCol w="2751909">
                  <a:extLst>
                    <a:ext uri="{9D8B030D-6E8A-4147-A177-3AD203B41FA5}">
                      <a16:colId xmlns:a16="http://schemas.microsoft.com/office/drawing/2014/main" val="20000"/>
                    </a:ext>
                  </a:extLst>
                </a:gridCol>
                <a:gridCol w="1353366">
                  <a:extLst>
                    <a:ext uri="{9D8B030D-6E8A-4147-A177-3AD203B41FA5}">
                      <a16:colId xmlns:a16="http://schemas.microsoft.com/office/drawing/2014/main" val="20001"/>
                    </a:ext>
                  </a:extLst>
                </a:gridCol>
              </a:tblGrid>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Gama Sul</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20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26"/>
                  </a:ext>
                </a:extLst>
              </a:tr>
              <a:tr h="169387">
                <a:tc>
                  <a:txBody>
                    <a:bodyPr/>
                    <a:lstStyle/>
                    <a:p>
                      <a:pPr algn="l" fontAlgn="b">
                        <a:lnSpc>
                          <a:spcPts val="1300"/>
                        </a:lnSpc>
                      </a:pPr>
                      <a:r>
                        <a:rPr lang="pt-BR" sz="1000" u="none" strike="noStrike" dirty="0">
                          <a:solidFill>
                            <a:schemeClr val="tx1">
                              <a:lumMod val="65000"/>
                              <a:lumOff val="35000"/>
                            </a:schemeClr>
                          </a:solidFill>
                          <a:latin typeface="Montserrat" pitchFamily="50" charset="0"/>
                        </a:rPr>
                        <a:t>Terminal Rodoviário São Sebastião</a:t>
                      </a:r>
                      <a:endParaRPr lang="pt-BR" sz="1000" b="0" i="0" u="none" strike="noStrike" dirty="0">
                        <a:solidFill>
                          <a:schemeClr val="tx1">
                            <a:lumMod val="65000"/>
                            <a:lumOff val="35000"/>
                          </a:schemeClr>
                        </a:solidFill>
                        <a:latin typeface="Montserrat" pitchFamily="50" charset="0"/>
                      </a:endParaRP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60</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0027"/>
                  </a:ext>
                </a:extLst>
              </a:tr>
              <a:tr h="265010">
                <a:tc>
                  <a:txBody>
                    <a:bodyPr/>
                    <a:lstStyle/>
                    <a:p>
                      <a:pPr algn="l" fontAlgn="b">
                        <a:lnSpc>
                          <a:spcPts val="1300"/>
                        </a:lnSpc>
                      </a:pPr>
                      <a:r>
                        <a:rPr lang="pt-BR" sz="1000" b="0" i="0" u="none" strike="noStrike" dirty="0">
                          <a:solidFill>
                            <a:schemeClr val="tx1">
                              <a:lumMod val="65000"/>
                              <a:lumOff val="35000"/>
                            </a:schemeClr>
                          </a:solidFill>
                          <a:latin typeface="Montserrat" pitchFamily="50" charset="0"/>
                        </a:rPr>
                        <a:t>Terminal Rodoviário do N. Bandeirante</a:t>
                      </a:r>
                    </a:p>
                  </a:txBody>
                  <a:tcPr marL="32672" marR="6217" marT="5920" marB="0" anchor="ctr">
                    <a:solidFill>
                      <a:schemeClr val="tx2">
                        <a:lumMod val="40000"/>
                        <a:lumOff val="60000"/>
                        <a:alpha val="50000"/>
                      </a:schemeClr>
                    </a:solidFill>
                  </a:tcPr>
                </a:tc>
                <a:tc>
                  <a:txBody>
                    <a:bodyPr/>
                    <a:lstStyle/>
                    <a:p>
                      <a:pPr algn="ctr" fontAlgn="b"/>
                      <a:r>
                        <a:rPr lang="pt-BR" sz="1000" b="0" i="0" u="none" strike="noStrike" dirty="0">
                          <a:solidFill>
                            <a:schemeClr val="tx1">
                              <a:lumMod val="65000"/>
                              <a:lumOff val="35000"/>
                            </a:schemeClr>
                          </a:solidFill>
                          <a:latin typeface="Montserrat" pitchFamily="50" charset="0"/>
                        </a:rPr>
                        <a:t>24</a:t>
                      </a:r>
                    </a:p>
                  </a:txBody>
                  <a:tcPr marL="32672" marR="6217" marT="5920" marB="0" anchor="ctr">
                    <a:solidFill>
                      <a:schemeClr val="tx2">
                        <a:lumMod val="40000"/>
                        <a:lumOff val="60000"/>
                        <a:alpha val="50000"/>
                      </a:schemeClr>
                    </a:solidFill>
                  </a:tcPr>
                </a:tc>
                <a:extLst>
                  <a:ext uri="{0D108BD9-81ED-4DB2-BD59-A6C34878D82A}">
                    <a16:rowId xmlns:a16="http://schemas.microsoft.com/office/drawing/2014/main" val="1244938012"/>
                  </a:ext>
                </a:extLst>
              </a:tr>
            </a:tbl>
          </a:graphicData>
        </a:graphic>
      </p:graphicFrame>
    </p:spTree>
    <p:extLst>
      <p:ext uri="{BB962C8B-B14F-4D97-AF65-F5344CB8AC3E}">
        <p14:creationId xmlns:p14="http://schemas.microsoft.com/office/powerpoint/2010/main" val="1072142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890837" y="1337904"/>
            <a:ext cx="3275547" cy="2236526"/>
            <a:chOff x="895349" y="1106370"/>
            <a:chExt cx="3275547" cy="2236526"/>
          </a:xfrm>
        </p:grpSpPr>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349" y="1106370"/>
              <a:ext cx="3238412" cy="2217749"/>
            </a:xfrm>
            <a:prstGeom prst="rect">
              <a:avLst/>
            </a:prstGeom>
          </p:spPr>
        </p:pic>
        <p:sp>
          <p:nvSpPr>
            <p:cNvPr id="23" name="Retângulo 22"/>
            <p:cNvSpPr/>
            <p:nvPr/>
          </p:nvSpPr>
          <p:spPr>
            <a:xfrm>
              <a:off x="896547" y="3004342"/>
              <a:ext cx="3274349" cy="338554"/>
            </a:xfrm>
            <a:prstGeom prst="rect">
              <a:avLst/>
            </a:prstGeom>
          </p:spPr>
          <p:txBody>
            <a:bodyPr wrap="square">
              <a:spAutoFit/>
            </a:bodyPr>
            <a:lstStyle/>
            <a:p>
              <a:pPr lvl="0"/>
              <a:r>
                <a:rPr lang="pt-BR" sz="800" dirty="0">
                  <a:latin typeface="Montserrat" pitchFamily="50" charset="0"/>
                </a:rPr>
                <a:t>Terminal Rodoviário do Núcleo Bandeirante</a:t>
              </a:r>
            </a:p>
            <a:p>
              <a:pPr lvl="0"/>
              <a:r>
                <a:rPr lang="pt-BR" sz="800" dirty="0">
                  <a:latin typeface="Montserrat" pitchFamily="50" charset="0"/>
                </a:rPr>
                <a:t>Fotos: Julho de 2019</a:t>
              </a:r>
            </a:p>
          </p:txBody>
        </p:sp>
      </p:grpSp>
      <p:grpSp>
        <p:nvGrpSpPr>
          <p:cNvPr id="3" name="Agrupar 2"/>
          <p:cNvGrpSpPr/>
          <p:nvPr/>
        </p:nvGrpSpPr>
        <p:grpSpPr>
          <a:xfrm>
            <a:off x="889538" y="3661576"/>
            <a:ext cx="3313359" cy="2353859"/>
            <a:chOff x="894050" y="3486041"/>
            <a:chExt cx="3313359" cy="2353859"/>
          </a:xfrm>
        </p:grpSpPr>
        <p:pic>
          <p:nvPicPr>
            <p:cNvPr id="22" name="Image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050" y="3486041"/>
              <a:ext cx="3238411" cy="2353859"/>
            </a:xfrm>
            <a:prstGeom prst="rect">
              <a:avLst/>
            </a:prstGeom>
          </p:spPr>
        </p:pic>
        <p:sp>
          <p:nvSpPr>
            <p:cNvPr id="24" name="Retângulo 23"/>
            <p:cNvSpPr/>
            <p:nvPr/>
          </p:nvSpPr>
          <p:spPr>
            <a:xfrm>
              <a:off x="933060" y="5477289"/>
              <a:ext cx="3274349" cy="338554"/>
            </a:xfrm>
            <a:prstGeom prst="rect">
              <a:avLst/>
            </a:prstGeom>
          </p:spPr>
          <p:txBody>
            <a:bodyPr wrap="square">
              <a:spAutoFit/>
            </a:bodyPr>
            <a:lstStyle/>
            <a:p>
              <a:pPr lvl="0"/>
              <a:r>
                <a:rPr lang="pt-BR" sz="800" dirty="0">
                  <a:solidFill>
                    <a:prstClr val="white"/>
                  </a:solidFill>
                  <a:latin typeface="Montserrat" pitchFamily="50" charset="0"/>
                </a:rPr>
                <a:t>Terminal Rodoviário do Setor O - Ceilândia</a:t>
              </a:r>
            </a:p>
            <a:p>
              <a:pPr lvl="0"/>
              <a:r>
                <a:rPr lang="pt-BR" sz="800" dirty="0">
                  <a:solidFill>
                    <a:prstClr val="white"/>
                  </a:solidFill>
                  <a:latin typeface="Montserrat" pitchFamily="50" charset="0"/>
                </a:rPr>
                <a:t>Fotos: Julho de 2019</a:t>
              </a:r>
            </a:p>
          </p:txBody>
        </p:sp>
      </p:grpSp>
      <p:grpSp>
        <p:nvGrpSpPr>
          <p:cNvPr id="4" name="Agrupar 3"/>
          <p:cNvGrpSpPr/>
          <p:nvPr/>
        </p:nvGrpSpPr>
        <p:grpSpPr>
          <a:xfrm>
            <a:off x="5558562" y="1324744"/>
            <a:ext cx="3281486" cy="2323828"/>
            <a:chOff x="5848596" y="1106370"/>
            <a:chExt cx="3281486" cy="2323828"/>
          </a:xfrm>
        </p:grpSpPr>
        <p:pic>
          <p:nvPicPr>
            <p:cNvPr id="20" name="Image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8596" y="1106370"/>
              <a:ext cx="3092045" cy="2217749"/>
            </a:xfrm>
            <a:prstGeom prst="rect">
              <a:avLst/>
            </a:prstGeom>
          </p:spPr>
        </p:pic>
        <p:sp>
          <p:nvSpPr>
            <p:cNvPr id="25" name="Retângulo 24"/>
            <p:cNvSpPr/>
            <p:nvPr/>
          </p:nvSpPr>
          <p:spPr>
            <a:xfrm>
              <a:off x="5855733" y="2968533"/>
              <a:ext cx="3274349" cy="461665"/>
            </a:xfrm>
            <a:prstGeom prst="rect">
              <a:avLst/>
            </a:prstGeom>
          </p:spPr>
          <p:txBody>
            <a:bodyPr wrap="square">
              <a:spAutoFit/>
            </a:bodyPr>
            <a:lstStyle/>
            <a:p>
              <a:r>
                <a:rPr lang="pt-BR" sz="800" dirty="0">
                  <a:solidFill>
                    <a:prstClr val="white"/>
                  </a:solidFill>
                  <a:latin typeface="Montserrat" pitchFamily="50" charset="0"/>
                </a:rPr>
                <a:t>Terminal Rodoviário do P Sul </a:t>
              </a:r>
            </a:p>
            <a:p>
              <a:r>
                <a:rPr lang="pt-BR" sz="800" dirty="0">
                  <a:solidFill>
                    <a:prstClr val="white"/>
                  </a:solidFill>
                  <a:latin typeface="Montserrat" pitchFamily="50" charset="0"/>
                </a:rPr>
                <a:t>Fotos: Julho de 2019 </a:t>
              </a:r>
            </a:p>
            <a:p>
              <a:pPr lvl="0"/>
              <a:endParaRPr lang="pt-BR" sz="800" dirty="0">
                <a:solidFill>
                  <a:prstClr val="white"/>
                </a:solidFill>
                <a:latin typeface="Montserrat" pitchFamily="50" charset="0"/>
              </a:endParaRPr>
            </a:p>
          </p:txBody>
        </p:sp>
      </p:grpSp>
      <p:grpSp>
        <p:nvGrpSpPr>
          <p:cNvPr id="5" name="Agrupar 4"/>
          <p:cNvGrpSpPr/>
          <p:nvPr/>
        </p:nvGrpSpPr>
        <p:grpSpPr>
          <a:xfrm>
            <a:off x="5581828" y="3725027"/>
            <a:ext cx="3294733" cy="2304298"/>
            <a:chOff x="5871862" y="3535602"/>
            <a:chExt cx="3294733" cy="2304298"/>
          </a:xfrm>
        </p:grpSpPr>
        <p:pic>
          <p:nvPicPr>
            <p:cNvPr id="21" name="Imagem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1862" y="3535602"/>
              <a:ext cx="3072398" cy="2304298"/>
            </a:xfrm>
            <a:prstGeom prst="rect">
              <a:avLst/>
            </a:prstGeom>
          </p:spPr>
        </p:pic>
        <p:sp>
          <p:nvSpPr>
            <p:cNvPr id="26" name="Retângulo 25"/>
            <p:cNvSpPr/>
            <p:nvPr/>
          </p:nvSpPr>
          <p:spPr>
            <a:xfrm>
              <a:off x="5892246" y="5477289"/>
              <a:ext cx="3274349" cy="338554"/>
            </a:xfrm>
            <a:prstGeom prst="rect">
              <a:avLst/>
            </a:prstGeom>
          </p:spPr>
          <p:txBody>
            <a:bodyPr wrap="square">
              <a:spAutoFit/>
            </a:bodyPr>
            <a:lstStyle/>
            <a:p>
              <a:pPr lvl="0"/>
              <a:r>
                <a:rPr lang="pt-BR" sz="800" dirty="0">
                  <a:solidFill>
                    <a:prstClr val="white"/>
                  </a:solidFill>
                  <a:latin typeface="Montserrat" pitchFamily="50" charset="0"/>
                </a:rPr>
                <a:t>Terminal Rodoviário de São Sebastião</a:t>
              </a:r>
            </a:p>
            <a:p>
              <a:pPr lvl="0"/>
              <a:r>
                <a:rPr lang="pt-BR" sz="800" dirty="0">
                  <a:solidFill>
                    <a:prstClr val="white"/>
                  </a:solidFill>
                  <a:latin typeface="Montserrat" pitchFamily="50" charset="0"/>
                </a:rPr>
                <a:t>Fotos: Julho de 2019</a:t>
              </a:r>
            </a:p>
          </p:txBody>
        </p:sp>
      </p:grpSp>
    </p:spTree>
    <p:extLst>
      <p:ext uri="{BB962C8B-B14F-4D97-AF65-F5344CB8AC3E}">
        <p14:creationId xmlns:p14="http://schemas.microsoft.com/office/powerpoint/2010/main" val="20693413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36066093650_2a441a70b7_o.jpg"/>
          <p:cNvPicPr>
            <a:picLocks noChangeAspect="1"/>
          </p:cNvPicPr>
          <p:nvPr/>
        </p:nvPicPr>
        <p:blipFill>
          <a:blip r:embed="rId2" cstate="print">
            <a:duotone>
              <a:prstClr val="black"/>
              <a:schemeClr val="accent1">
                <a:tint val="45000"/>
                <a:satMod val="400000"/>
              </a:schemeClr>
            </a:duotone>
          </a:blip>
          <a:srcRect l="3604" t="5599" r="2855" b="4267"/>
          <a:stretch>
            <a:fillRect/>
          </a:stretch>
        </p:blipFill>
        <p:spPr>
          <a:xfrm>
            <a:off x="0" y="0"/>
            <a:ext cx="9715208" cy="6300788"/>
          </a:xfrm>
          <a:prstGeom prst="rect">
            <a:avLst/>
          </a:prstGeom>
        </p:spPr>
      </p:pic>
      <p:sp>
        <p:nvSpPr>
          <p:cNvPr id="5" name="Retângulo 4"/>
          <p:cNvSpPr/>
          <p:nvPr/>
        </p:nvSpPr>
        <p:spPr>
          <a:xfrm>
            <a:off x="-1"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28" name="Rectangle 4"/>
          <p:cNvSpPr>
            <a:spLocks noChangeArrowheads="1"/>
          </p:cNvSpPr>
          <p:nvPr/>
        </p:nvSpPr>
        <p:spPr bwMode="auto">
          <a:xfrm>
            <a:off x="5749826" y="5690436"/>
            <a:ext cx="3430687" cy="338889"/>
          </a:xfrm>
          <a:prstGeom prst="rect">
            <a:avLst/>
          </a:prstGeom>
          <a:noFill/>
          <a:ln w="9525">
            <a:noFill/>
            <a:miter lim="800000"/>
            <a:headEnd/>
            <a:tailEnd/>
          </a:ln>
          <a:effectLst/>
        </p:spPr>
        <p:txBody>
          <a:bodyPr vert="horz" wrap="square" lIns="91771" tIns="45886" rIns="91771" bIns="45886" numCol="1" anchor="ctr" anchorCtr="0" compatLnSpc="1">
            <a:prstTxWarp prst="textNoShape">
              <a:avLst/>
            </a:prstTxWarp>
            <a:spAutoFit/>
          </a:bodyPr>
          <a:lstStyle/>
          <a:p>
            <a:pPr algn="r" defTabSz="917759" fontAlgn="base">
              <a:spcBef>
                <a:spcPct val="0"/>
              </a:spcBef>
              <a:spcAft>
                <a:spcPct val="0"/>
              </a:spcAft>
            </a:pPr>
            <a:r>
              <a:rPr lang="pt-BR" sz="800" dirty="0">
                <a:ln w="18415" cmpd="sng">
                  <a:noFill/>
                  <a:prstDash val="solid"/>
                </a:ln>
                <a:solidFill>
                  <a:schemeClr val="bg1"/>
                </a:solidFill>
                <a:latin typeface="Montserrat" pitchFamily="50" charset="0"/>
                <a:ea typeface="Times New Roman" pitchFamily="18" charset="0"/>
                <a:cs typeface="Arial" pitchFamily="34" charset="0"/>
              </a:rPr>
              <a:t>Bicicletas compartilhadas na Universidade de Brasília</a:t>
            </a:r>
          </a:p>
          <a:p>
            <a:pPr algn="r" defTabSz="917759" fontAlgn="base">
              <a:spcBef>
                <a:spcPct val="0"/>
              </a:spcBef>
              <a:spcAft>
                <a:spcPct val="0"/>
              </a:spcAft>
            </a:pPr>
            <a:r>
              <a:rPr lang="pt-BR" sz="800" dirty="0">
                <a:ln w="18415" cmpd="sng">
                  <a:noFill/>
                  <a:prstDash val="solid"/>
                </a:ln>
                <a:solidFill>
                  <a:schemeClr val="bg1"/>
                </a:solidFill>
                <a:latin typeface="Montserrat" pitchFamily="50" charset="0"/>
                <a:cs typeface="Arial" pitchFamily="34" charset="0"/>
              </a:rPr>
              <a:t>Fonte: Agência Brasília</a:t>
            </a:r>
          </a:p>
        </p:txBody>
      </p:sp>
    </p:spTree>
    <p:extLst>
      <p:ext uri="{BB962C8B-B14F-4D97-AF65-F5344CB8AC3E}">
        <p14:creationId xmlns:p14="http://schemas.microsoft.com/office/powerpoint/2010/main" val="3556118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075238"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25" name="Rectangle 1"/>
          <p:cNvSpPr>
            <a:spLocks noChangeArrowheads="1"/>
          </p:cNvSpPr>
          <p:nvPr/>
        </p:nvSpPr>
        <p:spPr bwMode="auto">
          <a:xfrm>
            <a:off x="5075238" y="1349503"/>
            <a:ext cx="4105275" cy="4056834"/>
          </a:xfrm>
          <a:prstGeom prst="rect">
            <a:avLst/>
          </a:prstGeom>
          <a:noFill/>
          <a:ln w="28575">
            <a:noFill/>
            <a:prstDash val="sysDot"/>
            <a:miter lim="800000"/>
            <a:headEnd/>
            <a:tailEnd/>
          </a:ln>
          <a:effectLst/>
        </p:spPr>
        <p:txBody>
          <a:bodyPr vert="horz" wrap="square" lIns="180000" tIns="180000" rIns="180000" bIns="180000" numCol="1" anchor="ctr" anchorCtr="0" compatLnSpc="1">
            <a:prstTxWarp prst="textNoShape">
              <a:avLst/>
            </a:prstTxWarp>
            <a:spAutoFit/>
          </a:bodyPr>
          <a:lstStyle/>
          <a:p>
            <a:pPr algn="just" defTabSz="917759" eaLnBrk="0" fontAlgn="base" hangingPunct="0">
              <a:spcBef>
                <a:spcPct val="0"/>
              </a:spcBef>
              <a:spcAft>
                <a:spcPct val="0"/>
              </a:spcAft>
              <a:buFontTx/>
              <a:buChar char="•"/>
            </a:pPr>
            <a:r>
              <a:rPr lang="pt-BR" sz="1000" b="1" dirty="0">
                <a:solidFill>
                  <a:srgbClr val="0070C0"/>
                </a:solidFill>
                <a:latin typeface="Montserrat" pitchFamily="50" charset="0"/>
                <a:ea typeface="Times New Roman" pitchFamily="18" charset="0"/>
                <a:cs typeface="Arial" pitchFamily="34" charset="0"/>
              </a:rPr>
              <a:t> Redução do congestionamento e melhoria da qualidade do ar</a:t>
            </a:r>
            <a:r>
              <a:rPr lang="pt-BR" sz="1000" dirty="0">
                <a:solidFill>
                  <a:schemeClr val="tx1">
                    <a:lumMod val="65000"/>
                    <a:lumOff val="35000"/>
                  </a:schemeClr>
                </a:solidFill>
                <a:latin typeface="Montserrat" pitchFamily="50" charset="0"/>
                <a:ea typeface="Times New Roman" pitchFamily="18" charset="0"/>
                <a:cs typeface="Arial" pitchFamily="34" charset="0"/>
              </a:rPr>
              <a:t>, uma vez que estimula a diminuição do uso do carro. </a:t>
            </a:r>
            <a:endParaRPr lang="pt-BR" sz="1000" dirty="0">
              <a:solidFill>
                <a:schemeClr val="tx1">
                  <a:lumMod val="65000"/>
                  <a:lumOff val="35000"/>
                </a:schemeClr>
              </a:solidFill>
              <a:latin typeface="Montserrat" pitchFamily="50" charset="0"/>
              <a:cs typeface="Arial" pitchFamily="34" charset="0"/>
            </a:endParaRPr>
          </a:p>
          <a:p>
            <a:pPr algn="just" defTabSz="917759" eaLnBrk="0" fontAlgn="base" hangingPunct="0">
              <a:spcBef>
                <a:spcPct val="0"/>
              </a:spcBef>
              <a:spcAft>
                <a:spcPct val="0"/>
              </a:spcAft>
              <a:buFontTx/>
              <a:buChar char="•"/>
            </a:pPr>
            <a:r>
              <a:rPr lang="pt-BR" sz="1000" b="1" dirty="0">
                <a:solidFill>
                  <a:srgbClr val="0070C0"/>
                </a:solidFill>
                <a:latin typeface="Montserrat" pitchFamily="50" charset="0"/>
                <a:ea typeface="Times New Roman" pitchFamily="18" charset="0"/>
                <a:cs typeface="Arial" pitchFamily="34" charset="0"/>
              </a:rPr>
              <a:t> Maior acesso</a:t>
            </a:r>
            <a:r>
              <a:rPr lang="pt-BR" sz="1000" dirty="0">
                <a:solidFill>
                  <a:srgbClr val="0070C0"/>
                </a:solidFill>
                <a:latin typeface="Montserrat" pitchFamily="50" charset="0"/>
                <a:ea typeface="Times New Roman" pitchFamily="18" charset="0"/>
                <a:cs typeface="Arial" pitchFamily="34" charset="0"/>
              </a:rPr>
              <a:t>: </a:t>
            </a:r>
            <a:r>
              <a:rPr lang="pt-BR" sz="1000" dirty="0">
                <a:solidFill>
                  <a:schemeClr val="tx1">
                    <a:lumMod val="65000"/>
                    <a:lumOff val="35000"/>
                  </a:schemeClr>
                </a:solidFill>
                <a:latin typeface="Montserrat" pitchFamily="50" charset="0"/>
                <a:ea typeface="Times New Roman" pitchFamily="18" charset="0"/>
                <a:cs typeface="Arial" pitchFamily="34" charset="0"/>
              </a:rPr>
              <a:t>Bicicletas compartilhadas dão aos usuários mais possibilidades de acesso devido ao seu alcance e sua permeabilidade.</a:t>
            </a:r>
            <a:endParaRPr lang="pt-BR" sz="1000" dirty="0">
              <a:solidFill>
                <a:schemeClr val="tx1">
                  <a:lumMod val="65000"/>
                  <a:lumOff val="35000"/>
                </a:schemeClr>
              </a:solidFill>
              <a:latin typeface="Montserrat" pitchFamily="50" charset="0"/>
              <a:cs typeface="Arial" pitchFamily="34" charset="0"/>
            </a:endParaRPr>
          </a:p>
          <a:p>
            <a:pPr algn="just" defTabSz="917759" eaLnBrk="0" fontAlgn="base" hangingPunct="0">
              <a:spcBef>
                <a:spcPct val="0"/>
              </a:spcBef>
              <a:spcAft>
                <a:spcPct val="0"/>
              </a:spcAft>
              <a:buFontTx/>
              <a:buChar char="•"/>
            </a:pPr>
            <a:r>
              <a:rPr lang="pt-BR" sz="1000" b="1" dirty="0">
                <a:solidFill>
                  <a:srgbClr val="0070C0"/>
                </a:solidFill>
                <a:latin typeface="Montserrat" pitchFamily="50" charset="0"/>
                <a:ea typeface="Times New Roman" pitchFamily="18" charset="0"/>
                <a:cs typeface="Arial" pitchFamily="34" charset="0"/>
              </a:rPr>
              <a:t> Aumento do alcance do sistema de transporte coletivo</a:t>
            </a:r>
            <a:r>
              <a:rPr lang="pt-BR" sz="1000" dirty="0">
                <a:solidFill>
                  <a:srgbClr val="0070C0"/>
                </a:solidFill>
                <a:latin typeface="Montserrat" pitchFamily="50" charset="0"/>
                <a:ea typeface="Times New Roman" pitchFamily="18" charset="0"/>
                <a:cs typeface="Arial" pitchFamily="34" charset="0"/>
              </a:rPr>
              <a:t>, </a:t>
            </a:r>
            <a:r>
              <a:rPr lang="pt-BR" sz="1000" dirty="0">
                <a:solidFill>
                  <a:schemeClr val="tx1">
                    <a:lumMod val="65000"/>
                    <a:lumOff val="35000"/>
                  </a:schemeClr>
                </a:solidFill>
                <a:latin typeface="Montserrat" pitchFamily="50" charset="0"/>
                <a:ea typeface="Times New Roman" pitchFamily="18" charset="0"/>
                <a:cs typeface="Arial" pitchFamily="34" charset="0"/>
              </a:rPr>
              <a:t>pois a zona de alcance dos pólos geradores de viagem é ampliada em função da relação deslocamento/tempo.</a:t>
            </a:r>
            <a:endParaRPr lang="pt-BR" sz="1000" dirty="0">
              <a:solidFill>
                <a:schemeClr val="tx1">
                  <a:lumMod val="65000"/>
                  <a:lumOff val="35000"/>
                </a:schemeClr>
              </a:solidFill>
              <a:latin typeface="Montserrat" pitchFamily="50" charset="0"/>
              <a:cs typeface="Arial" pitchFamily="34" charset="0"/>
            </a:endParaRPr>
          </a:p>
          <a:p>
            <a:pPr algn="just" defTabSz="917759" eaLnBrk="0" fontAlgn="base" hangingPunct="0">
              <a:spcBef>
                <a:spcPct val="0"/>
              </a:spcBef>
              <a:spcAft>
                <a:spcPct val="0"/>
              </a:spcAft>
              <a:buFontTx/>
              <a:buChar char="•"/>
            </a:pPr>
            <a:r>
              <a:rPr lang="pt-BR" sz="1000" b="1" dirty="0">
                <a:solidFill>
                  <a:schemeClr val="tx1">
                    <a:lumMod val="65000"/>
                    <a:lumOff val="35000"/>
                  </a:schemeClr>
                </a:solidFill>
                <a:latin typeface="Montserrat" pitchFamily="50" charset="0"/>
                <a:ea typeface="Times New Roman" pitchFamily="18" charset="0"/>
                <a:cs typeface="Arial" pitchFamily="34" charset="0"/>
              </a:rPr>
              <a:t> </a:t>
            </a:r>
            <a:r>
              <a:rPr lang="pt-BR" sz="1000" b="1" dirty="0">
                <a:solidFill>
                  <a:srgbClr val="0070C0"/>
                </a:solidFill>
                <a:latin typeface="Montserrat" pitchFamily="50" charset="0"/>
                <a:ea typeface="Times New Roman" pitchFamily="18" charset="0"/>
                <a:cs typeface="Arial" pitchFamily="34" charset="0"/>
              </a:rPr>
              <a:t>Melhoria da imagem do ciclismo</a:t>
            </a:r>
            <a:r>
              <a:rPr lang="pt-BR" sz="1000" dirty="0">
                <a:solidFill>
                  <a:srgbClr val="0070C0"/>
                </a:solidFill>
                <a:latin typeface="Montserrat" pitchFamily="50" charset="0"/>
                <a:ea typeface="Times New Roman" pitchFamily="18" charset="0"/>
                <a:cs typeface="Arial" pitchFamily="34" charset="0"/>
              </a:rPr>
              <a:t>: </a:t>
            </a:r>
            <a:r>
              <a:rPr lang="pt-BR" sz="1000" dirty="0">
                <a:solidFill>
                  <a:schemeClr val="tx1">
                    <a:lumMod val="65000"/>
                    <a:lumOff val="35000"/>
                  </a:schemeClr>
                </a:solidFill>
                <a:latin typeface="Montserrat" pitchFamily="50" charset="0"/>
                <a:ea typeface="Times New Roman" pitchFamily="18" charset="0"/>
                <a:cs typeface="Arial" pitchFamily="34" charset="0"/>
              </a:rPr>
              <a:t>Um sistema de bicicletas compartilhadas transmite a imagem de uma cidade dinâmica, moderna e, ajuda a fortalecer a cultura da bicicleta na cidade.</a:t>
            </a:r>
            <a:endParaRPr lang="pt-BR" sz="1000" dirty="0">
              <a:solidFill>
                <a:schemeClr val="tx1">
                  <a:lumMod val="65000"/>
                  <a:lumOff val="35000"/>
                </a:schemeClr>
              </a:solidFill>
              <a:latin typeface="Montserrat" pitchFamily="50" charset="0"/>
              <a:cs typeface="Arial" pitchFamily="34" charset="0"/>
            </a:endParaRPr>
          </a:p>
          <a:p>
            <a:pPr algn="just" defTabSz="917759" eaLnBrk="0" fontAlgn="base" hangingPunct="0">
              <a:spcBef>
                <a:spcPct val="0"/>
              </a:spcBef>
              <a:spcAft>
                <a:spcPct val="0"/>
              </a:spcAft>
              <a:buFontTx/>
              <a:buChar char="•"/>
            </a:pPr>
            <a:r>
              <a:rPr lang="pt-BR" sz="1000" b="1" dirty="0">
                <a:solidFill>
                  <a:schemeClr val="tx1">
                    <a:lumMod val="65000"/>
                    <a:lumOff val="35000"/>
                  </a:schemeClr>
                </a:solidFill>
                <a:latin typeface="Montserrat" pitchFamily="50" charset="0"/>
                <a:ea typeface="Times New Roman" pitchFamily="18" charset="0"/>
                <a:cs typeface="Arial" pitchFamily="34" charset="0"/>
              </a:rPr>
              <a:t> </a:t>
            </a:r>
            <a:r>
              <a:rPr lang="pt-BR" sz="1000" b="1" dirty="0">
                <a:solidFill>
                  <a:srgbClr val="0070C0"/>
                </a:solidFill>
                <a:latin typeface="Montserrat" pitchFamily="50" charset="0"/>
                <a:ea typeface="Times New Roman" pitchFamily="18" charset="0"/>
                <a:cs typeface="Arial" pitchFamily="34" charset="0"/>
              </a:rPr>
              <a:t>Oferta de mais uma alternativa para viagens curtas</a:t>
            </a:r>
            <a:r>
              <a:rPr lang="pt-BR" sz="1000" dirty="0">
                <a:solidFill>
                  <a:srgbClr val="0070C0"/>
                </a:solidFill>
                <a:latin typeface="Montserrat" pitchFamily="50" charset="0"/>
                <a:ea typeface="Times New Roman" pitchFamily="18" charset="0"/>
                <a:cs typeface="Arial" pitchFamily="34" charset="0"/>
              </a:rPr>
              <a:t> </a:t>
            </a:r>
            <a:r>
              <a:rPr lang="pt-BR" sz="1000" dirty="0">
                <a:solidFill>
                  <a:schemeClr val="tx1">
                    <a:lumMod val="65000"/>
                    <a:lumOff val="35000"/>
                  </a:schemeClr>
                </a:solidFill>
                <a:latin typeface="Montserrat" pitchFamily="50" charset="0"/>
                <a:ea typeface="Times New Roman" pitchFamily="18" charset="0"/>
                <a:cs typeface="Arial" pitchFamily="34" charset="0"/>
              </a:rPr>
              <a:t>que seriam feitas em transporte individual ou em transporte público coletivo.</a:t>
            </a:r>
            <a:endParaRPr lang="pt-BR" sz="1000" dirty="0">
              <a:solidFill>
                <a:schemeClr val="tx1">
                  <a:lumMod val="65000"/>
                  <a:lumOff val="35000"/>
                </a:schemeClr>
              </a:solidFill>
              <a:latin typeface="Montserrat" pitchFamily="50" charset="0"/>
              <a:cs typeface="Arial" pitchFamily="34" charset="0"/>
            </a:endParaRPr>
          </a:p>
          <a:p>
            <a:pPr algn="just" defTabSz="917759" eaLnBrk="0" fontAlgn="base" hangingPunct="0">
              <a:spcBef>
                <a:spcPct val="0"/>
              </a:spcBef>
              <a:spcAft>
                <a:spcPct val="0"/>
              </a:spcAft>
              <a:buFontTx/>
              <a:buChar char="•"/>
            </a:pPr>
            <a:r>
              <a:rPr lang="pt-BR" sz="1000" b="1" dirty="0">
                <a:solidFill>
                  <a:schemeClr val="tx1">
                    <a:lumMod val="65000"/>
                    <a:lumOff val="35000"/>
                  </a:schemeClr>
                </a:solidFill>
                <a:latin typeface="Montserrat" pitchFamily="50" charset="0"/>
                <a:ea typeface="Times New Roman" pitchFamily="18" charset="0"/>
                <a:cs typeface="Arial" pitchFamily="34" charset="0"/>
              </a:rPr>
              <a:t> </a:t>
            </a:r>
            <a:r>
              <a:rPr lang="pt-BR" sz="1000" b="1" dirty="0">
                <a:solidFill>
                  <a:srgbClr val="0070C0"/>
                </a:solidFill>
                <a:latin typeface="Montserrat" pitchFamily="50" charset="0"/>
                <a:ea typeface="Times New Roman" pitchFamily="18" charset="0"/>
                <a:cs typeface="Arial" pitchFamily="34" charset="0"/>
              </a:rPr>
              <a:t>Melhoria da saúde dos usuários:</a:t>
            </a:r>
            <a:r>
              <a:rPr lang="pt-BR" sz="1000" dirty="0">
                <a:solidFill>
                  <a:srgbClr val="0070C0"/>
                </a:solidFill>
                <a:latin typeface="Montserrat" pitchFamily="50" charset="0"/>
                <a:ea typeface="Times New Roman" pitchFamily="18" charset="0"/>
                <a:cs typeface="Arial" pitchFamily="34" charset="0"/>
              </a:rPr>
              <a:t> </a:t>
            </a:r>
            <a:r>
              <a:rPr lang="pt-BR" sz="1000" dirty="0">
                <a:solidFill>
                  <a:schemeClr val="tx1">
                    <a:lumMod val="65000"/>
                    <a:lumOff val="35000"/>
                  </a:schemeClr>
                </a:solidFill>
                <a:latin typeface="Montserrat" pitchFamily="50" charset="0"/>
                <a:ea typeface="Times New Roman" pitchFamily="18" charset="0"/>
                <a:cs typeface="Arial" pitchFamily="34" charset="0"/>
              </a:rPr>
              <a:t>Pedalar é um esporte ativo que traz benefícios à saúde mental e física.</a:t>
            </a:r>
            <a:endParaRPr lang="pt-BR" sz="1000" dirty="0">
              <a:solidFill>
                <a:schemeClr val="tx1">
                  <a:lumMod val="65000"/>
                  <a:lumOff val="35000"/>
                </a:schemeClr>
              </a:solidFill>
              <a:latin typeface="Montserrat" pitchFamily="50" charset="0"/>
              <a:cs typeface="Arial" pitchFamily="34" charset="0"/>
            </a:endParaRPr>
          </a:p>
          <a:p>
            <a:pPr algn="just" defTabSz="917759" eaLnBrk="0" fontAlgn="base" hangingPunct="0">
              <a:spcBef>
                <a:spcPct val="0"/>
              </a:spcBef>
              <a:spcAft>
                <a:spcPct val="0"/>
              </a:spcAft>
              <a:buFontTx/>
              <a:buChar char="•"/>
            </a:pPr>
            <a:r>
              <a:rPr lang="pt-BR" sz="1000" b="1" dirty="0">
                <a:solidFill>
                  <a:srgbClr val="0070C0"/>
                </a:solidFill>
                <a:latin typeface="Montserrat" pitchFamily="50" charset="0"/>
                <a:ea typeface="Times New Roman" pitchFamily="18" charset="0"/>
                <a:cs typeface="Arial" pitchFamily="34" charset="0"/>
              </a:rPr>
              <a:t> Atrativo para potenciais ciclistas:</a:t>
            </a:r>
            <a:r>
              <a:rPr lang="pt-BR" sz="1000" dirty="0">
                <a:solidFill>
                  <a:srgbClr val="0070C0"/>
                </a:solidFill>
                <a:latin typeface="Montserrat" pitchFamily="50" charset="0"/>
                <a:ea typeface="Times New Roman" pitchFamily="18" charset="0"/>
                <a:cs typeface="Arial" pitchFamily="34" charset="0"/>
              </a:rPr>
              <a:t> </a:t>
            </a:r>
            <a:r>
              <a:rPr lang="pt-BR" sz="1000" dirty="0">
                <a:solidFill>
                  <a:schemeClr val="tx1">
                    <a:lumMod val="65000"/>
                    <a:lumOff val="35000"/>
                  </a:schemeClr>
                </a:solidFill>
                <a:latin typeface="Montserrat" pitchFamily="50" charset="0"/>
                <a:ea typeface="Times New Roman" pitchFamily="18" charset="0"/>
                <a:cs typeface="Arial" pitchFamily="34" charset="0"/>
              </a:rPr>
              <a:t>O sistema permite um fácil acesso à bicicleta àqueles que não possuem uma bicicleta ou não têm onde estacioná-la.</a:t>
            </a:r>
            <a:endParaRPr lang="pt-BR" sz="1000" dirty="0">
              <a:solidFill>
                <a:schemeClr val="tx1">
                  <a:lumMod val="65000"/>
                  <a:lumOff val="35000"/>
                </a:schemeClr>
              </a:solidFill>
              <a:latin typeface="Montserrat" pitchFamily="50" charset="0"/>
              <a:cs typeface="Arial" pitchFamily="34" charset="0"/>
            </a:endParaRPr>
          </a:p>
        </p:txBody>
      </p:sp>
      <p:sp>
        <p:nvSpPr>
          <p:cNvPr id="6" name="Retângulo 5"/>
          <p:cNvSpPr/>
          <p:nvPr/>
        </p:nvSpPr>
        <p:spPr>
          <a:xfrm>
            <a:off x="538163" y="1349375"/>
            <a:ext cx="4105275" cy="1154162"/>
          </a:xfrm>
          <a:prstGeom prst="rect">
            <a:avLst/>
          </a:prstGeom>
        </p:spPr>
        <p:txBody>
          <a:bodyPr wrap="square" lIns="0" tIns="0" rIns="0" bIns="0">
            <a:spAutoFit/>
          </a:bodyPr>
          <a:lstStyle/>
          <a:p>
            <a:pPr indent="457200" algn="just" defTabSz="917759" fontAlgn="base">
              <a:spcBef>
                <a:spcPts val="600"/>
              </a:spcBef>
              <a:spcAft>
                <a:spcPct val="0"/>
              </a:spcAft>
            </a:pPr>
            <a:r>
              <a:rPr lang="pt-BR" sz="1000" dirty="0">
                <a:solidFill>
                  <a:schemeClr val="tx1">
                    <a:lumMod val="65000"/>
                    <a:lumOff val="35000"/>
                  </a:schemeClr>
                </a:solidFill>
                <a:latin typeface="Montserrat" pitchFamily="50" charset="0"/>
                <a:ea typeface="Times New Roman" pitchFamily="18" charset="0"/>
                <a:cs typeface="Arial" pitchFamily="34" charset="0"/>
              </a:rPr>
              <a:t>O sistema de bicicleta compartilhada surge não só como opção de deslocamento dentro das cidades, mas também como melhoria da mobilidade urbana proporcionando maior qualidade na vida das pessoas. </a:t>
            </a:r>
          </a:p>
          <a:p>
            <a:pPr indent="457200" algn="just" defTabSz="917759" fontAlgn="base">
              <a:spcBef>
                <a:spcPts val="600"/>
              </a:spcBef>
              <a:spcAft>
                <a:spcPct val="0"/>
              </a:spcAft>
            </a:pPr>
            <a:r>
              <a:rPr lang="pt-BR" sz="1000" dirty="0">
                <a:solidFill>
                  <a:schemeClr val="tx1">
                    <a:lumMod val="65000"/>
                    <a:lumOff val="35000"/>
                  </a:schemeClr>
                </a:solidFill>
                <a:latin typeface="Montserrat" pitchFamily="50" charset="0"/>
                <a:ea typeface="Times New Roman" pitchFamily="18" charset="0"/>
                <a:cs typeface="Arial" pitchFamily="34" charset="0"/>
              </a:rPr>
              <a:t>O compartilhamento de bicicletas virou tendência em várias cidades no mundo desde o ano 2000, conforme guia do ITDP lançado em 2014.</a:t>
            </a:r>
            <a:endParaRPr lang="pt-BR" sz="1000" dirty="0">
              <a:solidFill>
                <a:schemeClr val="tx1">
                  <a:lumMod val="65000"/>
                  <a:lumOff val="35000"/>
                </a:schemeClr>
              </a:solidFill>
              <a:latin typeface="Montserrat" pitchFamily="50" charset="0"/>
              <a:cs typeface="Arial" pitchFamily="34" charset="0"/>
            </a:endParaRPr>
          </a:p>
        </p:txBody>
      </p:sp>
      <p:sp>
        <p:nvSpPr>
          <p:cNvPr id="1028" name="Rectangle 4"/>
          <p:cNvSpPr>
            <a:spLocks noChangeArrowheads="1"/>
          </p:cNvSpPr>
          <p:nvPr/>
        </p:nvSpPr>
        <p:spPr bwMode="auto">
          <a:xfrm>
            <a:off x="5075238" y="5560252"/>
            <a:ext cx="4105275" cy="36933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defTabSz="917759" fontAlgn="base">
              <a:spcBef>
                <a:spcPct val="0"/>
              </a:spcBef>
              <a:spcAft>
                <a:spcPct val="0"/>
              </a:spcAft>
            </a:pPr>
            <a:r>
              <a:rPr lang="pt-BR" sz="800" dirty="0">
                <a:solidFill>
                  <a:schemeClr val="tx1">
                    <a:lumMod val="65000"/>
                    <a:lumOff val="35000"/>
                  </a:schemeClr>
                </a:solidFill>
                <a:latin typeface="Montserrat" pitchFamily="50" charset="0"/>
                <a:ea typeface="Times New Roman" pitchFamily="18" charset="0"/>
                <a:cs typeface="Arial" pitchFamily="34" charset="0"/>
              </a:rPr>
              <a:t>Gráfico das cidades com sistema de bicicletas compartilhadas entre 2000 e 2010. </a:t>
            </a:r>
          </a:p>
          <a:p>
            <a:pPr defTabSz="917759" fontAlgn="base">
              <a:spcBef>
                <a:spcPct val="0"/>
              </a:spcBef>
              <a:spcAft>
                <a:spcPct val="0"/>
              </a:spcAft>
            </a:pPr>
            <a:r>
              <a:rPr lang="pt-BR" sz="800" dirty="0">
                <a:solidFill>
                  <a:schemeClr val="tx1">
                    <a:lumMod val="65000"/>
                    <a:lumOff val="35000"/>
                  </a:schemeClr>
                </a:solidFill>
                <a:latin typeface="Montserrat" pitchFamily="50" charset="0"/>
                <a:ea typeface="Times New Roman" pitchFamily="18" charset="0"/>
                <a:cs typeface="Arial" pitchFamily="34" charset="0"/>
              </a:rPr>
              <a:t>Fonte: Guia de Planejamento de Sistemas de Bicicletas Compartilhadas</a:t>
            </a:r>
          </a:p>
          <a:p>
            <a:pPr defTabSz="917759" fontAlgn="base">
              <a:spcBef>
                <a:spcPct val="0"/>
              </a:spcBef>
              <a:spcAft>
                <a:spcPct val="0"/>
              </a:spcAft>
            </a:pPr>
            <a:r>
              <a:rPr lang="pt-BR" sz="800" dirty="0">
                <a:solidFill>
                  <a:schemeClr val="tx1">
                    <a:lumMod val="65000"/>
                    <a:lumOff val="35000"/>
                  </a:schemeClr>
                </a:solidFill>
                <a:latin typeface="Montserrat" pitchFamily="50" charset="0"/>
                <a:ea typeface="Times New Roman" pitchFamily="18" charset="0"/>
                <a:cs typeface="Arial" pitchFamily="34" charset="0"/>
              </a:rPr>
              <a:t>ITDP, 2014.</a:t>
            </a:r>
            <a:endParaRPr lang="pt-BR" sz="800" dirty="0">
              <a:solidFill>
                <a:schemeClr val="tx1">
                  <a:lumMod val="65000"/>
                  <a:lumOff val="35000"/>
                </a:schemeClr>
              </a:solidFill>
              <a:latin typeface="Montserrat" pitchFamily="50" charset="0"/>
              <a:cs typeface="Arial" pitchFamily="34" charset="0"/>
            </a:endParaRPr>
          </a:p>
        </p:txBody>
      </p:sp>
      <p:sp>
        <p:nvSpPr>
          <p:cNvPr id="31" name="Retângulo 30"/>
          <p:cNvSpPr/>
          <p:nvPr/>
        </p:nvSpPr>
        <p:spPr>
          <a:xfrm>
            <a:off x="5075238" y="1389934"/>
            <a:ext cx="4312505" cy="153888"/>
          </a:xfrm>
          <a:prstGeom prst="rect">
            <a:avLst/>
          </a:prstGeom>
        </p:spPr>
        <p:txBody>
          <a:bodyPr wrap="square" lIns="0" tIns="0" rIns="0" bIns="0">
            <a:spAutoFit/>
          </a:bodyPr>
          <a:lstStyle/>
          <a:p>
            <a:pPr indent="360000" defTabSz="917759" eaLnBrk="0" fontAlgn="base" hangingPunct="0">
              <a:spcBef>
                <a:spcPct val="0"/>
              </a:spcBef>
              <a:spcAft>
                <a:spcPct val="0"/>
              </a:spcAft>
            </a:pPr>
            <a:r>
              <a:rPr lang="pt-BR" sz="1000" b="1" dirty="0">
                <a:solidFill>
                  <a:schemeClr val="tx1">
                    <a:lumMod val="65000"/>
                    <a:lumOff val="35000"/>
                  </a:schemeClr>
                </a:solidFill>
                <a:latin typeface="Montserrat" pitchFamily="50" charset="0"/>
                <a:ea typeface="Times New Roman" pitchFamily="18" charset="0"/>
                <a:cs typeface="Arial" pitchFamily="34" charset="0"/>
              </a:rPr>
              <a:t>Benefícios de um sistema de bicicletas compartilhadas:</a:t>
            </a:r>
          </a:p>
        </p:txBody>
      </p:sp>
      <p:graphicFrame>
        <p:nvGraphicFramePr>
          <p:cNvPr id="22" name="Gráfico 21"/>
          <p:cNvGraphicFramePr/>
          <p:nvPr>
            <p:extLst>
              <p:ext uri="{D42A27DB-BD31-4B8C-83A1-F6EECF244321}">
                <p14:modId xmlns:p14="http://schemas.microsoft.com/office/powerpoint/2010/main" val="1149816546"/>
              </p:ext>
            </p:extLst>
          </p:nvPr>
        </p:nvGraphicFramePr>
        <p:xfrm>
          <a:off x="538163" y="2748751"/>
          <a:ext cx="4105275" cy="32805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7725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p:cNvGraphicFramePr>
            <a:graphicFrameLocks noGrp="1"/>
          </p:cNvGraphicFramePr>
          <p:nvPr>
            <p:extLst>
              <p:ext uri="{D42A27DB-BD31-4B8C-83A1-F6EECF244321}">
                <p14:modId xmlns:p14="http://schemas.microsoft.com/office/powerpoint/2010/main" val="4006627029"/>
              </p:ext>
            </p:extLst>
          </p:nvPr>
        </p:nvGraphicFramePr>
        <p:xfrm>
          <a:off x="2778890" y="1215205"/>
          <a:ext cx="6547675" cy="2030400"/>
        </p:xfrm>
        <a:graphic>
          <a:graphicData uri="http://schemas.openxmlformats.org/drawingml/2006/table">
            <a:tbl>
              <a:tblPr firstRow="1" bandRow="1">
                <a:tableStyleId>{2D5ABB26-0587-4C30-8999-92F81FD0307C}</a:tableStyleId>
              </a:tblPr>
              <a:tblGrid>
                <a:gridCol w="6063151">
                  <a:extLst>
                    <a:ext uri="{9D8B030D-6E8A-4147-A177-3AD203B41FA5}">
                      <a16:colId xmlns:a16="http://schemas.microsoft.com/office/drawing/2014/main" val="210280316"/>
                    </a:ext>
                  </a:extLst>
                </a:gridCol>
                <a:gridCol w="484524">
                  <a:extLst>
                    <a:ext uri="{9D8B030D-6E8A-4147-A177-3AD203B41FA5}">
                      <a16:colId xmlns:a16="http://schemas.microsoft.com/office/drawing/2014/main" val="2601136286"/>
                    </a:ext>
                  </a:extLst>
                </a:gridCol>
              </a:tblGrid>
              <a:tr h="338400">
                <a:tc>
                  <a:txBody>
                    <a:bodyPr/>
                    <a:lstStyle/>
                    <a:p>
                      <a:pPr marL="114300" indent="-342900" algn="r" defTabSz="814239" rtl="0" eaLnBrk="1" latinLnBrk="0" hangingPunct="1">
                        <a:lnSpc>
                          <a:spcPts val="2212"/>
                        </a:lnSpc>
                        <a:buFont typeface="+mj-lt"/>
                        <a:buAutoNum type="arabicPeriod" startAt="6"/>
                      </a:pPr>
                      <a:r>
                        <a:rPr lang="pt-BR" sz="1200" b="1" i="1" kern="1200" dirty="0">
                          <a:solidFill>
                            <a:srgbClr val="FFEC01"/>
                          </a:solidFill>
                          <a:latin typeface="Montserrat"/>
                          <a:ea typeface="+mn-ea"/>
                          <a:cs typeface="+mn-cs"/>
                        </a:rPr>
                        <a:t>EXECUÇÃO E MONITORAMENTO</a:t>
                      </a:r>
                    </a:p>
                  </a:txBody>
                  <a:tcPr/>
                </a:tc>
                <a:tc>
                  <a:txBody>
                    <a:bodyPr/>
                    <a:lstStyle/>
                    <a:p>
                      <a:pPr marL="0" indent="-342900" algn="l" defTabSz="739003" rtl="0" eaLnBrk="1" latinLnBrk="0" hangingPunct="1">
                        <a:lnSpc>
                          <a:spcPts val="2212"/>
                        </a:lnSpc>
                        <a:buFont typeface="+mj-lt"/>
                        <a:buNone/>
                      </a:pPr>
                      <a:r>
                        <a:rPr lang="pt-BR" sz="1200" b="1" kern="1200" dirty="0">
                          <a:solidFill>
                            <a:srgbClr val="FFEC01"/>
                          </a:solidFill>
                          <a:latin typeface="Montserrat"/>
                          <a:ea typeface="+mn-ea"/>
                          <a:cs typeface="+mn-cs"/>
                        </a:rPr>
                        <a:t>165</a:t>
                      </a:r>
                    </a:p>
                  </a:txBody>
                  <a:tcPr/>
                </a:tc>
                <a:extLst>
                  <a:ext uri="{0D108BD9-81ED-4DB2-BD59-A6C34878D82A}">
                    <a16:rowId xmlns:a16="http://schemas.microsoft.com/office/drawing/2014/main" val="2455969767"/>
                  </a:ext>
                </a:extLst>
              </a:tr>
              <a:tr h="338400">
                <a:tc>
                  <a:txBody>
                    <a:bodyPr/>
                    <a:lstStyle/>
                    <a:p>
                      <a:pPr marL="266700" lvl="2" indent="-88900" algn="r" defTabSz="814239" rtl="0" eaLnBrk="1" latinLnBrk="0" hangingPunct="1">
                        <a:lnSpc>
                          <a:spcPts val="2212"/>
                        </a:lnSpc>
                        <a:buFont typeface="+mj-lt"/>
                        <a:buAutoNum type="arabicPeriod" startAt="6"/>
                      </a:pPr>
                      <a:r>
                        <a:rPr lang="pt-BR" sz="1200" b="0" kern="1200" baseline="0" dirty="0">
                          <a:solidFill>
                            <a:schemeClr val="bg1"/>
                          </a:solidFill>
                          <a:latin typeface="Montserrat"/>
                          <a:ea typeface="+mn-ea"/>
                          <a:cs typeface="+mn-cs"/>
                        </a:rPr>
                        <a:t>1 Execução</a:t>
                      </a:r>
                    </a:p>
                  </a:txBody>
                  <a:tcPr/>
                </a:tc>
                <a:tc>
                  <a:txBody>
                    <a:bodyPr/>
                    <a:lstStyle/>
                    <a:p>
                      <a:pPr marL="0" indent="-342900" algn="l" defTabSz="739003" rtl="0" eaLnBrk="1" latinLnBrk="0" hangingPunct="1">
                        <a:lnSpc>
                          <a:spcPts val="2212"/>
                        </a:lnSpc>
                        <a:buFont typeface="+mj-lt"/>
                        <a:buNone/>
                      </a:pPr>
                      <a:r>
                        <a:rPr lang="pt-BR" sz="1200" b="1" kern="1200" dirty="0">
                          <a:solidFill>
                            <a:srgbClr val="FFEC01"/>
                          </a:solidFill>
                          <a:latin typeface="Montserrat"/>
                          <a:ea typeface="+mn-ea"/>
                          <a:cs typeface="+mn-cs"/>
                        </a:rPr>
                        <a:t>168</a:t>
                      </a:r>
                    </a:p>
                  </a:txBody>
                  <a:tcPr/>
                </a:tc>
                <a:extLst>
                  <a:ext uri="{0D108BD9-81ED-4DB2-BD59-A6C34878D82A}">
                    <a16:rowId xmlns:a16="http://schemas.microsoft.com/office/drawing/2014/main" val="3821348803"/>
                  </a:ext>
                </a:extLst>
              </a:tr>
              <a:tr h="338400">
                <a:tc>
                  <a:txBody>
                    <a:bodyPr/>
                    <a:lstStyle/>
                    <a:p>
                      <a:pPr marL="266700" lvl="2" indent="-88900" algn="r" defTabSz="814239" rtl="0" eaLnBrk="1" latinLnBrk="0" hangingPunct="1">
                        <a:lnSpc>
                          <a:spcPts val="2212"/>
                        </a:lnSpc>
                        <a:buFont typeface="+mj-lt"/>
                        <a:buAutoNum type="arabicPeriod" startAt="6"/>
                      </a:pPr>
                      <a:r>
                        <a:rPr lang="pt-BR" sz="1200" b="0" kern="1200" baseline="0" dirty="0">
                          <a:solidFill>
                            <a:schemeClr val="bg1"/>
                          </a:solidFill>
                          <a:latin typeface="Montserrat"/>
                          <a:ea typeface="+mn-ea"/>
                          <a:cs typeface="+mn-cs"/>
                        </a:rPr>
                        <a:t>2 Monitoramento</a:t>
                      </a:r>
                    </a:p>
                  </a:txBody>
                  <a:tcPr/>
                </a:tc>
                <a:tc>
                  <a:txBody>
                    <a:bodyPr/>
                    <a:lstStyle/>
                    <a:p>
                      <a:pPr marL="0" indent="-342900" algn="l" defTabSz="739003" rtl="0" eaLnBrk="1" latinLnBrk="0" hangingPunct="1">
                        <a:lnSpc>
                          <a:spcPts val="2212"/>
                        </a:lnSpc>
                        <a:buFont typeface="+mj-lt"/>
                        <a:buNone/>
                      </a:pPr>
                      <a:r>
                        <a:rPr lang="pt-BR" sz="1200" b="1" kern="1200" dirty="0">
                          <a:solidFill>
                            <a:srgbClr val="FFEC01"/>
                          </a:solidFill>
                          <a:latin typeface="Montserrat"/>
                          <a:ea typeface="+mn-ea"/>
                          <a:cs typeface="+mn-cs"/>
                        </a:rPr>
                        <a:t>175</a:t>
                      </a:r>
                    </a:p>
                  </a:txBody>
                  <a:tcPr/>
                </a:tc>
                <a:extLst>
                  <a:ext uri="{0D108BD9-81ED-4DB2-BD59-A6C34878D82A}">
                    <a16:rowId xmlns:a16="http://schemas.microsoft.com/office/drawing/2014/main" val="1347483319"/>
                  </a:ext>
                </a:extLst>
              </a:tr>
              <a:tr h="338400">
                <a:tc>
                  <a:txBody>
                    <a:bodyPr/>
                    <a:lstStyle/>
                    <a:p>
                      <a:pPr marL="114300" indent="-342900" algn="r" defTabSz="814239" rtl="0" eaLnBrk="1" latinLnBrk="0" hangingPunct="1">
                        <a:lnSpc>
                          <a:spcPts val="2212"/>
                        </a:lnSpc>
                        <a:buFont typeface="+mj-lt"/>
                        <a:buNone/>
                      </a:pPr>
                      <a:r>
                        <a:rPr lang="pt-BR" sz="1200" b="1" i="1" kern="1200" dirty="0">
                          <a:solidFill>
                            <a:srgbClr val="FFEC01"/>
                          </a:solidFill>
                          <a:latin typeface="Montserrat"/>
                          <a:ea typeface="+mn-ea"/>
                          <a:cs typeface="+mn-cs"/>
                        </a:rPr>
                        <a:t>ANEXOS</a:t>
                      </a:r>
                    </a:p>
                  </a:txBody>
                  <a:tcPr/>
                </a:tc>
                <a:tc>
                  <a:txBody>
                    <a:bodyPr/>
                    <a:lstStyle/>
                    <a:p>
                      <a:pPr marL="0" marR="0" lvl="0" indent="-342900" algn="l" defTabSz="739003" rtl="0" eaLnBrk="1" fontAlgn="auto" latinLnBrk="0" hangingPunct="1">
                        <a:lnSpc>
                          <a:spcPts val="2212"/>
                        </a:lnSpc>
                        <a:spcBef>
                          <a:spcPts val="0"/>
                        </a:spcBef>
                        <a:spcAft>
                          <a:spcPts val="0"/>
                        </a:spcAft>
                        <a:buClrTx/>
                        <a:buSzTx/>
                        <a:buFont typeface="+mj-lt"/>
                        <a:buNone/>
                        <a:tabLst/>
                        <a:defRPr/>
                      </a:pPr>
                      <a:r>
                        <a:rPr lang="pt-BR" sz="1200" b="1" kern="1200" dirty="0">
                          <a:solidFill>
                            <a:srgbClr val="FFEC01"/>
                          </a:solidFill>
                          <a:latin typeface="Montserrat"/>
                          <a:ea typeface="+mn-ea"/>
                          <a:cs typeface="+mn-cs"/>
                        </a:rPr>
                        <a:t>178</a:t>
                      </a:r>
                    </a:p>
                  </a:txBody>
                  <a:tcPr/>
                </a:tc>
                <a:extLst>
                  <a:ext uri="{0D108BD9-81ED-4DB2-BD59-A6C34878D82A}">
                    <a16:rowId xmlns:a16="http://schemas.microsoft.com/office/drawing/2014/main" val="2118226208"/>
                  </a:ext>
                </a:extLst>
              </a:tr>
              <a:tr h="338400">
                <a:tc>
                  <a:txBody>
                    <a:bodyPr/>
                    <a:lstStyle/>
                    <a:p>
                      <a:pPr marL="177800" marR="0" lvl="2" indent="0" algn="r" defTabSz="814239" rtl="0" eaLnBrk="1" fontAlgn="auto" latinLnBrk="0" hangingPunct="1">
                        <a:lnSpc>
                          <a:spcPts val="2212"/>
                        </a:lnSpc>
                        <a:spcBef>
                          <a:spcPts val="0"/>
                        </a:spcBef>
                        <a:spcAft>
                          <a:spcPts val="0"/>
                        </a:spcAft>
                        <a:buClrTx/>
                        <a:buSzTx/>
                        <a:buFont typeface="+mj-lt"/>
                        <a:buNone/>
                        <a:tabLst/>
                        <a:defRPr/>
                      </a:pPr>
                      <a:r>
                        <a:rPr lang="pt-BR" sz="1200" b="0" kern="1200" baseline="0" dirty="0">
                          <a:solidFill>
                            <a:schemeClr val="bg1"/>
                          </a:solidFill>
                          <a:latin typeface="Montserrat"/>
                          <a:ea typeface="+mn-ea"/>
                          <a:cs typeface="+mn-cs"/>
                        </a:rPr>
                        <a:t>Termos e Expressões</a:t>
                      </a:r>
                    </a:p>
                  </a:txBody>
                  <a:tcPr/>
                </a:tc>
                <a:tc>
                  <a:txBody>
                    <a:bodyPr/>
                    <a:lstStyle/>
                    <a:p>
                      <a:pPr marL="0" indent="-342900" algn="l" defTabSz="739003" rtl="0" eaLnBrk="1" latinLnBrk="0" hangingPunct="1">
                        <a:lnSpc>
                          <a:spcPts val="2212"/>
                        </a:lnSpc>
                        <a:buFont typeface="+mj-lt"/>
                        <a:buNone/>
                      </a:pPr>
                      <a:r>
                        <a:rPr lang="pt-BR" sz="1200" b="1" kern="1200" dirty="0">
                          <a:solidFill>
                            <a:srgbClr val="FFEC01"/>
                          </a:solidFill>
                          <a:latin typeface="Montserrat"/>
                          <a:ea typeface="+mn-ea"/>
                          <a:cs typeface="+mn-cs"/>
                        </a:rPr>
                        <a:t>179</a:t>
                      </a:r>
                    </a:p>
                  </a:txBody>
                  <a:tcPr/>
                </a:tc>
                <a:extLst>
                  <a:ext uri="{0D108BD9-81ED-4DB2-BD59-A6C34878D82A}">
                    <a16:rowId xmlns:a16="http://schemas.microsoft.com/office/drawing/2014/main" val="3982304275"/>
                  </a:ext>
                </a:extLst>
              </a:tr>
              <a:tr h="338400">
                <a:tc>
                  <a:txBody>
                    <a:bodyPr/>
                    <a:lstStyle/>
                    <a:p>
                      <a:pPr marL="177800" lvl="2" indent="0" algn="r" defTabSz="814239" rtl="0" eaLnBrk="1" latinLnBrk="0" hangingPunct="1">
                        <a:lnSpc>
                          <a:spcPts val="2212"/>
                        </a:lnSpc>
                        <a:buFont typeface="+mj-lt"/>
                        <a:buNone/>
                      </a:pPr>
                      <a:r>
                        <a:rPr lang="pt-BR" sz="1200" b="0" kern="1200" baseline="0" dirty="0">
                          <a:solidFill>
                            <a:schemeClr val="bg1"/>
                          </a:solidFill>
                          <a:latin typeface="Montserrat"/>
                          <a:ea typeface="+mn-ea"/>
                          <a:cs typeface="+mn-cs"/>
                        </a:rPr>
                        <a:t>Bibliografia</a:t>
                      </a:r>
                    </a:p>
                  </a:txBody>
                  <a:tcPr/>
                </a:tc>
                <a:tc>
                  <a:txBody>
                    <a:bodyPr/>
                    <a:lstStyle/>
                    <a:p>
                      <a:pPr marL="0" indent="-342900" algn="l" defTabSz="739003" rtl="0" eaLnBrk="1" latinLnBrk="0" hangingPunct="1">
                        <a:lnSpc>
                          <a:spcPts val="2212"/>
                        </a:lnSpc>
                        <a:buFont typeface="+mj-lt"/>
                        <a:buNone/>
                      </a:pPr>
                      <a:r>
                        <a:rPr lang="pt-BR" sz="1200" b="1" kern="1200" dirty="0">
                          <a:solidFill>
                            <a:srgbClr val="FFEC01"/>
                          </a:solidFill>
                          <a:latin typeface="Montserrat"/>
                          <a:ea typeface="+mn-ea"/>
                          <a:cs typeface="+mn-cs"/>
                        </a:rPr>
                        <a:t>182</a:t>
                      </a:r>
                    </a:p>
                  </a:txBody>
                  <a:tcPr/>
                </a:tc>
                <a:extLst>
                  <a:ext uri="{0D108BD9-81ED-4DB2-BD59-A6C34878D82A}">
                    <a16:rowId xmlns:a16="http://schemas.microsoft.com/office/drawing/2014/main" val="176468975"/>
                  </a:ext>
                </a:extLst>
              </a:tr>
            </a:tbl>
          </a:graphicData>
        </a:graphic>
      </p:graphicFrame>
      <p:sp>
        <p:nvSpPr>
          <p:cNvPr id="9" name="CaixaDeTexto 8"/>
          <p:cNvSpPr txBox="1"/>
          <p:nvPr/>
        </p:nvSpPr>
        <p:spPr>
          <a:xfrm>
            <a:off x="5074351" y="628752"/>
            <a:ext cx="4167340" cy="456535"/>
          </a:xfrm>
          <a:prstGeom prst="rect">
            <a:avLst/>
          </a:prstGeom>
          <a:noFill/>
        </p:spPr>
        <p:txBody>
          <a:bodyPr wrap="square" rtlCol="0">
            <a:spAutoFit/>
          </a:bodyPr>
          <a:lstStyle/>
          <a:p>
            <a:pPr algn="r">
              <a:lnSpc>
                <a:spcPct val="150000"/>
              </a:lnSpc>
            </a:pPr>
            <a:r>
              <a:rPr lang="pt-BR" sz="1800" b="1" i="1" dirty="0">
                <a:solidFill>
                  <a:srgbClr val="FFEC01"/>
                </a:solidFill>
                <a:latin typeface="Montserrat"/>
              </a:rPr>
              <a:t>SUMÁRIO</a:t>
            </a:r>
          </a:p>
        </p:txBody>
      </p:sp>
      <p:pic>
        <p:nvPicPr>
          <p:cNvPr id="6" name="Picture 4" descr="Resultado de imagem para ciclistas pn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464422" y="4281542"/>
            <a:ext cx="1776980" cy="1747783"/>
          </a:xfrm>
          <a:prstGeom prst="rect">
            <a:avLst/>
          </a:prstGeom>
          <a:noFill/>
        </p:spPr>
      </p:pic>
      <p:pic>
        <p:nvPicPr>
          <p:cNvPr id="8" name="Picture 24" descr="Imagem relacionada"/>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flipH="1">
            <a:off x="3290072" y="4281542"/>
            <a:ext cx="1068367" cy="1747783"/>
          </a:xfrm>
          <a:prstGeom prst="rect">
            <a:avLst/>
          </a:prstGeom>
          <a:noFill/>
        </p:spPr>
      </p:pic>
    </p:spTree>
    <p:extLst>
      <p:ext uri="{BB962C8B-B14F-4D97-AF65-F5344CB8AC3E}">
        <p14:creationId xmlns:p14="http://schemas.microsoft.com/office/powerpoint/2010/main" val="18129675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ângulo 36"/>
          <p:cNvSpPr/>
          <p:nvPr/>
        </p:nvSpPr>
        <p:spPr>
          <a:xfrm>
            <a:off x="538164" y="1345989"/>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146" name="Picture 2" descr="Contato"/>
          <p:cNvPicPr>
            <a:picLocks noChangeAspect="1" noChangeArrowheads="1"/>
          </p:cNvPicPr>
          <p:nvPr/>
        </p:nvPicPr>
        <p:blipFill>
          <a:blip r:embed="rId3" cstate="print"/>
          <a:srcRect/>
          <a:stretch>
            <a:fillRect/>
          </a:stretch>
        </p:blipFill>
        <p:spPr bwMode="auto">
          <a:xfrm rot="21400765">
            <a:off x="5757267" y="2387300"/>
            <a:ext cx="2708163" cy="2058289"/>
          </a:xfrm>
          <a:prstGeom prst="rect">
            <a:avLst/>
          </a:prstGeom>
          <a:noFill/>
        </p:spPr>
      </p:pic>
      <p:grpSp>
        <p:nvGrpSpPr>
          <p:cNvPr id="32" name="Grupo 31"/>
          <p:cNvGrpSpPr/>
          <p:nvPr/>
        </p:nvGrpSpPr>
        <p:grpSpPr>
          <a:xfrm>
            <a:off x="2085143" y="4859495"/>
            <a:ext cx="5747197" cy="1102400"/>
            <a:chOff x="2085143" y="1063790"/>
            <a:chExt cx="5747197" cy="1102400"/>
          </a:xfrm>
        </p:grpSpPr>
        <p:grpSp>
          <p:nvGrpSpPr>
            <p:cNvPr id="3" name="Grupo 36"/>
            <p:cNvGrpSpPr/>
            <p:nvPr/>
          </p:nvGrpSpPr>
          <p:grpSpPr>
            <a:xfrm>
              <a:off x="3728976" y="1140444"/>
              <a:ext cx="680782" cy="613232"/>
              <a:chOff x="2066119" y="1378734"/>
              <a:chExt cx="571504" cy="571504"/>
            </a:xfrm>
          </p:grpSpPr>
          <p:sp>
            <p:nvSpPr>
              <p:cNvPr id="36" name="Retângulo 35"/>
              <p:cNvSpPr/>
              <p:nvPr/>
            </p:nvSpPr>
            <p:spPr>
              <a:xfrm>
                <a:off x="2137557" y="1450173"/>
                <a:ext cx="214314" cy="369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52">
                  <a:latin typeface="Century Gothic" pitchFamily="34" charset="0"/>
                </a:endParaRPr>
              </a:p>
            </p:txBody>
          </p:sp>
          <p:pic>
            <p:nvPicPr>
              <p:cNvPr id="35" name="Imagem 34" descr="iconmonstr-smartphone-3-icon-256-1.png"/>
              <p:cNvPicPr>
                <a:picLocks noChangeAspect="1"/>
              </p:cNvPicPr>
              <p:nvPr/>
            </p:nvPicPr>
            <p:blipFill>
              <a:blip r:embed="rId4" cstate="print">
                <a:duotone>
                  <a:prstClr val="black"/>
                  <a:schemeClr val="accent1">
                    <a:tint val="45000"/>
                    <a:satMod val="400000"/>
                  </a:schemeClr>
                </a:duotone>
              </a:blip>
              <a:stretch>
                <a:fillRect/>
              </a:stretch>
            </p:blipFill>
            <p:spPr>
              <a:xfrm>
                <a:off x="2066119" y="1378734"/>
                <a:ext cx="571504" cy="571504"/>
              </a:xfrm>
              <a:prstGeom prst="rect">
                <a:avLst/>
              </a:prstGeom>
              <a:noFill/>
              <a:ln>
                <a:noFill/>
              </a:ln>
            </p:spPr>
          </p:pic>
        </p:grpSp>
        <p:sp>
          <p:nvSpPr>
            <p:cNvPr id="64" name="Lágrima 63"/>
            <p:cNvSpPr/>
            <p:nvPr/>
          </p:nvSpPr>
          <p:spPr>
            <a:xfrm rot="8100000">
              <a:off x="2463355" y="1166748"/>
              <a:ext cx="427898" cy="433620"/>
            </a:xfrm>
            <a:prstGeom prst="teardrop">
              <a:avLst>
                <a:gd name="adj" fmla="val 114249"/>
              </a:avLst>
            </a:prstGeom>
            <a:solidFill>
              <a:schemeClr val="bg1"/>
            </a:solidFill>
            <a:ln w="38100" cap="sq">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52">
                <a:latin typeface="Century Gothic" pitchFamily="34" charset="0"/>
              </a:endParaRPr>
            </a:p>
          </p:txBody>
        </p:sp>
        <p:sp>
          <p:nvSpPr>
            <p:cNvPr id="66" name="Elipse 65"/>
            <p:cNvSpPr/>
            <p:nvPr/>
          </p:nvSpPr>
          <p:spPr>
            <a:xfrm>
              <a:off x="2760649" y="1295366"/>
              <a:ext cx="162672" cy="164847"/>
            </a:xfrm>
            <a:prstGeom prst="ellipse">
              <a:avLst/>
            </a:prstGeom>
            <a:noFill/>
            <a:ln w="38100" cap="sq">
              <a:solidFill>
                <a:schemeClr val="accent1">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52">
                <a:latin typeface="Century Gothic" pitchFamily="34" charset="0"/>
              </a:endParaRPr>
            </a:p>
          </p:txBody>
        </p:sp>
        <p:sp>
          <p:nvSpPr>
            <p:cNvPr id="34" name="CaixaDeTexto 33"/>
            <p:cNvSpPr txBox="1"/>
            <p:nvPr/>
          </p:nvSpPr>
          <p:spPr>
            <a:xfrm>
              <a:off x="2085143" y="1818728"/>
              <a:ext cx="1257918" cy="307135"/>
            </a:xfrm>
            <a:prstGeom prst="rect">
              <a:avLst/>
            </a:prstGeom>
            <a:noFill/>
            <a:scene3d>
              <a:camera prst="orthographicFront">
                <a:rot lat="0" lon="0" rev="0"/>
              </a:camera>
              <a:lightRig rig="threePt" dir="t"/>
            </a:scene3d>
          </p:spPr>
          <p:txBody>
            <a:bodyPr wrap="square" tIns="0" bIns="0" rtlCol="0" anchor="ctr">
              <a:spAutoFit/>
            </a:bodyPr>
            <a:lstStyle/>
            <a:p>
              <a:pPr algn="ctr"/>
              <a:r>
                <a:rPr lang="pt-BR" sz="998" dirty="0">
                  <a:solidFill>
                    <a:schemeClr val="tx1">
                      <a:lumMod val="65000"/>
                      <a:lumOff val="35000"/>
                    </a:schemeClr>
                  </a:solidFill>
                  <a:latin typeface="Montserrat" pitchFamily="50" charset="0"/>
                </a:rPr>
                <a:t>48 estações</a:t>
              </a:r>
            </a:p>
            <a:p>
              <a:pPr algn="ctr"/>
              <a:r>
                <a:rPr lang="pt-BR" sz="998" dirty="0">
                  <a:solidFill>
                    <a:schemeClr val="tx1">
                      <a:lumMod val="65000"/>
                      <a:lumOff val="35000"/>
                    </a:schemeClr>
                  </a:solidFill>
                  <a:latin typeface="Montserrat" pitchFamily="50" charset="0"/>
                </a:rPr>
                <a:t>de bicicletas</a:t>
              </a:r>
            </a:p>
          </p:txBody>
        </p:sp>
        <p:sp>
          <p:nvSpPr>
            <p:cNvPr id="38" name="CaixaDeTexto 37"/>
            <p:cNvSpPr txBox="1"/>
            <p:nvPr/>
          </p:nvSpPr>
          <p:spPr>
            <a:xfrm>
              <a:off x="3406769" y="1818728"/>
              <a:ext cx="1257918" cy="307135"/>
            </a:xfrm>
            <a:prstGeom prst="rect">
              <a:avLst/>
            </a:prstGeom>
            <a:noFill/>
            <a:scene3d>
              <a:camera prst="orthographicFront">
                <a:rot lat="0" lon="0" rev="0"/>
              </a:camera>
              <a:lightRig rig="threePt" dir="t"/>
            </a:scene3d>
          </p:spPr>
          <p:txBody>
            <a:bodyPr wrap="square" lIns="0" tIns="0" rIns="0" bIns="0" rtlCol="0" anchor="ctr">
              <a:spAutoFit/>
            </a:bodyPr>
            <a:lstStyle/>
            <a:p>
              <a:pPr algn="ctr"/>
              <a:r>
                <a:rPr lang="pt-BR" sz="998" dirty="0">
                  <a:solidFill>
                    <a:schemeClr val="tx1">
                      <a:lumMod val="65000"/>
                      <a:lumOff val="35000"/>
                    </a:schemeClr>
                  </a:solidFill>
                  <a:latin typeface="Montserrat" pitchFamily="50" charset="0"/>
                </a:rPr>
                <a:t>Acesso pelo </a:t>
              </a:r>
              <a:r>
                <a:rPr lang="pt-BR" sz="998" i="1" dirty="0" err="1">
                  <a:solidFill>
                    <a:schemeClr val="tx1">
                      <a:lumMod val="65000"/>
                      <a:lumOff val="35000"/>
                    </a:schemeClr>
                  </a:solidFill>
                  <a:latin typeface="Montserrat" pitchFamily="50" charset="0"/>
                </a:rPr>
                <a:t>smartphone</a:t>
              </a:r>
              <a:endParaRPr lang="pt-BR" sz="998" i="1" dirty="0">
                <a:solidFill>
                  <a:schemeClr val="tx1">
                    <a:lumMod val="65000"/>
                    <a:lumOff val="35000"/>
                  </a:schemeClr>
                </a:solidFill>
                <a:latin typeface="Montserrat" pitchFamily="50" charset="0"/>
              </a:endParaRPr>
            </a:p>
          </p:txBody>
        </p:sp>
        <p:sp>
          <p:nvSpPr>
            <p:cNvPr id="39" name="CaixaDeTexto 38"/>
            <p:cNvSpPr txBox="1"/>
            <p:nvPr/>
          </p:nvSpPr>
          <p:spPr>
            <a:xfrm>
              <a:off x="4645049" y="1846895"/>
              <a:ext cx="1529549" cy="307135"/>
            </a:xfrm>
            <a:prstGeom prst="rect">
              <a:avLst/>
            </a:prstGeom>
            <a:noFill/>
            <a:scene3d>
              <a:camera prst="orthographicFront">
                <a:rot lat="0" lon="0" rev="0"/>
              </a:camera>
              <a:lightRig rig="threePt" dir="t"/>
            </a:scene3d>
          </p:spPr>
          <p:txBody>
            <a:bodyPr wrap="square" lIns="0" tIns="0" rIns="0" bIns="0" rtlCol="0" anchor="ctr">
              <a:spAutoFit/>
            </a:bodyPr>
            <a:lstStyle/>
            <a:p>
              <a:pPr algn="ctr"/>
              <a:r>
                <a:rPr lang="pt-BR" sz="998" dirty="0">
                  <a:solidFill>
                    <a:schemeClr val="tx1">
                      <a:lumMod val="65000"/>
                      <a:lumOff val="35000"/>
                    </a:schemeClr>
                  </a:solidFill>
                  <a:latin typeface="Montserrat" pitchFamily="50" charset="0"/>
                </a:rPr>
                <a:t>1.425.448 viagens realizadas desde 2015</a:t>
              </a:r>
              <a:endParaRPr lang="pt-BR" sz="998" i="1" dirty="0">
                <a:solidFill>
                  <a:schemeClr val="tx1">
                    <a:lumMod val="65000"/>
                    <a:lumOff val="35000"/>
                  </a:schemeClr>
                </a:solidFill>
                <a:latin typeface="Montserrat" pitchFamily="50" charset="0"/>
              </a:endParaRPr>
            </a:p>
          </p:txBody>
        </p:sp>
        <p:pic>
          <p:nvPicPr>
            <p:cNvPr id="40" name="Imagem 39" descr="setas2.png"/>
            <p:cNvPicPr>
              <a:picLocks noChangeAspect="1"/>
            </p:cNvPicPr>
            <p:nvPr/>
          </p:nvPicPr>
          <p:blipFill>
            <a:blip r:embed="rId5" cstate="print">
              <a:duotone>
                <a:prstClr val="black"/>
                <a:schemeClr val="accent1">
                  <a:tint val="45000"/>
                  <a:satMod val="400000"/>
                </a:schemeClr>
              </a:duotone>
            </a:blip>
            <a:stretch>
              <a:fillRect/>
            </a:stretch>
          </p:blipFill>
          <p:spPr>
            <a:xfrm>
              <a:off x="4933157" y="1063790"/>
              <a:ext cx="935711" cy="711169"/>
            </a:xfrm>
            <a:prstGeom prst="rect">
              <a:avLst/>
            </a:prstGeom>
          </p:spPr>
        </p:pic>
        <p:sp>
          <p:nvSpPr>
            <p:cNvPr id="43" name="CaixaDeTexto 42"/>
            <p:cNvSpPr txBox="1"/>
            <p:nvPr/>
          </p:nvSpPr>
          <p:spPr>
            <a:xfrm>
              <a:off x="6211112" y="1859055"/>
              <a:ext cx="1621228" cy="307135"/>
            </a:xfrm>
            <a:prstGeom prst="rect">
              <a:avLst/>
            </a:prstGeom>
            <a:noFill/>
            <a:scene3d>
              <a:camera prst="orthographicFront">
                <a:rot lat="0" lon="0" rev="0"/>
              </a:camera>
              <a:lightRig rig="threePt" dir="t"/>
            </a:scene3d>
          </p:spPr>
          <p:txBody>
            <a:bodyPr wrap="square" lIns="0" tIns="0" rIns="0" bIns="0" rtlCol="0" anchor="ctr">
              <a:spAutoFit/>
            </a:bodyPr>
            <a:lstStyle/>
            <a:p>
              <a:pPr algn="ctr"/>
              <a:r>
                <a:rPr lang="pt-BR" sz="998" dirty="0">
                  <a:solidFill>
                    <a:schemeClr val="tx1">
                      <a:lumMod val="65000"/>
                      <a:lumOff val="35000"/>
                    </a:schemeClr>
                  </a:solidFill>
                  <a:latin typeface="Montserrat" pitchFamily="50" charset="0"/>
                </a:rPr>
                <a:t>216.441 cadastros realizados desde 2015</a:t>
              </a:r>
              <a:endParaRPr lang="pt-BR" sz="998" i="1" dirty="0">
                <a:solidFill>
                  <a:schemeClr val="tx1">
                    <a:lumMod val="65000"/>
                    <a:lumOff val="35000"/>
                  </a:schemeClr>
                </a:solidFill>
                <a:latin typeface="Montserrat" pitchFamily="50" charset="0"/>
              </a:endParaRPr>
            </a:p>
          </p:txBody>
        </p:sp>
        <p:pic>
          <p:nvPicPr>
            <p:cNvPr id="44" name="Imagem 43" descr="usuario.png"/>
            <p:cNvPicPr>
              <a:picLocks noChangeAspect="1"/>
            </p:cNvPicPr>
            <p:nvPr/>
          </p:nvPicPr>
          <p:blipFill>
            <a:blip r:embed="rId6" cstate="print">
              <a:duotone>
                <a:schemeClr val="accent1">
                  <a:shade val="45000"/>
                  <a:satMod val="135000"/>
                </a:schemeClr>
                <a:prstClr val="white"/>
              </a:duotone>
            </a:blip>
            <a:stretch>
              <a:fillRect/>
            </a:stretch>
          </p:blipFill>
          <p:spPr>
            <a:xfrm>
              <a:off x="6685781" y="1140445"/>
              <a:ext cx="599256" cy="613232"/>
            </a:xfrm>
            <a:prstGeom prst="rect">
              <a:avLst/>
            </a:prstGeom>
          </p:spPr>
        </p:pic>
        <p:cxnSp>
          <p:nvCxnSpPr>
            <p:cNvPr id="46" name="Conector reto 45"/>
            <p:cNvCxnSpPr/>
            <p:nvPr/>
          </p:nvCxnSpPr>
          <p:spPr>
            <a:xfrm rot="5400000">
              <a:off x="2818030" y="1608859"/>
              <a:ext cx="1091816" cy="168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ector reto 46"/>
            <p:cNvCxnSpPr/>
            <p:nvPr/>
          </p:nvCxnSpPr>
          <p:spPr>
            <a:xfrm rot="5400000">
              <a:off x="4070298" y="1608859"/>
              <a:ext cx="1091817" cy="168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Conector reto 47"/>
            <p:cNvCxnSpPr/>
            <p:nvPr/>
          </p:nvCxnSpPr>
          <p:spPr>
            <a:xfrm rot="5400000">
              <a:off x="5629531" y="1608859"/>
              <a:ext cx="1091816" cy="168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59" name="Gráfico 58"/>
          <p:cNvGraphicFramePr/>
          <p:nvPr>
            <p:extLst>
              <p:ext uri="{D42A27DB-BD31-4B8C-83A1-F6EECF244321}">
                <p14:modId xmlns:p14="http://schemas.microsoft.com/office/powerpoint/2010/main" val="363411232"/>
              </p:ext>
            </p:extLst>
          </p:nvPr>
        </p:nvGraphicFramePr>
        <p:xfrm>
          <a:off x="-142149" y="1215205"/>
          <a:ext cx="6127033" cy="3430770"/>
        </p:xfrm>
        <a:graphic>
          <a:graphicData uri="http://schemas.openxmlformats.org/drawingml/2006/chart">
            <c:chart xmlns:c="http://schemas.openxmlformats.org/drawingml/2006/chart" xmlns:r="http://schemas.openxmlformats.org/officeDocument/2006/relationships" r:id="rId7"/>
          </a:graphicData>
        </a:graphic>
      </p:graphicFrame>
      <p:pic>
        <p:nvPicPr>
          <p:cNvPr id="55" name="Imagem 54" descr="toilet.png"/>
          <p:cNvPicPr>
            <a:picLocks noChangeAspect="1"/>
          </p:cNvPicPr>
          <p:nvPr/>
        </p:nvPicPr>
        <p:blipFill>
          <a:blip r:embed="rId8" cstate="print">
            <a:lum bright="40000"/>
          </a:blip>
          <a:stretch>
            <a:fillRect/>
          </a:stretch>
        </p:blipFill>
        <p:spPr>
          <a:xfrm>
            <a:off x="1986769" y="2372610"/>
            <a:ext cx="1285921" cy="1226465"/>
          </a:xfrm>
          <a:prstGeom prst="rect">
            <a:avLst/>
          </a:prstGeom>
        </p:spPr>
      </p:pic>
      <p:pic>
        <p:nvPicPr>
          <p:cNvPr id="56" name="Imagem 55" descr="toilet.png"/>
          <p:cNvPicPr>
            <a:picLocks noChangeAspect="1"/>
          </p:cNvPicPr>
          <p:nvPr/>
        </p:nvPicPr>
        <p:blipFill>
          <a:blip r:embed="rId8" cstate="print"/>
          <a:srcRect l="46358" t="76490"/>
          <a:stretch>
            <a:fillRect/>
          </a:stretch>
        </p:blipFill>
        <p:spPr>
          <a:xfrm>
            <a:off x="2582899" y="3310738"/>
            <a:ext cx="689793" cy="288337"/>
          </a:xfrm>
          <a:prstGeom prst="rect">
            <a:avLst/>
          </a:prstGeom>
        </p:spPr>
      </p:pic>
      <p:pic>
        <p:nvPicPr>
          <p:cNvPr id="57" name="Imagem 56" descr="toilet.png"/>
          <p:cNvPicPr>
            <a:picLocks noChangeAspect="1"/>
          </p:cNvPicPr>
          <p:nvPr/>
        </p:nvPicPr>
        <p:blipFill>
          <a:blip r:embed="rId8" cstate="print"/>
          <a:srcRect l="661" t="20529" r="52981"/>
          <a:stretch>
            <a:fillRect/>
          </a:stretch>
        </p:blipFill>
        <p:spPr>
          <a:xfrm>
            <a:off x="1995780" y="2623659"/>
            <a:ext cx="596129" cy="974684"/>
          </a:xfrm>
          <a:prstGeom prst="rect">
            <a:avLst/>
          </a:prstGeom>
        </p:spPr>
      </p:pic>
      <p:sp>
        <p:nvSpPr>
          <p:cNvPr id="63" name="CaixaDeTexto 62"/>
          <p:cNvSpPr txBox="1"/>
          <p:nvPr/>
        </p:nvSpPr>
        <p:spPr>
          <a:xfrm>
            <a:off x="2119204" y="3484333"/>
            <a:ext cx="988515" cy="295594"/>
          </a:xfrm>
          <a:prstGeom prst="rect">
            <a:avLst/>
          </a:prstGeom>
          <a:noFill/>
          <a:scene3d>
            <a:camera prst="orthographicFront">
              <a:rot lat="0" lon="0" rev="0"/>
            </a:camera>
            <a:lightRig rig="threePt" dir="t"/>
          </a:scene3d>
        </p:spPr>
        <p:txBody>
          <a:bodyPr wrap="square" rtlCol="0">
            <a:spAutoFit/>
          </a:bodyPr>
          <a:lstStyle/>
          <a:p>
            <a:pPr algn="ctr">
              <a:lnSpc>
                <a:spcPct val="150000"/>
              </a:lnSpc>
            </a:pPr>
            <a:r>
              <a:rPr lang="pt-BR" sz="1000" b="1" dirty="0">
                <a:latin typeface="Montserrat" pitchFamily="50" charset="0"/>
              </a:rPr>
              <a:t>Gênero</a:t>
            </a:r>
          </a:p>
        </p:txBody>
      </p:sp>
      <p:sp>
        <p:nvSpPr>
          <p:cNvPr id="60" name="CaixaDeTexto 59"/>
          <p:cNvSpPr txBox="1"/>
          <p:nvPr/>
        </p:nvSpPr>
        <p:spPr>
          <a:xfrm>
            <a:off x="1857554" y="2841205"/>
            <a:ext cx="648019" cy="254942"/>
          </a:xfrm>
          <a:prstGeom prst="rect">
            <a:avLst/>
          </a:prstGeom>
          <a:noFill/>
          <a:scene3d>
            <a:camera prst="orthographicFront">
              <a:rot lat="0" lon="0" rev="0"/>
            </a:camera>
            <a:lightRig rig="threePt" dir="t"/>
          </a:scene3d>
        </p:spPr>
        <p:txBody>
          <a:bodyPr wrap="square" rtlCol="0">
            <a:spAutoFit/>
          </a:bodyPr>
          <a:lstStyle/>
          <a:p>
            <a:pPr algn="r">
              <a:lnSpc>
                <a:spcPct val="150000"/>
              </a:lnSpc>
            </a:pPr>
            <a:r>
              <a:rPr lang="pt-BR" sz="800" b="1" dirty="0">
                <a:solidFill>
                  <a:schemeClr val="bg1"/>
                </a:solidFill>
                <a:latin typeface="Montserrat" pitchFamily="50" charset="0"/>
              </a:rPr>
              <a:t>73%</a:t>
            </a:r>
          </a:p>
        </p:txBody>
      </p:sp>
      <p:sp>
        <p:nvSpPr>
          <p:cNvPr id="62" name="CaixaDeTexto 61"/>
          <p:cNvSpPr txBox="1"/>
          <p:nvPr/>
        </p:nvSpPr>
        <p:spPr>
          <a:xfrm>
            <a:off x="2486444" y="2870895"/>
            <a:ext cx="648019" cy="254942"/>
          </a:xfrm>
          <a:prstGeom prst="rect">
            <a:avLst/>
          </a:prstGeom>
          <a:noFill/>
          <a:scene3d>
            <a:camera prst="orthographicFront">
              <a:rot lat="0" lon="0" rev="0"/>
            </a:camera>
            <a:lightRig rig="threePt" dir="t"/>
          </a:scene3d>
        </p:spPr>
        <p:txBody>
          <a:bodyPr wrap="square" rtlCol="0">
            <a:spAutoFit/>
          </a:bodyPr>
          <a:lstStyle/>
          <a:p>
            <a:pPr algn="r">
              <a:lnSpc>
                <a:spcPct val="150000"/>
              </a:lnSpc>
            </a:pPr>
            <a:r>
              <a:rPr lang="pt-BR" sz="800" b="1" dirty="0">
                <a:solidFill>
                  <a:schemeClr val="bg1"/>
                </a:solidFill>
                <a:latin typeface="Montserrat" pitchFamily="50" charset="0"/>
              </a:rPr>
              <a:t>27%</a:t>
            </a:r>
          </a:p>
        </p:txBody>
      </p:sp>
      <p:sp>
        <p:nvSpPr>
          <p:cNvPr id="45" name="CaixaDeTexto 44"/>
          <p:cNvSpPr txBox="1"/>
          <p:nvPr/>
        </p:nvSpPr>
        <p:spPr>
          <a:xfrm>
            <a:off x="5075238" y="1349375"/>
            <a:ext cx="4105275" cy="1077218"/>
          </a:xfrm>
          <a:prstGeom prst="rect">
            <a:avLst/>
          </a:prstGeom>
          <a:noFill/>
          <a:scene3d>
            <a:camera prst="orthographicFront">
              <a:rot lat="0" lon="0" rev="0"/>
            </a:camera>
            <a:lightRig rig="threePt" dir="t"/>
          </a:scene3d>
        </p:spPr>
        <p:txBody>
          <a:bodyPr wrap="square" lIns="91771" tIns="0" rIns="91771" bIns="0" rtlCol="0" anchor="ctr">
            <a:spAutoFit/>
          </a:bodyPr>
          <a:lstStyle/>
          <a:p>
            <a:pPr algn="just"/>
            <a:r>
              <a:rPr lang="pt-BR" sz="1000" dirty="0">
                <a:solidFill>
                  <a:schemeClr val="tx1">
                    <a:lumMod val="65000"/>
                    <a:lumOff val="35000"/>
                  </a:schemeClr>
                </a:solidFill>
                <a:latin typeface="Montserrat" pitchFamily="50" charset="0"/>
              </a:rPr>
              <a:t>O Sistema de Bicicletas Compartilhadas é composto por Estações inteligentes, distribuídas em diferentes pontos da cidade. O usuário pode retirar a Bicicleta na Estação por meio do aplicativo em seu </a:t>
            </a:r>
            <a:r>
              <a:rPr lang="pt-BR" sz="1000" i="1" dirty="0" err="1">
                <a:solidFill>
                  <a:schemeClr val="tx1">
                    <a:lumMod val="65000"/>
                    <a:lumOff val="35000"/>
                  </a:schemeClr>
                </a:solidFill>
                <a:latin typeface="Montserrat" pitchFamily="50" charset="0"/>
              </a:rPr>
              <a:t>smartphone</a:t>
            </a:r>
            <a:r>
              <a:rPr lang="pt-BR" sz="1000" dirty="0">
                <a:solidFill>
                  <a:schemeClr val="tx1">
                    <a:lumMod val="65000"/>
                    <a:lumOff val="35000"/>
                  </a:schemeClr>
                </a:solidFill>
                <a:latin typeface="Montserrat" pitchFamily="50" charset="0"/>
              </a:rPr>
              <a:t>, com possibilidade de devolução em qualquer Estação após o uso. Este sistema visa oferecer à cidade uma opção de transporte sustentável, saudável e não poluente.</a:t>
            </a:r>
            <a:endParaRPr lang="pt-BR" sz="1000" b="1" dirty="0">
              <a:solidFill>
                <a:schemeClr val="tx1">
                  <a:lumMod val="65000"/>
                  <a:lumOff val="35000"/>
                </a:schemeClr>
              </a:solidFill>
              <a:latin typeface="Montserrat" pitchFamily="50" charset="0"/>
            </a:endParaRPr>
          </a:p>
        </p:txBody>
      </p:sp>
      <p:sp>
        <p:nvSpPr>
          <p:cNvPr id="71" name="CaixaDeTexto 70"/>
          <p:cNvSpPr txBox="1"/>
          <p:nvPr/>
        </p:nvSpPr>
        <p:spPr>
          <a:xfrm>
            <a:off x="1392739" y="4449594"/>
            <a:ext cx="2425723" cy="255277"/>
          </a:xfrm>
          <a:prstGeom prst="rect">
            <a:avLst/>
          </a:prstGeom>
          <a:noFill/>
          <a:scene3d>
            <a:camera prst="orthographicFront">
              <a:rot lat="0" lon="0" rev="0"/>
            </a:camera>
            <a:lightRig rig="threePt" dir="t"/>
          </a:scene3d>
        </p:spPr>
        <p:txBody>
          <a:bodyPr wrap="square" lIns="91771" tIns="45886" rIns="91771" bIns="45886" rtlCol="0">
            <a:spAutoFit/>
          </a:bodyPr>
          <a:lstStyle/>
          <a:p>
            <a:pPr algn="ctr">
              <a:lnSpc>
                <a:spcPct val="150000"/>
              </a:lnSpc>
            </a:pPr>
            <a:r>
              <a:rPr lang="pt-BR" sz="800" b="1" dirty="0">
                <a:solidFill>
                  <a:schemeClr val="tx1">
                    <a:lumMod val="65000"/>
                    <a:lumOff val="35000"/>
                  </a:schemeClr>
                </a:solidFill>
                <a:latin typeface="Montserrat" pitchFamily="50" charset="0"/>
              </a:rPr>
              <a:t>Dados referentes a Julho/2018</a:t>
            </a:r>
          </a:p>
        </p:txBody>
      </p:sp>
    </p:spTree>
    <p:extLst>
      <p:ext uri="{BB962C8B-B14F-4D97-AF65-F5344CB8AC3E}">
        <p14:creationId xmlns:p14="http://schemas.microsoft.com/office/powerpoint/2010/main" val="3725173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163" y="1349375"/>
            <a:ext cx="6639746" cy="4679950"/>
          </a:xfrm>
          <a:prstGeom prst="rect">
            <a:avLst/>
          </a:prstGeom>
        </p:spPr>
      </p:pic>
      <p:sp>
        <p:nvSpPr>
          <p:cNvPr id="3" name="Retângulo 2"/>
          <p:cNvSpPr/>
          <p:nvPr/>
        </p:nvSpPr>
        <p:spPr>
          <a:xfrm>
            <a:off x="7233476" y="3698089"/>
            <a:ext cx="1947038" cy="1752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771" tIns="45886" rIns="91771" bIns="45886" rtlCol="0" anchor="ctr"/>
          <a:lstStyle/>
          <a:p>
            <a:pPr algn="ctr"/>
            <a:endParaRPr lang="pt-BR" sz="1452"/>
          </a:p>
        </p:txBody>
      </p:sp>
      <p:pic>
        <p:nvPicPr>
          <p:cNvPr id="4" name="Imagem 3" descr="aro.png"/>
          <p:cNvPicPr>
            <a:picLocks noChangeAspect="1"/>
          </p:cNvPicPr>
          <p:nvPr/>
        </p:nvPicPr>
        <p:blipFill>
          <a:blip r:embed="rId3" cstate="print"/>
          <a:stretch>
            <a:fillRect/>
          </a:stretch>
        </p:blipFill>
        <p:spPr>
          <a:xfrm>
            <a:off x="7689454" y="4978477"/>
            <a:ext cx="1150594" cy="1165983"/>
          </a:xfrm>
          <a:prstGeom prst="rect">
            <a:avLst/>
          </a:prstGeom>
        </p:spPr>
      </p:pic>
      <p:sp>
        <p:nvSpPr>
          <p:cNvPr id="5" name="CaixaDeTexto 4"/>
          <p:cNvSpPr txBox="1"/>
          <p:nvPr/>
        </p:nvSpPr>
        <p:spPr>
          <a:xfrm>
            <a:off x="7269990" y="3844141"/>
            <a:ext cx="1837292" cy="1323774"/>
          </a:xfrm>
          <a:prstGeom prst="rect">
            <a:avLst/>
          </a:prstGeom>
          <a:noFill/>
        </p:spPr>
        <p:txBody>
          <a:bodyPr wrap="square" lIns="91771" tIns="45886" rIns="91771" bIns="45886" rtlCol="0">
            <a:spAutoFit/>
          </a:bodyPr>
          <a:lstStyle/>
          <a:p>
            <a:pPr algn="ctr"/>
            <a:r>
              <a:rPr lang="pt-BR" sz="1000" b="1" dirty="0" err="1">
                <a:solidFill>
                  <a:schemeClr val="bg1"/>
                </a:solidFill>
                <a:latin typeface="Montserrat" pitchFamily="50" charset="0"/>
              </a:rPr>
              <a:t>Infraestrutura</a:t>
            </a:r>
            <a:endParaRPr lang="pt-BR" sz="1000" b="1" dirty="0">
              <a:solidFill>
                <a:schemeClr val="bg1"/>
              </a:solidFill>
              <a:latin typeface="Montserrat" pitchFamily="50" charset="0"/>
            </a:endParaRPr>
          </a:p>
          <a:p>
            <a:pPr algn="ctr"/>
            <a:r>
              <a:rPr lang="pt-BR" sz="1000" b="1" dirty="0">
                <a:solidFill>
                  <a:schemeClr val="bg1"/>
                </a:solidFill>
                <a:latin typeface="Montserrat" pitchFamily="50" charset="0"/>
              </a:rPr>
              <a:t> cicloviária  existente:</a:t>
            </a:r>
          </a:p>
          <a:p>
            <a:endParaRPr lang="pt-BR" sz="1000" b="1" dirty="0">
              <a:solidFill>
                <a:schemeClr val="bg1"/>
              </a:solidFill>
              <a:latin typeface="Montserrat" pitchFamily="50" charset="0"/>
            </a:endParaRPr>
          </a:p>
          <a:p>
            <a:pPr algn="just"/>
            <a:r>
              <a:rPr lang="pt-BR" sz="1000" dirty="0">
                <a:solidFill>
                  <a:schemeClr val="bg1"/>
                </a:solidFill>
                <a:latin typeface="Montserrat" pitchFamily="50" charset="0"/>
              </a:rPr>
              <a:t>Atualmente, o sistema de bicicletas compartilhadas do DF conta com 48 estações distribuídas no Plano Piloto</a:t>
            </a:r>
          </a:p>
        </p:txBody>
      </p:sp>
    </p:spTree>
    <p:extLst>
      <p:ext uri="{BB962C8B-B14F-4D97-AF65-F5344CB8AC3E}">
        <p14:creationId xmlns:p14="http://schemas.microsoft.com/office/powerpoint/2010/main" val="3152760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p:cNvSpPr/>
          <p:nvPr/>
        </p:nvSpPr>
        <p:spPr>
          <a:xfrm>
            <a:off x="538163" y="1349375"/>
            <a:ext cx="4105274" cy="1461939"/>
          </a:xfrm>
          <a:prstGeom prst="rect">
            <a:avLst/>
          </a:prstGeom>
        </p:spPr>
        <p:txBody>
          <a:bodyPr wrap="square" lIns="0" tIns="0" rIns="0" bIns="0">
            <a:spAutoFit/>
          </a:bodyPr>
          <a:lstStyle/>
          <a:p>
            <a:pPr indent="457200" algn="just">
              <a:spcBef>
                <a:spcPts val="600"/>
              </a:spcBef>
            </a:pPr>
            <a:r>
              <a:rPr lang="pt-BR" sz="1000" dirty="0">
                <a:solidFill>
                  <a:schemeClr val="tx1">
                    <a:lumMod val="65000"/>
                    <a:lumOff val="35000"/>
                  </a:schemeClr>
                </a:solidFill>
                <a:latin typeface="Montserrat" pitchFamily="50" charset="0"/>
              </a:rPr>
              <a:t>O diagnóstico da malha cicloviária do Distrito Federal foi realizado por meio de um levantamento em campo, elaborado pela empresa </a:t>
            </a:r>
            <a:r>
              <a:rPr lang="pt-BR" sz="1000" dirty="0" err="1">
                <a:solidFill>
                  <a:schemeClr val="tx1">
                    <a:lumMod val="65000"/>
                    <a:lumOff val="35000"/>
                  </a:schemeClr>
                </a:solidFill>
                <a:latin typeface="Montserrat" pitchFamily="50" charset="0"/>
              </a:rPr>
              <a:t>TCUrbes</a:t>
            </a:r>
            <a:r>
              <a:rPr lang="pt-BR" sz="1000" dirty="0">
                <a:solidFill>
                  <a:schemeClr val="tx1">
                    <a:lumMod val="65000"/>
                    <a:lumOff val="35000"/>
                  </a:schemeClr>
                </a:solidFill>
                <a:latin typeface="Montserrat" pitchFamily="50" charset="0"/>
              </a:rPr>
              <a:t>, no qual foram incluídas todas as Regiões Administrativas do DF com infraestruturas cicloviárias implantadas até o ano de 2017. </a:t>
            </a:r>
          </a:p>
          <a:p>
            <a:pPr indent="457200" algn="just">
              <a:spcBef>
                <a:spcPts val="600"/>
              </a:spcBef>
            </a:pPr>
            <a:r>
              <a:rPr lang="pt-BR" sz="1000" dirty="0">
                <a:solidFill>
                  <a:schemeClr val="tx1">
                    <a:lumMod val="65000"/>
                    <a:lumOff val="35000"/>
                  </a:schemeClr>
                </a:solidFill>
                <a:latin typeface="Montserrat" pitchFamily="50" charset="0"/>
              </a:rPr>
              <a:t>Esta atividade teve como metodologia a definição e mapeamento dos trechos, de acordo com as complexidades e espacialidades dos territórios. Além de dividir os trechos de acordo com a tipologia cicloviária existente.</a:t>
            </a:r>
          </a:p>
        </p:txBody>
      </p:sp>
      <p:sp>
        <p:nvSpPr>
          <p:cNvPr id="11" name="Retângulo 10"/>
          <p:cNvSpPr/>
          <p:nvPr/>
        </p:nvSpPr>
        <p:spPr>
          <a:xfrm>
            <a:off x="538163" y="5761852"/>
            <a:ext cx="8301885" cy="127017"/>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5075239" y="1872439"/>
            <a:ext cx="3764809" cy="390689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771" tIns="45886" rIns="91771" bIns="45886" rtlCol="0" anchor="ctr"/>
          <a:lstStyle/>
          <a:p>
            <a:pPr algn="ctr"/>
            <a:endParaRPr lang="pt-BR" sz="1452"/>
          </a:p>
        </p:txBody>
      </p:sp>
      <p:sp>
        <p:nvSpPr>
          <p:cNvPr id="13" name="Retângulo 12"/>
          <p:cNvSpPr/>
          <p:nvPr/>
        </p:nvSpPr>
        <p:spPr>
          <a:xfrm>
            <a:off x="4965699" y="1349375"/>
            <a:ext cx="4349018" cy="400110"/>
          </a:xfrm>
          <a:prstGeom prst="rect">
            <a:avLst/>
          </a:prstGeom>
        </p:spPr>
        <p:txBody>
          <a:bodyPr wrap="square">
            <a:spAutoFit/>
          </a:bodyPr>
          <a:lstStyle/>
          <a:p>
            <a:pPr indent="457200" algn="just">
              <a:spcBef>
                <a:spcPts val="600"/>
              </a:spcBef>
            </a:pPr>
            <a:r>
              <a:rPr lang="pt-BR" sz="1000" dirty="0">
                <a:solidFill>
                  <a:schemeClr val="tx1">
                    <a:lumMod val="65000"/>
                    <a:lumOff val="35000"/>
                  </a:schemeClr>
                </a:solidFill>
                <a:latin typeface="Montserrat" pitchFamily="50" charset="0"/>
              </a:rPr>
              <a:t>Abaixo, estão listadas as ciclovias que foram analisadas, e a seguir o mapa com a </a:t>
            </a:r>
            <a:r>
              <a:rPr lang="pt-BR" sz="1000" dirty="0" err="1">
                <a:solidFill>
                  <a:schemeClr val="tx1">
                    <a:lumMod val="65000"/>
                    <a:lumOff val="35000"/>
                  </a:schemeClr>
                </a:solidFill>
                <a:latin typeface="Montserrat" pitchFamily="50" charset="0"/>
              </a:rPr>
              <a:t>infraestrutura</a:t>
            </a:r>
            <a:r>
              <a:rPr lang="pt-BR" sz="1000" dirty="0">
                <a:solidFill>
                  <a:schemeClr val="tx1">
                    <a:lumMod val="65000"/>
                    <a:lumOff val="35000"/>
                  </a:schemeClr>
                </a:solidFill>
                <a:latin typeface="Montserrat" pitchFamily="50" charset="0"/>
              </a:rPr>
              <a:t> existente:</a:t>
            </a:r>
          </a:p>
        </p:txBody>
      </p:sp>
      <p:sp>
        <p:nvSpPr>
          <p:cNvPr id="20" name="Retângulo 19"/>
          <p:cNvSpPr/>
          <p:nvPr/>
        </p:nvSpPr>
        <p:spPr>
          <a:xfrm>
            <a:off x="5542030" y="2107348"/>
            <a:ext cx="3261505" cy="3489417"/>
          </a:xfrm>
          <a:prstGeom prst="rect">
            <a:avLst/>
          </a:prstGeom>
        </p:spPr>
        <p:txBody>
          <a:bodyPr wrap="square" lIns="0" tIns="0" rIns="0" bIns="0" numCol="1" spcCol="398107">
            <a:spAutoFit/>
          </a:bodyPr>
          <a:lstStyle/>
          <a:p>
            <a:pPr algn="just">
              <a:lnSpc>
                <a:spcPts val="1300"/>
              </a:lnSpc>
              <a:buFont typeface="Wingdings" pitchFamily="2" charset="2"/>
              <a:buChar char="§"/>
            </a:pPr>
            <a:r>
              <a:rPr lang="pt-BR" sz="1000" b="1" dirty="0">
                <a:solidFill>
                  <a:srgbClr val="F9DD16"/>
                </a:solidFill>
                <a:latin typeface="Montserrat" pitchFamily="50" charset="0"/>
              </a:rPr>
              <a:t> EIX</a:t>
            </a:r>
            <a:r>
              <a:rPr lang="pt-BR" sz="1000" dirty="0">
                <a:solidFill>
                  <a:srgbClr val="F9DD16"/>
                </a:solidFill>
                <a:latin typeface="Montserrat" pitchFamily="50" charset="0"/>
              </a:rPr>
              <a:t> </a:t>
            </a:r>
            <a:r>
              <a:rPr lang="pt-BR" sz="1000" dirty="0">
                <a:solidFill>
                  <a:schemeClr val="bg1"/>
                </a:solidFill>
                <a:latin typeface="Montserrat" pitchFamily="50" charset="0"/>
              </a:rPr>
              <a:t>- Eixo Monumental;</a:t>
            </a:r>
          </a:p>
          <a:p>
            <a:pPr algn="just">
              <a:lnSpc>
                <a:spcPts val="1300"/>
              </a:lnSpc>
              <a:buFont typeface="Wingdings" pitchFamily="2" charset="2"/>
              <a:buChar char="§"/>
            </a:pPr>
            <a:r>
              <a:rPr lang="pt-BR" sz="1000" b="1" dirty="0">
                <a:solidFill>
                  <a:srgbClr val="F9DD16"/>
                </a:solidFill>
                <a:latin typeface="Montserrat" pitchFamily="50" charset="0"/>
              </a:rPr>
              <a:t> ASN</a:t>
            </a:r>
            <a:r>
              <a:rPr lang="pt-BR" sz="1000" dirty="0">
                <a:solidFill>
                  <a:schemeClr val="bg1"/>
                </a:solidFill>
                <a:latin typeface="Montserrat" pitchFamily="50" charset="0"/>
              </a:rPr>
              <a:t> - Asa Norte;</a:t>
            </a:r>
          </a:p>
          <a:p>
            <a:pPr algn="just">
              <a:lnSpc>
                <a:spcPts val="1300"/>
              </a:lnSpc>
              <a:buFont typeface="Wingdings" pitchFamily="2" charset="2"/>
              <a:buChar char="§"/>
            </a:pPr>
            <a:r>
              <a:rPr lang="pt-BR" sz="1000" b="1" dirty="0">
                <a:solidFill>
                  <a:srgbClr val="F9DD16"/>
                </a:solidFill>
                <a:latin typeface="Montserrat" pitchFamily="50" charset="0"/>
              </a:rPr>
              <a:t> ASS </a:t>
            </a:r>
            <a:r>
              <a:rPr lang="pt-BR" sz="1000" dirty="0">
                <a:solidFill>
                  <a:schemeClr val="bg1"/>
                </a:solidFill>
                <a:latin typeface="Montserrat" pitchFamily="50" charset="0"/>
              </a:rPr>
              <a:t>- Asa Sul;</a:t>
            </a:r>
          </a:p>
          <a:p>
            <a:pPr algn="just">
              <a:lnSpc>
                <a:spcPts val="1300"/>
              </a:lnSpc>
              <a:buFont typeface="Wingdings" pitchFamily="2" charset="2"/>
              <a:buChar char="§"/>
            </a:pPr>
            <a:r>
              <a:rPr lang="pt-BR" sz="1000" b="1" dirty="0">
                <a:solidFill>
                  <a:srgbClr val="F9DD16"/>
                </a:solidFill>
                <a:latin typeface="Montserrat" pitchFamily="50" charset="0"/>
              </a:rPr>
              <a:t> GAM </a:t>
            </a:r>
            <a:r>
              <a:rPr lang="pt-BR" sz="1000" dirty="0">
                <a:solidFill>
                  <a:schemeClr val="bg1"/>
                </a:solidFill>
                <a:latin typeface="Montserrat" pitchFamily="50" charset="0"/>
              </a:rPr>
              <a:t>- Gama;</a:t>
            </a:r>
          </a:p>
          <a:p>
            <a:pPr algn="just">
              <a:lnSpc>
                <a:spcPts val="1300"/>
              </a:lnSpc>
              <a:buFont typeface="Wingdings" pitchFamily="2" charset="2"/>
              <a:buChar char="§"/>
            </a:pPr>
            <a:r>
              <a:rPr lang="pt-BR" sz="1000" b="1" dirty="0">
                <a:solidFill>
                  <a:srgbClr val="F9DD16"/>
                </a:solidFill>
                <a:latin typeface="Montserrat" pitchFamily="50" charset="0"/>
              </a:rPr>
              <a:t> BRZ </a:t>
            </a:r>
            <a:r>
              <a:rPr lang="pt-BR" sz="1000" dirty="0">
                <a:solidFill>
                  <a:schemeClr val="bg1"/>
                </a:solidFill>
                <a:latin typeface="Montserrat" pitchFamily="50" charset="0"/>
              </a:rPr>
              <a:t>- Brazlândia;</a:t>
            </a:r>
          </a:p>
          <a:p>
            <a:pPr algn="just">
              <a:lnSpc>
                <a:spcPts val="1300"/>
              </a:lnSpc>
              <a:buFont typeface="Wingdings" pitchFamily="2" charset="2"/>
              <a:buChar char="§"/>
            </a:pPr>
            <a:r>
              <a:rPr lang="pt-BR" sz="1000" b="1" dirty="0">
                <a:solidFill>
                  <a:srgbClr val="F9DD16"/>
                </a:solidFill>
                <a:latin typeface="Montserrat" pitchFamily="50" charset="0"/>
              </a:rPr>
              <a:t> SBD </a:t>
            </a:r>
            <a:r>
              <a:rPr lang="pt-BR" sz="1000" dirty="0">
                <a:solidFill>
                  <a:schemeClr val="bg1"/>
                </a:solidFill>
                <a:latin typeface="Montserrat" pitchFamily="50" charset="0"/>
              </a:rPr>
              <a:t>- Sobradinho II;</a:t>
            </a:r>
          </a:p>
          <a:p>
            <a:pPr algn="just">
              <a:lnSpc>
                <a:spcPts val="1300"/>
              </a:lnSpc>
              <a:buFont typeface="Wingdings" pitchFamily="2" charset="2"/>
              <a:buChar char="§"/>
            </a:pPr>
            <a:r>
              <a:rPr lang="pt-BR" sz="1000" b="1" dirty="0">
                <a:solidFill>
                  <a:srgbClr val="F9DD16"/>
                </a:solidFill>
                <a:latin typeface="Montserrat" pitchFamily="50" charset="0"/>
              </a:rPr>
              <a:t> PRN </a:t>
            </a:r>
            <a:r>
              <a:rPr lang="pt-BR" sz="1000" dirty="0">
                <a:solidFill>
                  <a:schemeClr val="bg1"/>
                </a:solidFill>
                <a:latin typeface="Montserrat" pitchFamily="50" charset="0"/>
              </a:rPr>
              <a:t>- Paranoá;</a:t>
            </a:r>
          </a:p>
          <a:p>
            <a:pPr algn="just">
              <a:lnSpc>
                <a:spcPts val="1300"/>
              </a:lnSpc>
              <a:buFont typeface="Wingdings" pitchFamily="2" charset="2"/>
              <a:buChar char="§"/>
            </a:pPr>
            <a:r>
              <a:rPr lang="pt-BR" sz="1000" b="1" dirty="0">
                <a:solidFill>
                  <a:srgbClr val="F9DD16"/>
                </a:solidFill>
                <a:latin typeface="Montserrat" pitchFamily="50" charset="0"/>
              </a:rPr>
              <a:t> ARN </a:t>
            </a:r>
            <a:r>
              <a:rPr lang="pt-BR" sz="1000" dirty="0">
                <a:solidFill>
                  <a:schemeClr val="bg1"/>
                </a:solidFill>
                <a:latin typeface="Montserrat" pitchFamily="50" charset="0"/>
              </a:rPr>
              <a:t>- Núcleo Bandeirante (Arniqueiras);</a:t>
            </a:r>
          </a:p>
          <a:p>
            <a:pPr algn="just">
              <a:lnSpc>
                <a:spcPts val="1300"/>
              </a:lnSpc>
              <a:buFont typeface="Wingdings" pitchFamily="2" charset="2"/>
              <a:buChar char="§"/>
            </a:pPr>
            <a:r>
              <a:rPr lang="pt-BR" sz="1000" b="1" dirty="0">
                <a:solidFill>
                  <a:srgbClr val="F9DD16"/>
                </a:solidFill>
                <a:latin typeface="Montserrat" pitchFamily="50" charset="0"/>
              </a:rPr>
              <a:t> CEI </a:t>
            </a:r>
            <a:r>
              <a:rPr lang="pt-BR" sz="1000" dirty="0">
                <a:solidFill>
                  <a:schemeClr val="bg1"/>
                </a:solidFill>
                <a:latin typeface="Montserrat" pitchFamily="50" charset="0"/>
              </a:rPr>
              <a:t>- Ceilândia;</a:t>
            </a:r>
          </a:p>
          <a:p>
            <a:pPr algn="just">
              <a:lnSpc>
                <a:spcPts val="1300"/>
              </a:lnSpc>
              <a:buFont typeface="Wingdings" pitchFamily="2" charset="2"/>
              <a:buChar char="§"/>
            </a:pPr>
            <a:r>
              <a:rPr lang="pt-BR" sz="1000" b="1" dirty="0">
                <a:solidFill>
                  <a:srgbClr val="F9DD16"/>
                </a:solidFill>
                <a:latin typeface="Montserrat" pitchFamily="50" charset="0"/>
              </a:rPr>
              <a:t> GUA </a:t>
            </a:r>
            <a:r>
              <a:rPr lang="pt-BR" sz="1000" dirty="0">
                <a:solidFill>
                  <a:schemeClr val="bg1"/>
                </a:solidFill>
                <a:latin typeface="Montserrat" pitchFamily="50" charset="0"/>
              </a:rPr>
              <a:t>- Guará;</a:t>
            </a:r>
          </a:p>
          <a:p>
            <a:pPr algn="just">
              <a:lnSpc>
                <a:spcPts val="1300"/>
              </a:lnSpc>
              <a:buFont typeface="Wingdings" pitchFamily="2" charset="2"/>
              <a:buChar char="§"/>
            </a:pPr>
            <a:r>
              <a:rPr lang="pt-BR" sz="1000" b="1" dirty="0">
                <a:solidFill>
                  <a:srgbClr val="F9DD16"/>
                </a:solidFill>
                <a:latin typeface="Montserrat" pitchFamily="50" charset="0"/>
              </a:rPr>
              <a:t> SMB </a:t>
            </a:r>
            <a:r>
              <a:rPr lang="pt-BR" sz="1000" dirty="0">
                <a:solidFill>
                  <a:schemeClr val="bg1"/>
                </a:solidFill>
                <a:latin typeface="Montserrat" pitchFamily="50" charset="0"/>
              </a:rPr>
              <a:t>- Samambaia;</a:t>
            </a:r>
          </a:p>
          <a:p>
            <a:pPr algn="just">
              <a:lnSpc>
                <a:spcPts val="1300"/>
              </a:lnSpc>
              <a:buFont typeface="Wingdings" pitchFamily="2" charset="2"/>
              <a:buChar char="§"/>
            </a:pPr>
            <a:r>
              <a:rPr lang="pt-BR" sz="1000" b="1" dirty="0">
                <a:solidFill>
                  <a:srgbClr val="F9DD16"/>
                </a:solidFill>
                <a:latin typeface="Montserrat" pitchFamily="50" charset="0"/>
              </a:rPr>
              <a:t> STM </a:t>
            </a:r>
            <a:r>
              <a:rPr lang="pt-BR" sz="1000" dirty="0">
                <a:solidFill>
                  <a:schemeClr val="bg1"/>
                </a:solidFill>
                <a:latin typeface="Montserrat" pitchFamily="50" charset="0"/>
              </a:rPr>
              <a:t>- Santa Maria;</a:t>
            </a:r>
          </a:p>
          <a:p>
            <a:pPr algn="just">
              <a:lnSpc>
                <a:spcPts val="1300"/>
              </a:lnSpc>
              <a:buFont typeface="Wingdings" pitchFamily="2" charset="2"/>
              <a:buChar char="§"/>
            </a:pPr>
            <a:r>
              <a:rPr lang="pt-BR" sz="1000" b="1" dirty="0">
                <a:solidFill>
                  <a:srgbClr val="F9DD16"/>
                </a:solidFill>
                <a:latin typeface="Montserrat" pitchFamily="50" charset="0"/>
              </a:rPr>
              <a:t> SSB </a:t>
            </a:r>
            <a:r>
              <a:rPr lang="pt-BR" sz="1000" dirty="0">
                <a:solidFill>
                  <a:schemeClr val="bg1"/>
                </a:solidFill>
                <a:latin typeface="Montserrat" pitchFamily="50" charset="0"/>
              </a:rPr>
              <a:t>- São Sebastião;</a:t>
            </a:r>
          </a:p>
          <a:p>
            <a:pPr algn="just">
              <a:lnSpc>
                <a:spcPts val="1300"/>
              </a:lnSpc>
              <a:buFont typeface="Wingdings" pitchFamily="2" charset="2"/>
              <a:buChar char="§"/>
            </a:pPr>
            <a:r>
              <a:rPr lang="pt-BR" sz="1000" b="1" dirty="0">
                <a:solidFill>
                  <a:srgbClr val="F9DD16"/>
                </a:solidFill>
                <a:latin typeface="Montserrat" pitchFamily="50" charset="0"/>
              </a:rPr>
              <a:t> REM </a:t>
            </a:r>
            <a:r>
              <a:rPr lang="pt-BR" sz="1000" dirty="0">
                <a:solidFill>
                  <a:schemeClr val="bg1"/>
                </a:solidFill>
                <a:latin typeface="Montserrat" pitchFamily="50" charset="0"/>
              </a:rPr>
              <a:t>- Recanto das Emas;</a:t>
            </a:r>
          </a:p>
          <a:p>
            <a:pPr algn="just">
              <a:lnSpc>
                <a:spcPts val="1300"/>
              </a:lnSpc>
              <a:buFont typeface="Wingdings" pitchFamily="2" charset="2"/>
              <a:buChar char="§"/>
            </a:pPr>
            <a:r>
              <a:rPr lang="pt-BR" sz="1000" b="1" dirty="0">
                <a:solidFill>
                  <a:srgbClr val="F9DD16"/>
                </a:solidFill>
                <a:latin typeface="Montserrat" pitchFamily="50" charset="0"/>
              </a:rPr>
              <a:t> LGS </a:t>
            </a:r>
            <a:r>
              <a:rPr lang="pt-BR" sz="1000" dirty="0">
                <a:solidFill>
                  <a:schemeClr val="bg1"/>
                </a:solidFill>
                <a:latin typeface="Montserrat" pitchFamily="50" charset="0"/>
              </a:rPr>
              <a:t>- Lago Sul;</a:t>
            </a:r>
          </a:p>
          <a:p>
            <a:pPr algn="just">
              <a:lnSpc>
                <a:spcPts val="1300"/>
              </a:lnSpc>
              <a:buFont typeface="Wingdings" pitchFamily="2" charset="2"/>
              <a:buChar char="§"/>
            </a:pPr>
            <a:r>
              <a:rPr lang="pt-BR" sz="1000" b="1" dirty="0">
                <a:solidFill>
                  <a:srgbClr val="F9DD16"/>
                </a:solidFill>
                <a:latin typeface="Montserrat" pitchFamily="50" charset="0"/>
              </a:rPr>
              <a:t> RFN </a:t>
            </a:r>
            <a:r>
              <a:rPr lang="pt-BR" sz="1000" dirty="0">
                <a:solidFill>
                  <a:schemeClr val="bg1"/>
                </a:solidFill>
                <a:latin typeface="Montserrat" pitchFamily="50" charset="0"/>
              </a:rPr>
              <a:t>- Riacho Fundo II;</a:t>
            </a:r>
          </a:p>
          <a:p>
            <a:pPr algn="just">
              <a:lnSpc>
                <a:spcPts val="1300"/>
              </a:lnSpc>
              <a:buFont typeface="Wingdings" pitchFamily="2" charset="2"/>
              <a:buChar char="§"/>
            </a:pPr>
            <a:r>
              <a:rPr lang="pt-BR" sz="1000" b="1" dirty="0">
                <a:solidFill>
                  <a:srgbClr val="F9DD16"/>
                </a:solidFill>
                <a:latin typeface="Montserrat" pitchFamily="50" charset="0"/>
              </a:rPr>
              <a:t> LGN </a:t>
            </a:r>
            <a:r>
              <a:rPr lang="pt-BR" sz="1000" dirty="0">
                <a:solidFill>
                  <a:schemeClr val="bg1"/>
                </a:solidFill>
                <a:latin typeface="Montserrat" pitchFamily="50" charset="0"/>
              </a:rPr>
              <a:t>- Lago Norte;</a:t>
            </a:r>
          </a:p>
          <a:p>
            <a:pPr algn="just">
              <a:lnSpc>
                <a:spcPts val="1300"/>
              </a:lnSpc>
              <a:buFont typeface="Wingdings" pitchFamily="2" charset="2"/>
              <a:buChar char="§"/>
            </a:pPr>
            <a:r>
              <a:rPr lang="pt-BR" sz="1000" b="1" dirty="0">
                <a:solidFill>
                  <a:srgbClr val="F9DD16"/>
                </a:solidFill>
                <a:latin typeface="Montserrat" pitchFamily="50" charset="0"/>
              </a:rPr>
              <a:t> ACL </a:t>
            </a:r>
            <a:r>
              <a:rPr lang="pt-BR" sz="1000" dirty="0">
                <a:solidFill>
                  <a:schemeClr val="bg1"/>
                </a:solidFill>
                <a:latin typeface="Montserrat" pitchFamily="50" charset="0"/>
              </a:rPr>
              <a:t>- Águas Claras;</a:t>
            </a:r>
          </a:p>
          <a:p>
            <a:pPr algn="just">
              <a:lnSpc>
                <a:spcPts val="1300"/>
              </a:lnSpc>
              <a:buFont typeface="Wingdings" pitchFamily="2" charset="2"/>
              <a:buChar char="§"/>
            </a:pPr>
            <a:r>
              <a:rPr lang="pt-BR" sz="1000" b="1" dirty="0">
                <a:solidFill>
                  <a:srgbClr val="F9DD16"/>
                </a:solidFill>
                <a:latin typeface="Montserrat" pitchFamily="50" charset="0"/>
              </a:rPr>
              <a:t> SUD </a:t>
            </a:r>
            <a:r>
              <a:rPr lang="pt-BR" sz="1000" dirty="0">
                <a:solidFill>
                  <a:schemeClr val="bg1"/>
                </a:solidFill>
                <a:latin typeface="Montserrat" pitchFamily="50" charset="0"/>
              </a:rPr>
              <a:t>- Sudoeste;</a:t>
            </a:r>
          </a:p>
          <a:p>
            <a:pPr algn="just">
              <a:lnSpc>
                <a:spcPts val="1300"/>
              </a:lnSpc>
              <a:buFont typeface="Wingdings" pitchFamily="2" charset="2"/>
              <a:buChar char="§"/>
            </a:pPr>
            <a:r>
              <a:rPr lang="pt-BR" sz="1000" b="1" dirty="0">
                <a:solidFill>
                  <a:srgbClr val="F9DD16"/>
                </a:solidFill>
                <a:latin typeface="Montserrat" pitchFamily="50" charset="0"/>
              </a:rPr>
              <a:t> PWA </a:t>
            </a:r>
            <a:r>
              <a:rPr lang="pt-BR" sz="1000" dirty="0">
                <a:solidFill>
                  <a:schemeClr val="bg1"/>
                </a:solidFill>
                <a:latin typeface="Montserrat" pitchFamily="50" charset="0"/>
              </a:rPr>
              <a:t>- Park Way;</a:t>
            </a:r>
          </a:p>
          <a:p>
            <a:pPr algn="just">
              <a:lnSpc>
                <a:spcPts val="1300"/>
              </a:lnSpc>
              <a:buFont typeface="Wingdings" pitchFamily="2" charset="2"/>
              <a:buChar char="§"/>
            </a:pPr>
            <a:r>
              <a:rPr lang="pt-BR" sz="1000" b="1" dirty="0">
                <a:solidFill>
                  <a:srgbClr val="F9DD16"/>
                </a:solidFill>
                <a:latin typeface="Montserrat" pitchFamily="50" charset="0"/>
              </a:rPr>
              <a:t> ITP </a:t>
            </a:r>
            <a:r>
              <a:rPr lang="pt-BR" sz="1000" dirty="0">
                <a:solidFill>
                  <a:schemeClr val="bg1"/>
                </a:solidFill>
                <a:latin typeface="Montserrat" pitchFamily="50" charset="0"/>
              </a:rPr>
              <a:t>- Itapoã.</a:t>
            </a:r>
          </a:p>
        </p:txBody>
      </p:sp>
      <p:pic>
        <p:nvPicPr>
          <p:cNvPr id="16" name="Imagem 15" descr="bike01.png"/>
          <p:cNvPicPr>
            <a:picLocks noChangeAspect="1"/>
          </p:cNvPicPr>
          <p:nvPr/>
        </p:nvPicPr>
        <p:blipFill>
          <a:blip r:embed="rId3" cstate="print"/>
          <a:stretch>
            <a:fillRect/>
          </a:stretch>
        </p:blipFill>
        <p:spPr>
          <a:xfrm>
            <a:off x="1427909" y="3223420"/>
            <a:ext cx="2464301" cy="2599889"/>
          </a:xfrm>
          <a:prstGeom prst="rect">
            <a:avLst/>
          </a:prstGeom>
        </p:spPr>
      </p:pic>
      <p:pic>
        <p:nvPicPr>
          <p:cNvPr id="8" name="Imagem 7" descr="aro.png"/>
          <p:cNvPicPr>
            <a:picLocks noChangeAspect="1"/>
          </p:cNvPicPr>
          <p:nvPr/>
        </p:nvPicPr>
        <p:blipFill>
          <a:blip r:embed="rId4" cstate="print"/>
          <a:stretch>
            <a:fillRect/>
          </a:stretch>
        </p:blipFill>
        <p:spPr>
          <a:xfrm>
            <a:off x="6758807" y="5134805"/>
            <a:ext cx="1150594" cy="1165983"/>
          </a:xfrm>
          <a:prstGeom prst="rect">
            <a:avLst/>
          </a:prstGeom>
        </p:spPr>
      </p:pic>
    </p:spTree>
    <p:extLst>
      <p:ext uri="{BB962C8B-B14F-4D97-AF65-F5344CB8AC3E}">
        <p14:creationId xmlns:p14="http://schemas.microsoft.com/office/powerpoint/2010/main" val="1670239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422" y="1324744"/>
            <a:ext cx="6754905" cy="4761119"/>
          </a:xfrm>
          <a:prstGeom prst="rect">
            <a:avLst/>
          </a:prstGeom>
        </p:spPr>
      </p:pic>
      <p:sp>
        <p:nvSpPr>
          <p:cNvPr id="3" name="Retângulo 2">
            <a:extLst>
              <a:ext uri="{FF2B5EF4-FFF2-40B4-BE49-F238E27FC236}">
                <a16:creationId xmlns:a16="http://schemas.microsoft.com/office/drawing/2014/main" id="{39C39BF6-85B5-4019-BEAE-F4C9AC7E221C}"/>
              </a:ext>
            </a:extLst>
          </p:cNvPr>
          <p:cNvSpPr/>
          <p:nvPr/>
        </p:nvSpPr>
        <p:spPr>
          <a:xfrm>
            <a:off x="7196963" y="2456647"/>
            <a:ext cx="1979329" cy="1862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771" tIns="45886" rIns="91771" bIns="45886" rtlCol="0" anchor="ctr"/>
          <a:lstStyle/>
          <a:p>
            <a:pPr algn="ctr"/>
            <a:endParaRPr lang="pt-BR" sz="1452"/>
          </a:p>
        </p:txBody>
      </p:sp>
      <p:pic>
        <p:nvPicPr>
          <p:cNvPr id="4" name="Imagem 3" descr="aro.png">
            <a:extLst>
              <a:ext uri="{FF2B5EF4-FFF2-40B4-BE49-F238E27FC236}">
                <a16:creationId xmlns:a16="http://schemas.microsoft.com/office/drawing/2014/main" id="{2A81C35E-22BA-44E3-9B46-82EDA20D3F93}"/>
              </a:ext>
            </a:extLst>
          </p:cNvPr>
          <p:cNvPicPr>
            <a:picLocks noChangeAspect="1"/>
          </p:cNvPicPr>
          <p:nvPr/>
        </p:nvPicPr>
        <p:blipFill>
          <a:blip r:embed="rId4" cstate="print"/>
          <a:stretch>
            <a:fillRect/>
          </a:stretch>
        </p:blipFill>
        <p:spPr>
          <a:xfrm>
            <a:off x="7635119" y="1616848"/>
            <a:ext cx="1150594" cy="1165983"/>
          </a:xfrm>
          <a:prstGeom prst="rect">
            <a:avLst/>
          </a:prstGeom>
        </p:spPr>
      </p:pic>
      <p:sp>
        <p:nvSpPr>
          <p:cNvPr id="5" name="CaixaDeTexto 4">
            <a:extLst>
              <a:ext uri="{FF2B5EF4-FFF2-40B4-BE49-F238E27FC236}">
                <a16:creationId xmlns:a16="http://schemas.microsoft.com/office/drawing/2014/main" id="{64737D5C-9D89-433B-A5CF-E50265D278D1}"/>
              </a:ext>
            </a:extLst>
          </p:cNvPr>
          <p:cNvSpPr txBox="1"/>
          <p:nvPr/>
        </p:nvSpPr>
        <p:spPr>
          <a:xfrm>
            <a:off x="7379528" y="2748751"/>
            <a:ext cx="1690870" cy="1477663"/>
          </a:xfrm>
          <a:prstGeom prst="rect">
            <a:avLst/>
          </a:prstGeom>
          <a:noFill/>
        </p:spPr>
        <p:txBody>
          <a:bodyPr wrap="square" lIns="91771" tIns="45886" rIns="91771" bIns="45886" rtlCol="0">
            <a:spAutoFit/>
          </a:bodyPr>
          <a:lstStyle/>
          <a:p>
            <a:pPr algn="ctr"/>
            <a:r>
              <a:rPr lang="pt-BR" sz="1000" b="1" dirty="0">
                <a:solidFill>
                  <a:schemeClr val="bg1"/>
                </a:solidFill>
                <a:latin typeface="Montserrat" pitchFamily="50" charset="0"/>
              </a:rPr>
              <a:t>Infraestrutura cicloviária  existente classificada pela tipologia:</a:t>
            </a:r>
          </a:p>
          <a:p>
            <a:endParaRPr lang="pt-BR" sz="1000" b="1" dirty="0">
              <a:solidFill>
                <a:schemeClr val="bg1"/>
              </a:solidFill>
              <a:latin typeface="Montserrat" pitchFamily="50" charset="0"/>
            </a:endParaRPr>
          </a:p>
          <a:p>
            <a:r>
              <a:rPr lang="pt-BR" sz="1000" dirty="0">
                <a:solidFill>
                  <a:schemeClr val="bg1"/>
                </a:solidFill>
                <a:latin typeface="Montserrat" pitchFamily="50" charset="0"/>
              </a:rPr>
              <a:t>Atualmente a malha cicloviária do DF conta com 553,95 km.</a:t>
            </a:r>
          </a:p>
          <a:p>
            <a:endParaRPr lang="pt-BR" sz="1000" dirty="0">
              <a:solidFill>
                <a:schemeClr val="bg1"/>
              </a:solidFill>
              <a:latin typeface="Montserrat" pitchFamily="50" charset="0"/>
            </a:endParaRPr>
          </a:p>
        </p:txBody>
      </p:sp>
    </p:spTree>
    <p:extLst>
      <p:ext uri="{BB962C8B-B14F-4D97-AF65-F5344CB8AC3E}">
        <p14:creationId xmlns:p14="http://schemas.microsoft.com/office/powerpoint/2010/main" val="634390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Espaço Reservado para Número de Slide 52"/>
          <p:cNvSpPr>
            <a:spLocks noGrp="1"/>
          </p:cNvSpPr>
          <p:nvPr>
            <p:ph type="sldNum" sz="quarter" idx="4294967295"/>
          </p:nvPr>
        </p:nvSpPr>
        <p:spPr>
          <a:xfrm>
            <a:off x="6771509" y="5591285"/>
            <a:ext cx="2058406" cy="304450"/>
          </a:xfrm>
          <a:prstGeom prst="rect">
            <a:avLst/>
          </a:prstGeom>
        </p:spPr>
        <p:txBody>
          <a:bodyPr/>
          <a:lstStyle/>
          <a:p>
            <a:fld id="{D6E1D08F-14AB-491A-B1EF-6DDDE7B477B6}" type="slidenum">
              <a:rPr lang="pt-BR" smtClean="0"/>
              <a:pPr/>
              <a:t>63</a:t>
            </a:fld>
            <a:endParaRPr lang="pt-BR"/>
          </a:p>
        </p:txBody>
      </p:sp>
      <p:pic>
        <p:nvPicPr>
          <p:cNvPr id="11" name="Imagem 10" descr="25650908846_4efbc8e0fe_o.jpg"/>
          <p:cNvPicPr>
            <a:picLocks noChangeAspect="1"/>
          </p:cNvPicPr>
          <p:nvPr/>
        </p:nvPicPr>
        <p:blipFill>
          <a:blip r:embed="rId3" cstate="print"/>
          <a:srcRect l="7123" t="10552"/>
          <a:stretch>
            <a:fillRect/>
          </a:stretch>
        </p:blipFill>
        <p:spPr>
          <a:xfrm>
            <a:off x="0" y="0"/>
            <a:ext cx="9720263" cy="6300790"/>
          </a:xfrm>
          <a:prstGeom prst="rect">
            <a:avLst/>
          </a:prstGeom>
        </p:spPr>
      </p:pic>
      <p:sp>
        <p:nvSpPr>
          <p:cNvPr id="5" name="CaixaDeTexto 4"/>
          <p:cNvSpPr txBox="1"/>
          <p:nvPr/>
        </p:nvSpPr>
        <p:spPr>
          <a:xfrm>
            <a:off x="5075238" y="5690436"/>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pitchFamily="50" charset="0"/>
              </a:rPr>
              <a:t>Ciclovia no Eixo Monumental</a:t>
            </a:r>
          </a:p>
          <a:p>
            <a:pPr algn="r"/>
            <a:r>
              <a:rPr lang="pt-BR" sz="800" dirty="0">
                <a:solidFill>
                  <a:schemeClr val="bg1"/>
                </a:solidFill>
                <a:latin typeface="Montserrat" pitchFamily="50" charset="0"/>
              </a:rPr>
              <a:t>Fonte: Agência Brasília</a:t>
            </a:r>
          </a:p>
        </p:txBody>
      </p:sp>
    </p:spTree>
    <p:extLst>
      <p:ext uri="{BB962C8B-B14F-4D97-AF65-F5344CB8AC3E}">
        <p14:creationId xmlns:p14="http://schemas.microsoft.com/office/powerpoint/2010/main" val="2903323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ângulo 19"/>
          <p:cNvSpPr/>
          <p:nvPr/>
        </p:nvSpPr>
        <p:spPr>
          <a:xfrm>
            <a:off x="5075239" y="1349375"/>
            <a:ext cx="4105274" cy="3247378"/>
          </a:xfrm>
          <a:prstGeom prst="rect">
            <a:avLst/>
          </a:prstGeom>
        </p:spPr>
        <p:txBody>
          <a:bodyPr wrap="square" lIns="91771" tIns="45886" rIns="91771" bIns="45886" numCol="1" spcCol="398107">
            <a:spAutoFit/>
          </a:bodyPr>
          <a:lstStyle/>
          <a:p>
            <a:pPr indent="457200" algn="just">
              <a:spcBef>
                <a:spcPts val="600"/>
              </a:spcBef>
            </a:pPr>
            <a:r>
              <a:rPr lang="pt-BR" sz="1000" dirty="0">
                <a:solidFill>
                  <a:schemeClr val="tx1">
                    <a:lumMod val="65000"/>
                    <a:lumOff val="35000"/>
                  </a:schemeClr>
                </a:solidFill>
                <a:latin typeface="Montserrat" pitchFamily="50" charset="0"/>
              </a:rPr>
              <a:t>Ao se pedalar pela infraestrutura cicloviária das diferentes Regiões Administrativas do Distrito Federal, percebe-se relações espaciais muito diversas entre si, que certamente impactam na segurança e no conforto do ciclista e, consequentemente, na elaboração de projetos cicloviários de cada trecho.</a:t>
            </a:r>
          </a:p>
          <a:p>
            <a:pPr indent="457200" algn="just">
              <a:spcBef>
                <a:spcPts val="600"/>
              </a:spcBef>
            </a:pPr>
            <a:r>
              <a:rPr lang="pt-BR" sz="1000" dirty="0">
                <a:solidFill>
                  <a:schemeClr val="tx1">
                    <a:lumMod val="65000"/>
                    <a:lumOff val="35000"/>
                  </a:schemeClr>
                </a:solidFill>
                <a:latin typeface="Montserrat" pitchFamily="50" charset="0"/>
              </a:rPr>
              <a:t>Visando extrair todas as diferenças existentes, o levantamento de campo foi realizado a partir da visão do ciclista para cada trecho cicloviário, resultando assim, em um diagnóstico da infraestrutura instalada e de seu sistema.</a:t>
            </a:r>
          </a:p>
          <a:p>
            <a:pPr indent="457200" algn="just">
              <a:spcBef>
                <a:spcPts val="600"/>
              </a:spcBef>
            </a:pPr>
            <a:r>
              <a:rPr lang="pt-BR" sz="1000" dirty="0">
                <a:solidFill>
                  <a:schemeClr val="tx1">
                    <a:lumMod val="65000"/>
                    <a:lumOff val="35000"/>
                  </a:schemeClr>
                </a:solidFill>
                <a:latin typeface="Montserrat" pitchFamily="50" charset="0"/>
              </a:rPr>
              <a:t>Utilizou-se a análise multicritério para hierarquizar os parâmetros qualitativos definidos no levantamento de campo, permitindo assim, que problemas com mais de 2 (duas) variáveis que influenciem diretamente o resultado final, possam ser equacionados de forma a estabelecer prioridades, tornando o processo de tomada de decisão mais racional e eficiente.</a:t>
            </a:r>
          </a:p>
          <a:p>
            <a:pPr indent="457200" algn="just">
              <a:spcBef>
                <a:spcPts val="600"/>
              </a:spcBef>
            </a:pPr>
            <a:r>
              <a:rPr lang="pt-BR" sz="1000" dirty="0">
                <a:solidFill>
                  <a:schemeClr val="tx1">
                    <a:lumMod val="65000"/>
                    <a:lumOff val="35000"/>
                  </a:schemeClr>
                </a:solidFill>
                <a:latin typeface="Montserrat" pitchFamily="50" charset="0"/>
              </a:rPr>
              <a:t>Os parâmetros qualitativos bem como o resultado da pesquisa são apresentados a seguir.</a:t>
            </a:r>
          </a:p>
        </p:txBody>
      </p:sp>
      <p:sp>
        <p:nvSpPr>
          <p:cNvPr id="10" name="Retângulo 9"/>
          <p:cNvSpPr/>
          <p:nvPr/>
        </p:nvSpPr>
        <p:spPr>
          <a:xfrm>
            <a:off x="538163" y="523163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 name="Imagem 20" descr="churrero-marcozamp-ar.png"/>
          <p:cNvPicPr>
            <a:picLocks noChangeAspect="1"/>
          </p:cNvPicPr>
          <p:nvPr/>
        </p:nvPicPr>
        <p:blipFill>
          <a:blip r:embed="rId3" cstate="print">
            <a:duotone>
              <a:prstClr val="black"/>
              <a:schemeClr val="accent1">
                <a:tint val="45000"/>
                <a:satMod val="400000"/>
              </a:schemeClr>
            </a:duotone>
          </a:blip>
          <a:stretch>
            <a:fillRect/>
          </a:stretch>
        </p:blipFill>
        <p:spPr>
          <a:xfrm>
            <a:off x="1026266" y="1470796"/>
            <a:ext cx="3213144" cy="4355105"/>
          </a:xfrm>
          <a:prstGeom prst="rect">
            <a:avLst/>
          </a:prstGeom>
        </p:spPr>
      </p:pic>
    </p:spTree>
    <p:extLst>
      <p:ext uri="{BB962C8B-B14F-4D97-AF65-F5344CB8AC3E}">
        <p14:creationId xmlns:p14="http://schemas.microsoft.com/office/powerpoint/2010/main" val="4214981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163" y="1426098"/>
            <a:ext cx="6530895" cy="4603227"/>
          </a:xfrm>
          <a:prstGeom prst="rect">
            <a:avLst/>
          </a:prstGeom>
        </p:spPr>
      </p:pic>
      <p:sp>
        <p:nvSpPr>
          <p:cNvPr id="69" name="CaixaDeTexto 68"/>
          <p:cNvSpPr txBox="1"/>
          <p:nvPr/>
        </p:nvSpPr>
        <p:spPr>
          <a:xfrm>
            <a:off x="6831834" y="2493160"/>
            <a:ext cx="2348680" cy="2133231"/>
          </a:xfrm>
          <a:prstGeom prst="rect">
            <a:avLst/>
          </a:prstGeom>
          <a:solidFill>
            <a:srgbClr val="0070C0"/>
          </a:solidFill>
          <a:ln w="28575">
            <a:noFill/>
            <a:prstDash val="sysDot"/>
          </a:ln>
        </p:spPr>
        <p:txBody>
          <a:bodyPr wrap="square" lIns="180000" tIns="180000" rIns="180000" bIns="180000" rtlCol="0">
            <a:spAutoFit/>
          </a:bodyPr>
          <a:lstStyle/>
          <a:p>
            <a:pPr indent="360000" algn="just">
              <a:spcBef>
                <a:spcPts val="600"/>
              </a:spcBef>
            </a:pPr>
            <a:r>
              <a:rPr lang="pt-BR" sz="1000" dirty="0">
                <a:solidFill>
                  <a:schemeClr val="bg1"/>
                </a:solidFill>
                <a:latin typeface="Montserrat" pitchFamily="50" charset="0"/>
              </a:rPr>
              <a:t>Ao analisar a malha cicloviária existente no DF, o primeiro desafio é buscar soluções para as diversas descontinuidades existentes.</a:t>
            </a:r>
          </a:p>
          <a:p>
            <a:pPr indent="360000" algn="just">
              <a:spcBef>
                <a:spcPts val="600"/>
              </a:spcBef>
            </a:pPr>
            <a:r>
              <a:rPr lang="pt-BR" sz="1000" dirty="0">
                <a:solidFill>
                  <a:schemeClr val="bg1"/>
                </a:solidFill>
                <a:latin typeface="Montserrat" pitchFamily="50" charset="0"/>
              </a:rPr>
              <a:t>Apesar da ampla quilometragem, é possível perceber que parte da infraestrutura não tem continuidade, oferecendo risco ao ciclista</a:t>
            </a:r>
            <a:r>
              <a:rPr lang="pt-BR" sz="1000" dirty="0">
                <a:solidFill>
                  <a:schemeClr val="tx1">
                    <a:lumMod val="65000"/>
                    <a:lumOff val="35000"/>
                  </a:schemeClr>
                </a:solidFill>
                <a:latin typeface="Montserrat" pitchFamily="50" charset="0"/>
              </a:rPr>
              <a:t>.</a:t>
            </a:r>
          </a:p>
        </p:txBody>
      </p:sp>
      <p:pic>
        <p:nvPicPr>
          <p:cNvPr id="4" name="Imagem 3" descr="aro.png"/>
          <p:cNvPicPr>
            <a:picLocks noChangeAspect="1"/>
          </p:cNvPicPr>
          <p:nvPr/>
        </p:nvPicPr>
        <p:blipFill>
          <a:blip r:embed="rId4" cstate="print"/>
          <a:stretch>
            <a:fillRect/>
          </a:stretch>
        </p:blipFill>
        <p:spPr>
          <a:xfrm>
            <a:off x="7562093" y="1580335"/>
            <a:ext cx="1150594" cy="1165983"/>
          </a:xfrm>
          <a:prstGeom prst="rect">
            <a:avLst/>
          </a:prstGeom>
        </p:spPr>
      </p:pic>
    </p:spTree>
    <p:extLst>
      <p:ext uri="{BB962C8B-B14F-4D97-AF65-F5344CB8AC3E}">
        <p14:creationId xmlns:p14="http://schemas.microsoft.com/office/powerpoint/2010/main" val="1396212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a 21"/>
          <p:cNvGraphicFramePr>
            <a:graphicFrameLocks noGrp="1"/>
          </p:cNvGraphicFramePr>
          <p:nvPr>
            <p:extLst>
              <p:ext uri="{D42A27DB-BD31-4B8C-83A1-F6EECF244321}">
                <p14:modId xmlns:p14="http://schemas.microsoft.com/office/powerpoint/2010/main" val="1222814354"/>
              </p:ext>
            </p:extLst>
          </p:nvPr>
        </p:nvGraphicFramePr>
        <p:xfrm>
          <a:off x="538164" y="1799413"/>
          <a:ext cx="8642349" cy="3857750"/>
        </p:xfrm>
        <a:graphic>
          <a:graphicData uri="http://schemas.openxmlformats.org/drawingml/2006/table">
            <a:tbl>
              <a:tblPr>
                <a:tableStyleId>{F5AB1C69-6EDB-4FF4-983F-18BD219EF322}</a:tableStyleId>
              </a:tblPr>
              <a:tblGrid>
                <a:gridCol w="1546979">
                  <a:extLst>
                    <a:ext uri="{9D8B030D-6E8A-4147-A177-3AD203B41FA5}">
                      <a16:colId xmlns:a16="http://schemas.microsoft.com/office/drawing/2014/main" val="20000"/>
                    </a:ext>
                  </a:extLst>
                </a:gridCol>
                <a:gridCol w="2555910">
                  <a:extLst>
                    <a:ext uri="{9D8B030D-6E8A-4147-A177-3AD203B41FA5}">
                      <a16:colId xmlns:a16="http://schemas.microsoft.com/office/drawing/2014/main" val="20001"/>
                    </a:ext>
                  </a:extLst>
                </a:gridCol>
                <a:gridCol w="2255308">
                  <a:extLst>
                    <a:ext uri="{9D8B030D-6E8A-4147-A177-3AD203B41FA5}">
                      <a16:colId xmlns:a16="http://schemas.microsoft.com/office/drawing/2014/main" val="20002"/>
                    </a:ext>
                  </a:extLst>
                </a:gridCol>
                <a:gridCol w="2284152">
                  <a:extLst>
                    <a:ext uri="{9D8B030D-6E8A-4147-A177-3AD203B41FA5}">
                      <a16:colId xmlns:a16="http://schemas.microsoft.com/office/drawing/2014/main" val="20003"/>
                    </a:ext>
                  </a:extLst>
                </a:gridCol>
              </a:tblGrid>
              <a:tr h="882051">
                <a:tc>
                  <a:txBody>
                    <a:bodyPr/>
                    <a:lstStyle/>
                    <a:p>
                      <a:pPr algn="l" fontAlgn="ctr"/>
                      <a:r>
                        <a:rPr lang="pt-BR" sz="1000" b="1" u="none" strike="noStrike" dirty="0">
                          <a:solidFill>
                            <a:schemeClr val="bg1"/>
                          </a:solidFill>
                          <a:latin typeface="Montserrat" pitchFamily="50" charset="0"/>
                        </a:rPr>
                        <a:t>1. Tipologia Viária</a:t>
                      </a:r>
                      <a:endParaRPr lang="pt-BR" sz="1000" b="1"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900" b="1" u="none" strike="noStrike" dirty="0">
                          <a:solidFill>
                            <a:schemeClr val="bg1"/>
                          </a:solidFill>
                          <a:latin typeface="Montserrat" pitchFamily="50" charset="0"/>
                        </a:rPr>
                        <a:t>Ciclovia</a:t>
                      </a:r>
                      <a:r>
                        <a:rPr lang="pt-BR" sz="900" u="none" strike="noStrike" dirty="0">
                          <a:solidFill>
                            <a:schemeClr val="bg1"/>
                          </a:solidFill>
                          <a:latin typeface="Montserrat" pitchFamily="50" charset="0"/>
                        </a:rPr>
                        <a:t>: pista própria destinada à circulação de ciclos, separada fisicamente do tráfego comum.</a:t>
                      </a:r>
                      <a:endParaRPr lang="pt-BR" sz="9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900" b="1" u="none" strike="noStrike" dirty="0">
                          <a:solidFill>
                            <a:schemeClr val="bg1"/>
                          </a:solidFill>
                          <a:latin typeface="Montserrat" pitchFamily="50" charset="0"/>
                        </a:rPr>
                        <a:t>Ciclofaixa</a:t>
                      </a:r>
                      <a:r>
                        <a:rPr lang="pt-BR" sz="900" u="none" strike="noStrike" dirty="0">
                          <a:solidFill>
                            <a:schemeClr val="bg1"/>
                          </a:solidFill>
                          <a:latin typeface="Montserrat" pitchFamily="50" charset="0"/>
                        </a:rPr>
                        <a:t>: parte da pista de rolamento destinada à circulação exclusiva de ciclos, delimitada por sinalização específica.</a:t>
                      </a:r>
                      <a:endParaRPr lang="pt-BR" sz="9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900" b="1" u="none" strike="noStrike" dirty="0">
                          <a:solidFill>
                            <a:schemeClr val="bg1"/>
                          </a:solidFill>
                          <a:latin typeface="Montserrat" pitchFamily="50" charset="0"/>
                        </a:rPr>
                        <a:t>Compartilhada</a:t>
                      </a:r>
                      <a:r>
                        <a:rPr lang="pt-BR" sz="900" u="none" strike="noStrike" dirty="0">
                          <a:solidFill>
                            <a:schemeClr val="bg1"/>
                          </a:solidFill>
                          <a:latin typeface="Montserrat" pitchFamily="50" charset="0"/>
                        </a:rPr>
                        <a:t>: caminho que pode ou não ser sinalizado, que represente uma determinada rota de melhor acesso ao destino do ciclista.</a:t>
                      </a:r>
                      <a:endParaRPr lang="pt-BR" sz="900" b="0" i="0" u="none" strike="noStrike" dirty="0">
                        <a:solidFill>
                          <a:schemeClr val="bg1"/>
                        </a:solidFill>
                        <a:latin typeface="Montserrat" pitchFamily="50" charset="0"/>
                      </a:endParaRPr>
                    </a:p>
                  </a:txBody>
                  <a:tcPr marL="38119" marR="38119" marT="38629" marB="38629" anchor="ctr">
                    <a:solidFill>
                      <a:srgbClr val="0070C0"/>
                    </a:solidFill>
                  </a:tcPr>
                </a:tc>
                <a:extLst>
                  <a:ext uri="{0D108BD9-81ED-4DB2-BD59-A6C34878D82A}">
                    <a16:rowId xmlns:a16="http://schemas.microsoft.com/office/drawing/2014/main" val="10000"/>
                  </a:ext>
                </a:extLst>
              </a:tr>
              <a:tr h="683800">
                <a:tc rowSpan="2">
                  <a:txBody>
                    <a:bodyPr/>
                    <a:lstStyle/>
                    <a:p>
                      <a:pPr algn="l" fontAlgn="ctr"/>
                      <a:r>
                        <a:rPr lang="pt-BR" sz="1000" b="1" u="none" strike="noStrike" dirty="0">
                          <a:latin typeface="Montserrat" pitchFamily="50" charset="0"/>
                        </a:rPr>
                        <a:t>2. Localização</a:t>
                      </a:r>
                      <a:endParaRPr lang="pt-BR" sz="1000" b="1"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900" u="none" strike="noStrike" dirty="0">
                          <a:latin typeface="Montserrat" pitchFamily="50" charset="0"/>
                        </a:rPr>
                        <a:t>Em </a:t>
                      </a:r>
                      <a:r>
                        <a:rPr lang="pt-BR" sz="900" b="1" u="none" strike="noStrike" dirty="0">
                          <a:latin typeface="Montserrat" pitchFamily="50" charset="0"/>
                        </a:rPr>
                        <a:t>canteiro central (centro)</a:t>
                      </a:r>
                      <a:r>
                        <a:rPr lang="pt-BR" sz="900" u="none" strike="noStrike" dirty="0">
                          <a:latin typeface="Montserrat" pitchFamily="50" charset="0"/>
                        </a:rPr>
                        <a:t>: infraestrutura própria para bicicletas, no meio do canteiro central.</a:t>
                      </a:r>
                      <a:endParaRPr lang="pt-BR" sz="9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900" u="none" strike="noStrike" dirty="0">
                          <a:latin typeface="Montserrat" pitchFamily="50" charset="0"/>
                        </a:rPr>
                        <a:t>No </a:t>
                      </a:r>
                      <a:r>
                        <a:rPr lang="pt-BR" sz="900" b="1" u="none" strike="noStrike" dirty="0">
                          <a:latin typeface="Montserrat" pitchFamily="50" charset="0"/>
                        </a:rPr>
                        <a:t>bordo direito da via</a:t>
                      </a:r>
                      <a:r>
                        <a:rPr lang="pt-BR" sz="900" u="none" strike="noStrike" dirty="0">
                          <a:latin typeface="Montserrat" pitchFamily="50" charset="0"/>
                        </a:rPr>
                        <a:t>: infraestrutura próxima à calçada, na via.</a:t>
                      </a:r>
                      <a:endParaRPr lang="pt-BR" sz="9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900" u="none" strike="noStrike" dirty="0">
                          <a:latin typeface="Montserrat" pitchFamily="50" charset="0"/>
                        </a:rPr>
                        <a:t>Na </a:t>
                      </a:r>
                      <a:r>
                        <a:rPr lang="pt-BR" sz="900" b="1" u="none" strike="noStrike" dirty="0">
                          <a:latin typeface="Montserrat" pitchFamily="50" charset="0"/>
                        </a:rPr>
                        <a:t>calçada</a:t>
                      </a:r>
                      <a:r>
                        <a:rPr lang="pt-BR" sz="900" u="none" strike="noStrike" dirty="0">
                          <a:latin typeface="Montserrat" pitchFamily="50" charset="0"/>
                        </a:rPr>
                        <a:t>: ciclofaixa ou ciclorrota sobre calçada existente, competindo espaço com pedestres.</a:t>
                      </a:r>
                      <a:endParaRPr lang="pt-BR" sz="9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extLst>
                  <a:ext uri="{0D108BD9-81ED-4DB2-BD59-A6C34878D82A}">
                    <a16:rowId xmlns:a16="http://schemas.microsoft.com/office/drawing/2014/main" val="10001"/>
                  </a:ext>
                </a:extLst>
              </a:tr>
              <a:tr h="588416">
                <a:tc vMerge="1">
                  <a:txBody>
                    <a:bodyPr/>
                    <a:lstStyle/>
                    <a:p>
                      <a:endParaRPr lang="pt-BR"/>
                    </a:p>
                  </a:txBody>
                  <a:tcPr/>
                </a:tc>
                <a:tc>
                  <a:txBody>
                    <a:bodyPr/>
                    <a:lstStyle/>
                    <a:p>
                      <a:pPr algn="l" fontAlgn="ctr"/>
                      <a:r>
                        <a:rPr lang="pt-BR" sz="900" b="1" u="none" strike="noStrike" dirty="0">
                          <a:latin typeface="Montserrat" pitchFamily="50" charset="0"/>
                        </a:rPr>
                        <a:t>Junto ao canteiro central (na via)</a:t>
                      </a:r>
                      <a:r>
                        <a:rPr lang="pt-BR" sz="900" u="none" strike="noStrike" dirty="0">
                          <a:latin typeface="Montserrat" pitchFamily="50" charset="0"/>
                        </a:rPr>
                        <a:t>: infraestrutura própria para bicicletas, na via, junto ao canteiro. </a:t>
                      </a:r>
                      <a:endParaRPr lang="pt-BR" sz="9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900" b="1" u="none" strike="noStrike" dirty="0">
                          <a:latin typeface="Montserrat" pitchFamily="50" charset="0"/>
                        </a:rPr>
                        <a:t>No meio da via</a:t>
                      </a:r>
                      <a:r>
                        <a:rPr lang="pt-BR" sz="900" u="none" strike="noStrike" dirty="0">
                          <a:latin typeface="Montserrat" pitchFamily="50" charset="0"/>
                        </a:rPr>
                        <a:t>: infraestrutura no meio da pista,  ou entre estacionamento e via.</a:t>
                      </a:r>
                      <a:endParaRPr lang="pt-BR" sz="9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900" b="1" u="none" strike="noStrike" dirty="0">
                          <a:latin typeface="Montserrat" pitchFamily="50" charset="0"/>
                        </a:rPr>
                        <a:t>Isolada em área verde</a:t>
                      </a:r>
                      <a:r>
                        <a:rPr lang="pt-BR" sz="900" u="none" strike="noStrike" dirty="0">
                          <a:latin typeface="Montserrat" pitchFamily="50" charset="0"/>
                        </a:rPr>
                        <a:t>: infraestrutura independente da via, normalmente em parques e áreas verdes.</a:t>
                      </a:r>
                      <a:endParaRPr lang="pt-BR" sz="9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extLst>
                  <a:ext uri="{0D108BD9-81ED-4DB2-BD59-A6C34878D82A}">
                    <a16:rowId xmlns:a16="http://schemas.microsoft.com/office/drawing/2014/main" val="10002"/>
                  </a:ext>
                </a:extLst>
              </a:tr>
              <a:tr h="532078">
                <a:tc>
                  <a:txBody>
                    <a:bodyPr/>
                    <a:lstStyle/>
                    <a:p>
                      <a:pPr algn="l" fontAlgn="ctr"/>
                      <a:r>
                        <a:rPr lang="pt-BR" sz="1000" b="1" u="none" strike="noStrike" dirty="0">
                          <a:solidFill>
                            <a:schemeClr val="bg1"/>
                          </a:solidFill>
                          <a:latin typeface="Montserrat" pitchFamily="50" charset="0"/>
                        </a:rPr>
                        <a:t>3. Sentido de tráfego</a:t>
                      </a:r>
                      <a:endParaRPr lang="pt-BR" sz="1000" b="1"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900" b="1" u="none" strike="noStrike" dirty="0">
                          <a:solidFill>
                            <a:schemeClr val="bg1"/>
                          </a:solidFill>
                          <a:latin typeface="Montserrat" pitchFamily="50" charset="0"/>
                        </a:rPr>
                        <a:t>Unidirecional</a:t>
                      </a:r>
                      <a:r>
                        <a:rPr lang="pt-BR" sz="900" u="none" strike="noStrike" dirty="0">
                          <a:solidFill>
                            <a:schemeClr val="bg1"/>
                          </a:solidFill>
                          <a:latin typeface="Montserrat" pitchFamily="50" charset="0"/>
                        </a:rPr>
                        <a:t>: deslocamento de bicicletas sinalizado em sentido único de circulação</a:t>
                      </a:r>
                      <a:endParaRPr lang="pt-BR" sz="9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900" b="1" u="none" strike="noStrike" dirty="0">
                          <a:solidFill>
                            <a:schemeClr val="bg1"/>
                          </a:solidFill>
                          <a:latin typeface="Montserrat" pitchFamily="50" charset="0"/>
                        </a:rPr>
                        <a:t>Bidirecional</a:t>
                      </a:r>
                      <a:r>
                        <a:rPr lang="pt-BR" sz="900" u="none" strike="noStrike" dirty="0">
                          <a:solidFill>
                            <a:schemeClr val="bg1"/>
                          </a:solidFill>
                          <a:latin typeface="Montserrat" pitchFamily="50" charset="0"/>
                        </a:rPr>
                        <a:t>: deslocamento de bicicletas sinalizado nos dois sentidos.</a:t>
                      </a:r>
                      <a:endParaRPr lang="pt-BR" sz="9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endParaRPr lang="pt-BR" sz="900" b="0" i="0" u="none" strike="noStrike" dirty="0">
                        <a:solidFill>
                          <a:schemeClr val="bg1"/>
                        </a:solidFill>
                        <a:latin typeface="Montserrat" pitchFamily="50" charset="0"/>
                      </a:endParaRPr>
                    </a:p>
                  </a:txBody>
                  <a:tcPr marL="38119" marR="38119" marT="38629" marB="38629" anchor="ctr">
                    <a:solidFill>
                      <a:srgbClr val="0070C0"/>
                    </a:solidFill>
                  </a:tcPr>
                </a:tc>
                <a:extLst>
                  <a:ext uri="{0D108BD9-81ED-4DB2-BD59-A6C34878D82A}">
                    <a16:rowId xmlns:a16="http://schemas.microsoft.com/office/drawing/2014/main" val="10003"/>
                  </a:ext>
                </a:extLst>
              </a:tr>
              <a:tr h="599825">
                <a:tc rowSpan="2">
                  <a:txBody>
                    <a:bodyPr/>
                    <a:lstStyle/>
                    <a:p>
                      <a:pPr algn="l" fontAlgn="ctr"/>
                      <a:r>
                        <a:rPr lang="pt-BR" sz="1000" b="1" u="none" strike="noStrike" dirty="0">
                          <a:latin typeface="Montserrat" pitchFamily="50" charset="0"/>
                        </a:rPr>
                        <a:t>4. Tipo de segregação</a:t>
                      </a:r>
                      <a:endParaRPr lang="pt-BR" sz="1000" b="1" i="0" u="none" strike="noStrike" dirty="0">
                        <a:solidFill>
                          <a:srgbClr val="000000"/>
                        </a:solidFill>
                        <a:latin typeface="Montserrat" pitchFamily="50" charset="0"/>
                      </a:endParaRPr>
                    </a:p>
                  </a:txBody>
                  <a:tcPr marL="38119" marR="38119" marT="38629" marB="38629" anchor="ctr">
                    <a:solidFill>
                      <a:schemeClr val="tx2">
                        <a:lumMod val="40000"/>
                        <a:lumOff val="60000"/>
                        <a:alpha val="45000"/>
                      </a:schemeClr>
                    </a:solidFill>
                  </a:tcPr>
                </a:tc>
                <a:tc>
                  <a:txBody>
                    <a:bodyPr/>
                    <a:lstStyle/>
                    <a:p>
                      <a:pPr algn="l" fontAlgn="ctr"/>
                      <a:r>
                        <a:rPr lang="pt-BR" sz="900" b="1" u="none" strike="noStrike" dirty="0">
                          <a:latin typeface="Montserrat" pitchFamily="50" charset="0"/>
                        </a:rPr>
                        <a:t>Apenas sinalização</a:t>
                      </a:r>
                      <a:r>
                        <a:rPr lang="pt-BR" sz="900" u="none" strike="noStrike" dirty="0">
                          <a:latin typeface="Montserrat" pitchFamily="50" charset="0"/>
                        </a:rPr>
                        <a:t>: são pinturas no solo, tais como faixas, pictogramas etc.</a:t>
                      </a:r>
                      <a:endParaRPr lang="pt-BR" sz="900" b="0" i="0" u="none" strike="noStrike" dirty="0">
                        <a:solidFill>
                          <a:srgbClr val="000000"/>
                        </a:solidFill>
                        <a:latin typeface="Montserrat" pitchFamily="50" charset="0"/>
                      </a:endParaRPr>
                    </a:p>
                  </a:txBody>
                  <a:tcPr marL="38119" marR="38119" marT="38629" marB="38629" anchor="ctr">
                    <a:solidFill>
                      <a:schemeClr val="tx2">
                        <a:lumMod val="40000"/>
                        <a:lumOff val="60000"/>
                        <a:alpha val="45000"/>
                      </a:schemeClr>
                    </a:solidFill>
                  </a:tcPr>
                </a:tc>
                <a:tc>
                  <a:txBody>
                    <a:bodyPr/>
                    <a:lstStyle/>
                    <a:p>
                      <a:pPr algn="l" fontAlgn="ctr"/>
                      <a:r>
                        <a:rPr lang="pt-BR" sz="900" b="1" u="none" strike="noStrike" dirty="0">
                          <a:latin typeface="Montserrat" pitchFamily="50" charset="0"/>
                        </a:rPr>
                        <a:t>Tacha</a:t>
                      </a:r>
                      <a:r>
                        <a:rPr lang="pt-BR" sz="900" u="none" strike="noStrike" dirty="0">
                          <a:latin typeface="Montserrat" pitchFamily="50" charset="0"/>
                        </a:rPr>
                        <a:t>: dispositivo branco ou amarelo com </a:t>
                      </a:r>
                      <a:r>
                        <a:rPr lang="pt-BR" sz="900" u="none" strike="noStrike" dirty="0">
                          <a:solidFill>
                            <a:schemeClr val="tx1"/>
                          </a:solidFill>
                          <a:latin typeface="Montserrat" pitchFamily="50" charset="0"/>
                        </a:rPr>
                        <a:t>elemento </a:t>
                      </a:r>
                      <a:r>
                        <a:rPr lang="pt-BR" sz="900" u="none" strike="noStrike" dirty="0" err="1">
                          <a:solidFill>
                            <a:schemeClr val="tx1"/>
                          </a:solidFill>
                          <a:latin typeface="Montserrat" pitchFamily="50" charset="0"/>
                        </a:rPr>
                        <a:t>retrorrefletivo</a:t>
                      </a:r>
                      <a:r>
                        <a:rPr lang="pt-BR" sz="900" u="none" strike="noStrike" dirty="0">
                          <a:latin typeface="Montserrat" pitchFamily="50" charset="0"/>
                        </a:rPr>
                        <a:t>.</a:t>
                      </a:r>
                      <a:endParaRPr lang="pt-BR" sz="900" b="0" i="0" u="none" strike="noStrike" dirty="0">
                        <a:solidFill>
                          <a:srgbClr val="000000"/>
                        </a:solidFill>
                        <a:latin typeface="Montserrat" pitchFamily="50" charset="0"/>
                      </a:endParaRPr>
                    </a:p>
                  </a:txBody>
                  <a:tcPr marL="38119" marR="38119" marT="38629" marB="38629" anchor="ctr">
                    <a:solidFill>
                      <a:schemeClr val="tx2">
                        <a:lumMod val="40000"/>
                        <a:lumOff val="60000"/>
                        <a:alpha val="45000"/>
                      </a:schemeClr>
                    </a:solidFill>
                  </a:tcPr>
                </a:tc>
                <a:tc>
                  <a:txBody>
                    <a:bodyPr/>
                    <a:lstStyle/>
                    <a:p>
                      <a:pPr algn="l" fontAlgn="ctr"/>
                      <a:r>
                        <a:rPr lang="pt-BR" sz="900" b="1" u="none" strike="noStrike" dirty="0">
                          <a:latin typeface="Montserrat" pitchFamily="50" charset="0"/>
                        </a:rPr>
                        <a:t>Tachão</a:t>
                      </a:r>
                      <a:r>
                        <a:rPr lang="pt-BR" sz="900" u="none" strike="noStrike" dirty="0">
                          <a:latin typeface="Montserrat" pitchFamily="50" charset="0"/>
                        </a:rPr>
                        <a:t>: dispositivo de cor amarela com elemento </a:t>
                      </a:r>
                      <a:r>
                        <a:rPr lang="pt-BR" sz="900" u="none" strike="noStrike" dirty="0" err="1">
                          <a:latin typeface="Montserrat" pitchFamily="50" charset="0"/>
                        </a:rPr>
                        <a:t>retrorrefletivo</a:t>
                      </a:r>
                      <a:r>
                        <a:rPr lang="pt-BR" sz="900" u="none" strike="noStrike" dirty="0">
                          <a:latin typeface="Montserrat" pitchFamily="50" charset="0"/>
                        </a:rPr>
                        <a:t> branco ou amarelo.</a:t>
                      </a:r>
                      <a:endParaRPr lang="pt-BR" sz="900" b="0" i="0" u="none" strike="noStrike" dirty="0">
                        <a:solidFill>
                          <a:srgbClr val="000000"/>
                        </a:solidFill>
                        <a:latin typeface="Montserrat" pitchFamily="50" charset="0"/>
                      </a:endParaRPr>
                    </a:p>
                  </a:txBody>
                  <a:tcPr marL="38119" marR="38119" marT="38629" marB="38629" anchor="ctr">
                    <a:solidFill>
                      <a:schemeClr val="tx2">
                        <a:lumMod val="40000"/>
                        <a:lumOff val="60000"/>
                        <a:alpha val="45000"/>
                      </a:schemeClr>
                    </a:solidFill>
                  </a:tcPr>
                </a:tc>
                <a:extLst>
                  <a:ext uri="{0D108BD9-81ED-4DB2-BD59-A6C34878D82A}">
                    <a16:rowId xmlns:a16="http://schemas.microsoft.com/office/drawing/2014/main" val="10004"/>
                  </a:ext>
                </a:extLst>
              </a:tr>
              <a:tr h="571580">
                <a:tc vMerge="1">
                  <a:txBody>
                    <a:bodyPr/>
                    <a:lstStyle/>
                    <a:p>
                      <a:endParaRPr lang="pt-BR"/>
                    </a:p>
                  </a:txBody>
                  <a:tcPr/>
                </a:tc>
                <a:tc>
                  <a:txBody>
                    <a:bodyPr/>
                    <a:lstStyle/>
                    <a:p>
                      <a:pPr algn="l" fontAlgn="ctr"/>
                      <a:r>
                        <a:rPr lang="pt-BR" sz="900" b="1" u="none" strike="noStrike" dirty="0">
                          <a:latin typeface="Montserrat" pitchFamily="50" charset="0"/>
                        </a:rPr>
                        <a:t>Prisma</a:t>
                      </a:r>
                      <a:r>
                        <a:rPr lang="pt-BR" sz="900" u="none" strike="noStrike" dirty="0">
                          <a:latin typeface="Montserrat" pitchFamily="50" charset="0"/>
                        </a:rPr>
                        <a:t>: dispositivo de cor amarela ou branca, com ou sem elemento </a:t>
                      </a:r>
                      <a:r>
                        <a:rPr lang="pt-BR" sz="900" u="none" strike="noStrike" dirty="0" err="1">
                          <a:solidFill>
                            <a:schemeClr val="tx1"/>
                          </a:solidFill>
                          <a:latin typeface="Montserrat" pitchFamily="50" charset="0"/>
                        </a:rPr>
                        <a:t>retrorrefletivo</a:t>
                      </a:r>
                      <a:r>
                        <a:rPr lang="pt-BR" sz="900" u="none" strike="noStrike" dirty="0">
                          <a:solidFill>
                            <a:schemeClr val="tx1"/>
                          </a:solidFill>
                          <a:latin typeface="Montserrat" pitchFamily="50" charset="0"/>
                        </a:rPr>
                        <a:t> amarelo.</a:t>
                      </a:r>
                      <a:endParaRPr lang="pt-BR" sz="900" b="0" i="0" u="none" strike="noStrike" dirty="0">
                        <a:solidFill>
                          <a:schemeClr val="tx1"/>
                        </a:solidFill>
                        <a:latin typeface="Montserrat" pitchFamily="50" charset="0"/>
                      </a:endParaRPr>
                    </a:p>
                  </a:txBody>
                  <a:tcPr marL="38119" marR="38119" marT="38629" marB="38629" anchor="ctr">
                    <a:solidFill>
                      <a:schemeClr val="tx2">
                        <a:lumMod val="40000"/>
                        <a:lumOff val="60000"/>
                        <a:alpha val="45000"/>
                      </a:schemeClr>
                    </a:solidFill>
                  </a:tcPr>
                </a:tc>
                <a:tc>
                  <a:txBody>
                    <a:bodyPr/>
                    <a:lstStyle/>
                    <a:p>
                      <a:pPr algn="l" fontAlgn="ctr"/>
                      <a:r>
                        <a:rPr lang="pt-BR" sz="900" b="1" u="none" strike="noStrike" dirty="0">
                          <a:latin typeface="Montserrat" pitchFamily="50" charset="0"/>
                        </a:rPr>
                        <a:t>Bloco de concreto</a:t>
                      </a:r>
                      <a:r>
                        <a:rPr lang="pt-BR" sz="900" u="none" strike="noStrike" dirty="0">
                          <a:latin typeface="Montserrat" pitchFamily="50" charset="0"/>
                        </a:rPr>
                        <a:t>: artefato de concreto alto (</a:t>
                      </a:r>
                      <a:r>
                        <a:rPr lang="pt-BR" sz="900" u="none" strike="noStrike" dirty="0" err="1">
                          <a:latin typeface="Montserrat" pitchFamily="50" charset="0"/>
                        </a:rPr>
                        <a:t>guard</a:t>
                      </a:r>
                      <a:r>
                        <a:rPr lang="pt-BR" sz="900" u="none" strike="noStrike" dirty="0">
                          <a:latin typeface="Montserrat" pitchFamily="50" charset="0"/>
                        </a:rPr>
                        <a:t> </a:t>
                      </a:r>
                      <a:r>
                        <a:rPr lang="pt-BR" sz="900" u="none" strike="noStrike" dirty="0" err="1">
                          <a:latin typeface="Montserrat" pitchFamily="50" charset="0"/>
                        </a:rPr>
                        <a:t>rail</a:t>
                      </a:r>
                      <a:r>
                        <a:rPr lang="pt-BR" sz="900" u="none" strike="noStrike" dirty="0">
                          <a:latin typeface="Montserrat" pitchFamily="50" charset="0"/>
                        </a:rPr>
                        <a:t> ou new </a:t>
                      </a:r>
                      <a:r>
                        <a:rPr lang="pt-BR" sz="900" u="none" strike="noStrike" dirty="0" err="1">
                          <a:latin typeface="Montserrat" pitchFamily="50" charset="0"/>
                        </a:rPr>
                        <a:t>jersey</a:t>
                      </a:r>
                      <a:r>
                        <a:rPr lang="pt-BR" sz="900" u="none" strike="noStrike" dirty="0">
                          <a:latin typeface="Montserrat" pitchFamily="50" charset="0"/>
                        </a:rPr>
                        <a:t>).</a:t>
                      </a:r>
                      <a:endParaRPr lang="pt-BR" sz="900" b="0" i="0" u="none" strike="noStrike" dirty="0">
                        <a:solidFill>
                          <a:srgbClr val="000000"/>
                        </a:solidFill>
                        <a:latin typeface="Montserrat" pitchFamily="50" charset="0"/>
                      </a:endParaRPr>
                    </a:p>
                  </a:txBody>
                  <a:tcPr marL="38119" marR="38119" marT="38629" marB="38629" anchor="ctr">
                    <a:solidFill>
                      <a:schemeClr val="tx2">
                        <a:lumMod val="40000"/>
                        <a:lumOff val="60000"/>
                        <a:alpha val="45000"/>
                      </a:schemeClr>
                    </a:solidFill>
                  </a:tcPr>
                </a:tc>
                <a:tc>
                  <a:txBody>
                    <a:bodyPr/>
                    <a:lstStyle/>
                    <a:p>
                      <a:pPr algn="l" fontAlgn="ctr"/>
                      <a:r>
                        <a:rPr lang="pt-BR" sz="900" b="1" u="none" strike="noStrike" dirty="0">
                          <a:latin typeface="Montserrat" pitchFamily="50" charset="0"/>
                        </a:rPr>
                        <a:t>Guia</a:t>
                      </a:r>
                      <a:r>
                        <a:rPr lang="pt-BR" sz="900" u="none" strike="noStrike" dirty="0">
                          <a:latin typeface="Montserrat" pitchFamily="50" charset="0"/>
                        </a:rPr>
                        <a:t>: artefato de concreto localizado junto à pista de rolamento, no bordo do passeio público.</a:t>
                      </a:r>
                      <a:endParaRPr lang="pt-BR" sz="900" b="0" i="0" u="none" strike="noStrike" dirty="0">
                        <a:solidFill>
                          <a:srgbClr val="000000"/>
                        </a:solidFill>
                        <a:latin typeface="Montserrat" pitchFamily="50" charset="0"/>
                      </a:endParaRPr>
                    </a:p>
                  </a:txBody>
                  <a:tcPr marL="38119" marR="38119" marT="38629" marB="38629" anchor="ctr">
                    <a:solidFill>
                      <a:schemeClr val="tx2">
                        <a:lumMod val="40000"/>
                        <a:lumOff val="60000"/>
                        <a:alpha val="45000"/>
                      </a:schemeClr>
                    </a:solidFill>
                  </a:tcPr>
                </a:tc>
                <a:extLst>
                  <a:ext uri="{0D108BD9-81ED-4DB2-BD59-A6C34878D82A}">
                    <a16:rowId xmlns:a16="http://schemas.microsoft.com/office/drawing/2014/main" val="10005"/>
                  </a:ext>
                </a:extLst>
              </a:tr>
            </a:tbl>
          </a:graphicData>
        </a:graphic>
      </p:graphicFrame>
      <p:sp>
        <p:nvSpPr>
          <p:cNvPr id="10" name="Retângulo 9"/>
          <p:cNvSpPr/>
          <p:nvPr/>
        </p:nvSpPr>
        <p:spPr>
          <a:xfrm>
            <a:off x="538163" y="1251718"/>
            <a:ext cx="7478436" cy="246569"/>
          </a:xfrm>
          <a:prstGeom prst="rect">
            <a:avLst/>
          </a:prstGeom>
        </p:spPr>
        <p:txBody>
          <a:bodyPr wrap="square" lIns="91784" tIns="45892" rIns="91784" bIns="45892">
            <a:spAutoFit/>
          </a:bodyPr>
          <a:lstStyle/>
          <a:p>
            <a:r>
              <a:rPr lang="pt-BR" sz="1000" b="1" dirty="0">
                <a:solidFill>
                  <a:schemeClr val="tx1">
                    <a:lumMod val="65000"/>
                    <a:lumOff val="35000"/>
                  </a:schemeClr>
                </a:solidFill>
                <a:latin typeface="Montserrat" pitchFamily="50" charset="0"/>
              </a:rPr>
              <a:t>Abaixo seguem os atributos analisados:</a:t>
            </a:r>
          </a:p>
        </p:txBody>
      </p:sp>
    </p:spTree>
    <p:extLst>
      <p:ext uri="{BB962C8B-B14F-4D97-AF65-F5344CB8AC3E}">
        <p14:creationId xmlns:p14="http://schemas.microsoft.com/office/powerpoint/2010/main" val="2048747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ela 22"/>
          <p:cNvGraphicFramePr>
            <a:graphicFrameLocks noGrp="1"/>
          </p:cNvGraphicFramePr>
          <p:nvPr>
            <p:extLst>
              <p:ext uri="{D42A27DB-BD31-4B8C-83A1-F6EECF244321}">
                <p14:modId xmlns:p14="http://schemas.microsoft.com/office/powerpoint/2010/main" val="778787260"/>
              </p:ext>
            </p:extLst>
          </p:nvPr>
        </p:nvGraphicFramePr>
        <p:xfrm>
          <a:off x="538164" y="1349374"/>
          <a:ext cx="8642348" cy="4167259"/>
        </p:xfrm>
        <a:graphic>
          <a:graphicData uri="http://schemas.openxmlformats.org/drawingml/2006/table">
            <a:tbl>
              <a:tblPr>
                <a:tableStyleId>{F5AB1C69-6EDB-4FF4-983F-18BD219EF322}</a:tableStyleId>
              </a:tblPr>
              <a:tblGrid>
                <a:gridCol w="1443320">
                  <a:extLst>
                    <a:ext uri="{9D8B030D-6E8A-4147-A177-3AD203B41FA5}">
                      <a16:colId xmlns:a16="http://schemas.microsoft.com/office/drawing/2014/main" val="20000"/>
                    </a:ext>
                  </a:extLst>
                </a:gridCol>
                <a:gridCol w="2350588">
                  <a:extLst>
                    <a:ext uri="{9D8B030D-6E8A-4147-A177-3AD203B41FA5}">
                      <a16:colId xmlns:a16="http://schemas.microsoft.com/office/drawing/2014/main" val="20001"/>
                    </a:ext>
                  </a:extLst>
                </a:gridCol>
                <a:gridCol w="2578733">
                  <a:extLst>
                    <a:ext uri="{9D8B030D-6E8A-4147-A177-3AD203B41FA5}">
                      <a16:colId xmlns:a16="http://schemas.microsoft.com/office/drawing/2014/main" val="20002"/>
                    </a:ext>
                  </a:extLst>
                </a:gridCol>
                <a:gridCol w="2269707">
                  <a:extLst>
                    <a:ext uri="{9D8B030D-6E8A-4147-A177-3AD203B41FA5}">
                      <a16:colId xmlns:a16="http://schemas.microsoft.com/office/drawing/2014/main" val="20003"/>
                    </a:ext>
                  </a:extLst>
                </a:gridCol>
              </a:tblGrid>
              <a:tr h="1362864">
                <a:tc>
                  <a:txBody>
                    <a:bodyPr/>
                    <a:lstStyle/>
                    <a:p>
                      <a:pPr algn="l" fontAlgn="ctr"/>
                      <a:r>
                        <a:rPr lang="pt-BR" sz="1000" b="1" u="none" strike="noStrike" dirty="0">
                          <a:solidFill>
                            <a:schemeClr val="bg1"/>
                          </a:solidFill>
                          <a:latin typeface="Montserrat" pitchFamily="50" charset="0"/>
                        </a:rPr>
                        <a:t>5. Largura sensível em cada sentido</a:t>
                      </a:r>
                      <a:endParaRPr lang="pt-BR" sz="1000" b="1" i="0" u="none" strike="noStrike" dirty="0">
                        <a:solidFill>
                          <a:schemeClr val="bg1"/>
                        </a:solidFill>
                        <a:latin typeface="Montserrat" pitchFamily="50" charset="0"/>
                      </a:endParaRPr>
                    </a:p>
                  </a:txBody>
                  <a:tcPr marL="38119" marR="38119" marT="1899" marB="38629" anchor="ctr">
                    <a:solidFill>
                      <a:srgbClr val="0070C0"/>
                    </a:solidFill>
                  </a:tcPr>
                </a:tc>
                <a:tc>
                  <a:txBody>
                    <a:bodyPr/>
                    <a:lstStyle/>
                    <a:p>
                      <a:pPr algn="l" fontAlgn="ctr"/>
                      <a:r>
                        <a:rPr lang="pt-BR" sz="900" b="1" u="none" strike="noStrike" dirty="0">
                          <a:solidFill>
                            <a:schemeClr val="bg1"/>
                          </a:solidFill>
                          <a:latin typeface="Montserrat" pitchFamily="50" charset="0"/>
                        </a:rPr>
                        <a:t>Passa uma bicicleta apertada</a:t>
                      </a:r>
                      <a:r>
                        <a:rPr lang="pt-BR" sz="900" u="none" strike="noStrike" dirty="0">
                          <a:solidFill>
                            <a:schemeClr val="bg1"/>
                          </a:solidFill>
                          <a:latin typeface="Montserrat" pitchFamily="50" charset="0"/>
                        </a:rPr>
                        <a:t>: trechos próximos à ônibus ou caminhões em alta velocidade, buracos ou baixa segregação no bordo, ou demais motivos</a:t>
                      </a:r>
                      <a:br>
                        <a:rPr lang="pt-BR" sz="900" u="none" strike="noStrike" dirty="0">
                          <a:solidFill>
                            <a:schemeClr val="bg1"/>
                          </a:solidFill>
                          <a:latin typeface="Montserrat" pitchFamily="50" charset="0"/>
                        </a:rPr>
                      </a:br>
                      <a:r>
                        <a:rPr lang="pt-BR" sz="900" u="none" strike="noStrike" dirty="0">
                          <a:solidFill>
                            <a:schemeClr val="bg1"/>
                          </a:solidFill>
                          <a:latin typeface="Montserrat" pitchFamily="50" charset="0"/>
                        </a:rPr>
                        <a:t>que façam com que o ciclista tenha pouco espaço útil para se deslocar.</a:t>
                      </a:r>
                      <a:endParaRPr lang="pt-BR" sz="900" b="0" i="0" u="none" strike="noStrike" dirty="0">
                        <a:solidFill>
                          <a:schemeClr val="bg1"/>
                        </a:solidFill>
                        <a:latin typeface="Montserrat" pitchFamily="50" charset="0"/>
                      </a:endParaRPr>
                    </a:p>
                  </a:txBody>
                  <a:tcPr marL="38119" marR="38119" marT="1899" marB="38629" anchor="ctr">
                    <a:solidFill>
                      <a:srgbClr val="0070C0"/>
                    </a:solidFill>
                  </a:tcPr>
                </a:tc>
                <a:tc>
                  <a:txBody>
                    <a:bodyPr/>
                    <a:lstStyle/>
                    <a:p>
                      <a:pPr algn="l" fontAlgn="ctr"/>
                      <a:r>
                        <a:rPr lang="pt-BR" sz="900" b="1" u="none" strike="noStrike" dirty="0">
                          <a:solidFill>
                            <a:schemeClr val="bg1"/>
                          </a:solidFill>
                          <a:latin typeface="Montserrat" pitchFamily="50" charset="0"/>
                        </a:rPr>
                        <a:t>Passa uma bicicleta com a largura suficiente, </a:t>
                      </a:r>
                      <a:r>
                        <a:rPr lang="pt-BR" sz="900" u="none" strike="noStrike" dirty="0">
                          <a:solidFill>
                            <a:schemeClr val="bg1"/>
                          </a:solidFill>
                          <a:latin typeface="Montserrat" pitchFamily="50" charset="0"/>
                        </a:rPr>
                        <a:t>sem folga: segregação que tire a mobilidade, infraestrutura com largura adequada, mas</a:t>
                      </a:r>
                      <a:r>
                        <a:rPr lang="pt-BR" sz="900" u="none" strike="noStrike" baseline="0" dirty="0">
                          <a:solidFill>
                            <a:schemeClr val="bg1"/>
                          </a:solidFill>
                          <a:latin typeface="Montserrat" pitchFamily="50" charset="0"/>
                        </a:rPr>
                        <a:t> </a:t>
                      </a:r>
                      <a:r>
                        <a:rPr lang="pt-BR" sz="900" u="none" strike="noStrike" dirty="0">
                          <a:solidFill>
                            <a:schemeClr val="bg1"/>
                          </a:solidFill>
                          <a:latin typeface="Montserrat" pitchFamily="50" charset="0"/>
                        </a:rPr>
                        <a:t>próxima a veículos em alta velocidade, que permita a circulação de uma bicicleta, mas não a ultrapassagem.</a:t>
                      </a:r>
                      <a:br>
                        <a:rPr lang="pt-BR" sz="900" u="none" strike="noStrike" dirty="0">
                          <a:solidFill>
                            <a:schemeClr val="bg1"/>
                          </a:solidFill>
                          <a:latin typeface="Montserrat" pitchFamily="50" charset="0"/>
                        </a:rPr>
                      </a:br>
                      <a:r>
                        <a:rPr lang="pt-BR" sz="900" u="none" strike="noStrike" dirty="0">
                          <a:solidFill>
                            <a:schemeClr val="bg1"/>
                          </a:solidFill>
                          <a:latin typeface="Montserrat" pitchFamily="50" charset="0"/>
                        </a:rPr>
                        <a:t>Sensação de atenção ao ciclista.</a:t>
                      </a:r>
                      <a:endParaRPr lang="pt-BR" sz="900" b="0" i="0" u="none" strike="noStrike" dirty="0">
                        <a:solidFill>
                          <a:schemeClr val="bg1"/>
                        </a:solidFill>
                        <a:latin typeface="Montserrat" pitchFamily="50" charset="0"/>
                      </a:endParaRPr>
                    </a:p>
                  </a:txBody>
                  <a:tcPr marL="38119" marR="38119" marT="1899" marB="38629" anchor="ctr">
                    <a:solidFill>
                      <a:srgbClr val="0070C0"/>
                    </a:solidFill>
                  </a:tcPr>
                </a:tc>
                <a:tc>
                  <a:txBody>
                    <a:bodyPr/>
                    <a:lstStyle/>
                    <a:p>
                      <a:pPr algn="l" fontAlgn="ctr"/>
                      <a:r>
                        <a:rPr lang="pt-BR" sz="900" b="1" u="none" strike="noStrike" dirty="0">
                          <a:solidFill>
                            <a:schemeClr val="bg1"/>
                          </a:solidFill>
                          <a:latin typeface="Montserrat" pitchFamily="50" charset="0"/>
                        </a:rPr>
                        <a:t>Passa uma bicicleta com folga: a infraestrutura </a:t>
                      </a:r>
                      <a:r>
                        <a:rPr lang="pt-BR" sz="900" u="none" strike="noStrike" dirty="0">
                          <a:solidFill>
                            <a:schemeClr val="bg1"/>
                          </a:solidFill>
                          <a:latin typeface="Montserrat" pitchFamily="50" charset="0"/>
                        </a:rPr>
                        <a:t>possui áreas de  acomodação para o ciclista, ou</a:t>
                      </a:r>
                      <a:br>
                        <a:rPr lang="pt-BR" sz="900" u="none" strike="noStrike" dirty="0">
                          <a:solidFill>
                            <a:schemeClr val="bg1"/>
                          </a:solidFill>
                          <a:latin typeface="Montserrat" pitchFamily="50" charset="0"/>
                        </a:rPr>
                      </a:br>
                      <a:r>
                        <a:rPr lang="pt-BR" sz="900" u="none" strike="noStrike" dirty="0">
                          <a:solidFill>
                            <a:schemeClr val="bg1"/>
                          </a:solidFill>
                          <a:latin typeface="Montserrat" pitchFamily="50" charset="0"/>
                        </a:rPr>
                        <a:t>infraestruturas bidirecionais bem segregadas ou</a:t>
                      </a:r>
                      <a:r>
                        <a:rPr lang="pt-BR" sz="900" u="none" strike="noStrike" baseline="0" dirty="0">
                          <a:solidFill>
                            <a:schemeClr val="bg1"/>
                          </a:solidFill>
                          <a:latin typeface="Montserrat" pitchFamily="50" charset="0"/>
                        </a:rPr>
                        <a:t> </a:t>
                      </a:r>
                      <a:r>
                        <a:rPr lang="pt-BR" sz="900" u="none" strike="noStrike" dirty="0">
                          <a:solidFill>
                            <a:schemeClr val="bg1"/>
                          </a:solidFill>
                          <a:latin typeface="Montserrat" pitchFamily="50" charset="0"/>
                        </a:rPr>
                        <a:t>em vias de baixo fluxo, que permitam o livre deslocamento</a:t>
                      </a:r>
                      <a:r>
                        <a:rPr lang="pt-BR" sz="900" u="none" strike="noStrike" baseline="0" dirty="0">
                          <a:solidFill>
                            <a:schemeClr val="bg1"/>
                          </a:solidFill>
                          <a:latin typeface="Montserrat" pitchFamily="50" charset="0"/>
                        </a:rPr>
                        <a:t> </a:t>
                      </a:r>
                      <a:r>
                        <a:rPr lang="pt-BR" sz="900" u="none" strike="noStrike" dirty="0">
                          <a:solidFill>
                            <a:schemeClr val="bg1"/>
                          </a:solidFill>
                          <a:latin typeface="Montserrat" pitchFamily="50" charset="0"/>
                        </a:rPr>
                        <a:t>dos ciclistas e</a:t>
                      </a:r>
                      <a:r>
                        <a:rPr lang="pt-BR" sz="900" u="none" strike="noStrike" baseline="0" dirty="0">
                          <a:solidFill>
                            <a:schemeClr val="bg1"/>
                          </a:solidFill>
                          <a:latin typeface="Montserrat" pitchFamily="50" charset="0"/>
                        </a:rPr>
                        <a:t> </a:t>
                      </a:r>
                      <a:r>
                        <a:rPr lang="pt-BR" sz="900" u="none" strike="noStrike" dirty="0">
                          <a:solidFill>
                            <a:schemeClr val="bg1"/>
                          </a:solidFill>
                          <a:latin typeface="Montserrat" pitchFamily="50" charset="0"/>
                        </a:rPr>
                        <a:t>ultrapassagens.</a:t>
                      </a:r>
                      <a:br>
                        <a:rPr lang="pt-BR" sz="900" u="none" strike="noStrike" dirty="0">
                          <a:solidFill>
                            <a:schemeClr val="bg1"/>
                          </a:solidFill>
                          <a:latin typeface="Montserrat" pitchFamily="50" charset="0"/>
                        </a:rPr>
                      </a:br>
                      <a:r>
                        <a:rPr lang="pt-BR" sz="900" u="none" strike="noStrike" dirty="0">
                          <a:solidFill>
                            <a:schemeClr val="bg1"/>
                          </a:solidFill>
                          <a:latin typeface="Montserrat" pitchFamily="50" charset="0"/>
                        </a:rPr>
                        <a:t>Sensação de tranquilidade ao ciclista.</a:t>
                      </a:r>
                      <a:endParaRPr lang="pt-BR" sz="900" b="0" i="0" u="none" strike="noStrike" dirty="0">
                        <a:solidFill>
                          <a:schemeClr val="bg1"/>
                        </a:solidFill>
                        <a:latin typeface="Montserrat" pitchFamily="50" charset="0"/>
                      </a:endParaRPr>
                    </a:p>
                  </a:txBody>
                  <a:tcPr marL="38119" marR="38119" marT="1899" marB="38629" anchor="ctr">
                    <a:solidFill>
                      <a:srgbClr val="0070C0"/>
                    </a:solidFill>
                  </a:tcPr>
                </a:tc>
                <a:extLst>
                  <a:ext uri="{0D108BD9-81ED-4DB2-BD59-A6C34878D82A}">
                    <a16:rowId xmlns:a16="http://schemas.microsoft.com/office/drawing/2014/main" val="10000"/>
                  </a:ext>
                </a:extLst>
              </a:tr>
              <a:tr h="650128">
                <a:tc>
                  <a:txBody>
                    <a:bodyPr/>
                    <a:lstStyle/>
                    <a:p>
                      <a:pPr algn="l" fontAlgn="ctr"/>
                      <a:r>
                        <a:rPr lang="pt-BR" sz="1000" b="1" u="none" strike="noStrike" dirty="0">
                          <a:latin typeface="Montserrat" pitchFamily="50" charset="0"/>
                        </a:rPr>
                        <a:t>6. Linearidade da infraestrutura </a:t>
                      </a:r>
                      <a:endParaRPr lang="pt-BR" sz="1000" b="1" i="0" u="none" strike="noStrike" dirty="0">
                        <a:solidFill>
                          <a:srgbClr val="000000"/>
                        </a:solidFill>
                        <a:latin typeface="Montserrat" pitchFamily="50" charset="0"/>
                      </a:endParaRPr>
                    </a:p>
                  </a:txBody>
                  <a:tcPr marL="38119" marR="38119" marT="1899" marB="38629" anchor="ctr">
                    <a:solidFill>
                      <a:schemeClr val="tx2">
                        <a:lumMod val="60000"/>
                        <a:lumOff val="40000"/>
                        <a:alpha val="45000"/>
                      </a:schemeClr>
                    </a:solidFill>
                  </a:tcPr>
                </a:tc>
                <a:tc>
                  <a:txBody>
                    <a:bodyPr/>
                    <a:lstStyle/>
                    <a:p>
                      <a:pPr algn="l" fontAlgn="ctr"/>
                      <a:r>
                        <a:rPr lang="pt-BR" sz="900" b="1" u="none" strike="noStrike" dirty="0">
                          <a:latin typeface="Montserrat" pitchFamily="50" charset="0"/>
                        </a:rPr>
                        <a:t>Linear</a:t>
                      </a:r>
                      <a:r>
                        <a:rPr lang="pt-BR" sz="900" u="none" strike="noStrike" dirty="0">
                          <a:latin typeface="Montserrat" pitchFamily="50" charset="0"/>
                        </a:rPr>
                        <a:t>: largura constante ao longo do trecho e percurso retilíneo.</a:t>
                      </a:r>
                      <a:endParaRPr lang="pt-BR" sz="900" b="0" i="0" u="none" strike="noStrike" dirty="0">
                        <a:solidFill>
                          <a:srgbClr val="000000"/>
                        </a:solidFill>
                        <a:latin typeface="Montserrat" pitchFamily="50" charset="0"/>
                      </a:endParaRPr>
                    </a:p>
                  </a:txBody>
                  <a:tcPr marL="38119" marR="38119" marT="1899" marB="38629" anchor="ctr">
                    <a:solidFill>
                      <a:schemeClr val="tx2">
                        <a:lumMod val="60000"/>
                        <a:lumOff val="40000"/>
                        <a:alpha val="45000"/>
                      </a:schemeClr>
                    </a:solidFill>
                  </a:tcPr>
                </a:tc>
                <a:tc>
                  <a:txBody>
                    <a:bodyPr/>
                    <a:lstStyle/>
                    <a:p>
                      <a:pPr algn="l" fontAlgn="ctr"/>
                      <a:r>
                        <a:rPr lang="pt-BR" sz="900" b="1" u="none" strike="noStrike" dirty="0">
                          <a:latin typeface="Montserrat" pitchFamily="50" charset="0"/>
                        </a:rPr>
                        <a:t>Pouco linear</a:t>
                      </a:r>
                      <a:r>
                        <a:rPr lang="pt-BR" sz="900" u="none" strike="noStrike" dirty="0">
                          <a:latin typeface="Montserrat" pitchFamily="50" charset="0"/>
                        </a:rPr>
                        <a:t>: larguras com poucas alternâncias e percurso com poucos desvios</a:t>
                      </a:r>
                      <a:r>
                        <a:rPr lang="pt-BR" sz="900" u="none" strike="noStrike" baseline="0" dirty="0">
                          <a:latin typeface="Montserrat" pitchFamily="50" charset="0"/>
                        </a:rPr>
                        <a:t> </a:t>
                      </a:r>
                      <a:r>
                        <a:rPr lang="pt-BR" sz="900" u="none" strike="noStrike" dirty="0">
                          <a:latin typeface="Montserrat" pitchFamily="50" charset="0"/>
                        </a:rPr>
                        <a:t>ou desvios amenos.</a:t>
                      </a:r>
                      <a:endParaRPr lang="pt-BR" sz="900" b="0" i="0" u="none" strike="noStrike" dirty="0">
                        <a:solidFill>
                          <a:srgbClr val="000000"/>
                        </a:solidFill>
                        <a:latin typeface="Montserrat" pitchFamily="50" charset="0"/>
                      </a:endParaRPr>
                    </a:p>
                  </a:txBody>
                  <a:tcPr marL="38119" marR="38119" marT="1899" marB="38629" anchor="ctr">
                    <a:solidFill>
                      <a:schemeClr val="tx2">
                        <a:lumMod val="60000"/>
                        <a:lumOff val="40000"/>
                        <a:alpha val="45000"/>
                      </a:schemeClr>
                    </a:solidFill>
                  </a:tcPr>
                </a:tc>
                <a:tc>
                  <a:txBody>
                    <a:bodyPr/>
                    <a:lstStyle/>
                    <a:p>
                      <a:pPr algn="l" fontAlgn="ctr"/>
                      <a:r>
                        <a:rPr lang="pt-BR" sz="900" b="1" u="none" strike="noStrike" dirty="0">
                          <a:latin typeface="Montserrat" pitchFamily="50" charset="0"/>
                        </a:rPr>
                        <a:t>Não linear</a:t>
                      </a:r>
                      <a:r>
                        <a:rPr lang="pt-BR" sz="900" u="none" strike="noStrike" dirty="0">
                          <a:latin typeface="Montserrat" pitchFamily="50" charset="0"/>
                        </a:rPr>
                        <a:t>: larguras com muitas alternâncias e percurso com muitos desvios ou desvios abruptos.</a:t>
                      </a:r>
                      <a:endParaRPr lang="pt-BR" sz="900" b="0" i="0" u="none" strike="noStrike" dirty="0">
                        <a:solidFill>
                          <a:srgbClr val="000000"/>
                        </a:solidFill>
                        <a:latin typeface="Montserrat" pitchFamily="50" charset="0"/>
                      </a:endParaRPr>
                    </a:p>
                  </a:txBody>
                  <a:tcPr marL="38119" marR="38119" marT="1899" marB="38629" anchor="ctr">
                    <a:solidFill>
                      <a:schemeClr val="tx2">
                        <a:lumMod val="60000"/>
                        <a:lumOff val="40000"/>
                        <a:alpha val="45000"/>
                      </a:schemeClr>
                    </a:solidFill>
                  </a:tcPr>
                </a:tc>
                <a:extLst>
                  <a:ext uri="{0D108BD9-81ED-4DB2-BD59-A6C34878D82A}">
                    <a16:rowId xmlns:a16="http://schemas.microsoft.com/office/drawing/2014/main" val="10001"/>
                  </a:ext>
                </a:extLst>
              </a:tr>
              <a:tr h="591314">
                <a:tc>
                  <a:txBody>
                    <a:bodyPr/>
                    <a:lstStyle/>
                    <a:p>
                      <a:pPr algn="l" fontAlgn="ctr"/>
                      <a:r>
                        <a:rPr lang="pt-BR" sz="1000" b="1" u="none" strike="noStrike" dirty="0">
                          <a:solidFill>
                            <a:schemeClr val="bg1"/>
                          </a:solidFill>
                          <a:latin typeface="Montserrat" pitchFamily="50" charset="0"/>
                        </a:rPr>
                        <a:t>7. Acessibilidade à infraestrutura</a:t>
                      </a:r>
                      <a:endParaRPr lang="pt-BR" sz="1000" b="1" i="0" u="none" strike="noStrike" dirty="0">
                        <a:solidFill>
                          <a:schemeClr val="bg1"/>
                        </a:solidFill>
                        <a:latin typeface="Montserrat" pitchFamily="50" charset="0"/>
                      </a:endParaRPr>
                    </a:p>
                  </a:txBody>
                  <a:tcPr marL="38119" marR="38119" marT="1899" marB="38629" anchor="ctr">
                    <a:solidFill>
                      <a:srgbClr val="0070C0"/>
                    </a:solidFill>
                  </a:tcPr>
                </a:tc>
                <a:tc>
                  <a:txBody>
                    <a:bodyPr/>
                    <a:lstStyle/>
                    <a:p>
                      <a:pPr algn="l" fontAlgn="ctr"/>
                      <a:r>
                        <a:rPr lang="pt-BR" sz="900" b="1" u="none" strike="noStrike" dirty="0">
                          <a:solidFill>
                            <a:schemeClr val="bg1"/>
                          </a:solidFill>
                          <a:latin typeface="Montserrat" pitchFamily="50" charset="0"/>
                        </a:rPr>
                        <a:t>Satisfatória</a:t>
                      </a:r>
                      <a:r>
                        <a:rPr lang="pt-BR" sz="900" u="none" strike="noStrike" dirty="0">
                          <a:solidFill>
                            <a:schemeClr val="bg1"/>
                          </a:solidFill>
                          <a:latin typeface="Montserrat" pitchFamily="50" charset="0"/>
                        </a:rPr>
                        <a:t>: o ciclista não enfrenta dificuldades para entrar e sair da ciclovia por qualquer rua transversal.</a:t>
                      </a:r>
                      <a:endParaRPr lang="pt-BR" sz="900" b="0" i="0" u="none" strike="noStrike" dirty="0">
                        <a:solidFill>
                          <a:schemeClr val="bg1"/>
                        </a:solidFill>
                        <a:latin typeface="Montserrat" pitchFamily="50" charset="0"/>
                      </a:endParaRPr>
                    </a:p>
                  </a:txBody>
                  <a:tcPr marL="38119" marR="38119" marT="1899" marB="38629" anchor="ctr">
                    <a:solidFill>
                      <a:srgbClr val="0070C0"/>
                    </a:solidFill>
                  </a:tcPr>
                </a:tc>
                <a:tc>
                  <a:txBody>
                    <a:bodyPr/>
                    <a:lstStyle/>
                    <a:p>
                      <a:pPr algn="l" fontAlgn="ctr"/>
                      <a:r>
                        <a:rPr lang="pt-BR" sz="900" b="1" u="none" strike="noStrike" dirty="0">
                          <a:solidFill>
                            <a:schemeClr val="bg1"/>
                          </a:solidFill>
                          <a:latin typeface="Montserrat" pitchFamily="50" charset="0"/>
                        </a:rPr>
                        <a:t>Insatisfatória</a:t>
                      </a:r>
                      <a:r>
                        <a:rPr lang="pt-BR" sz="900" u="none" strike="noStrike" dirty="0">
                          <a:solidFill>
                            <a:schemeClr val="bg1"/>
                          </a:solidFill>
                          <a:latin typeface="Montserrat" pitchFamily="50" charset="0"/>
                        </a:rPr>
                        <a:t>: permite o acesso em alguns pontos, mas é insuficiente ou pouco visível.</a:t>
                      </a:r>
                      <a:endParaRPr lang="pt-BR" sz="900" b="0" i="0" u="none" strike="noStrike" dirty="0">
                        <a:solidFill>
                          <a:schemeClr val="bg1"/>
                        </a:solidFill>
                        <a:latin typeface="Montserrat" pitchFamily="50" charset="0"/>
                      </a:endParaRPr>
                    </a:p>
                  </a:txBody>
                  <a:tcPr marL="38119" marR="38119" marT="1899" marB="38629" anchor="ctr">
                    <a:solidFill>
                      <a:srgbClr val="0070C0"/>
                    </a:solidFill>
                  </a:tcPr>
                </a:tc>
                <a:tc>
                  <a:txBody>
                    <a:bodyPr/>
                    <a:lstStyle/>
                    <a:p>
                      <a:pPr algn="l" fontAlgn="ctr"/>
                      <a:r>
                        <a:rPr lang="pt-BR" sz="900" b="1" u="none" strike="noStrike" dirty="0">
                          <a:solidFill>
                            <a:schemeClr val="bg1"/>
                          </a:solidFill>
                          <a:latin typeface="Montserrat" pitchFamily="50" charset="0"/>
                        </a:rPr>
                        <a:t>Inexistente</a:t>
                      </a:r>
                      <a:r>
                        <a:rPr lang="pt-BR" sz="900" u="none" strike="noStrike" dirty="0">
                          <a:solidFill>
                            <a:schemeClr val="bg1"/>
                          </a:solidFill>
                          <a:latin typeface="Montserrat" pitchFamily="50" charset="0"/>
                        </a:rPr>
                        <a:t>: o ciclista não consegue acessar a</a:t>
                      </a:r>
                      <a:r>
                        <a:rPr lang="pt-BR" sz="900" u="none" strike="noStrike" baseline="0" dirty="0">
                          <a:solidFill>
                            <a:schemeClr val="bg1"/>
                          </a:solidFill>
                          <a:latin typeface="Montserrat" pitchFamily="50" charset="0"/>
                        </a:rPr>
                        <a:t> </a:t>
                      </a:r>
                      <a:r>
                        <a:rPr lang="pt-BR" sz="900" u="none" strike="noStrike" dirty="0">
                          <a:solidFill>
                            <a:schemeClr val="bg1"/>
                          </a:solidFill>
                          <a:latin typeface="Montserrat" pitchFamily="50" charset="0"/>
                        </a:rPr>
                        <a:t>ciclovia de forma segura e é induzido a fazer parte do percurso fora dela.</a:t>
                      </a:r>
                      <a:endParaRPr lang="pt-BR" sz="900" b="0" i="0" u="none" strike="noStrike" dirty="0">
                        <a:solidFill>
                          <a:schemeClr val="bg1"/>
                        </a:solidFill>
                        <a:latin typeface="Montserrat" pitchFamily="50" charset="0"/>
                      </a:endParaRPr>
                    </a:p>
                  </a:txBody>
                  <a:tcPr marL="38119" marR="38119" marT="1899" marB="38629" anchor="ctr">
                    <a:solidFill>
                      <a:srgbClr val="0070C0"/>
                    </a:solidFill>
                  </a:tcPr>
                </a:tc>
                <a:extLst>
                  <a:ext uri="{0D108BD9-81ED-4DB2-BD59-A6C34878D82A}">
                    <a16:rowId xmlns:a16="http://schemas.microsoft.com/office/drawing/2014/main" val="10002"/>
                  </a:ext>
                </a:extLst>
              </a:tr>
              <a:tr h="912825">
                <a:tc>
                  <a:txBody>
                    <a:bodyPr/>
                    <a:lstStyle/>
                    <a:p>
                      <a:pPr algn="l" fontAlgn="ctr"/>
                      <a:r>
                        <a:rPr lang="pt-BR" sz="1000" b="1" u="none" strike="noStrike" dirty="0">
                          <a:latin typeface="Montserrat" pitchFamily="50" charset="0"/>
                        </a:rPr>
                        <a:t>8. Continuidade da infraestrutura</a:t>
                      </a:r>
                      <a:endParaRPr lang="pt-BR" sz="1000" b="1" i="0" u="none" strike="noStrike" dirty="0">
                        <a:solidFill>
                          <a:srgbClr val="000000"/>
                        </a:solidFill>
                        <a:latin typeface="Montserrat" pitchFamily="50" charset="0"/>
                      </a:endParaRPr>
                    </a:p>
                  </a:txBody>
                  <a:tcPr marL="38119" marR="38119" marT="1899" marB="38629" anchor="ctr">
                    <a:solidFill>
                      <a:schemeClr val="tx2">
                        <a:lumMod val="60000"/>
                        <a:lumOff val="40000"/>
                        <a:alpha val="45000"/>
                      </a:schemeClr>
                    </a:solidFill>
                  </a:tcPr>
                </a:tc>
                <a:tc>
                  <a:txBody>
                    <a:bodyPr/>
                    <a:lstStyle/>
                    <a:p>
                      <a:pPr algn="l" fontAlgn="ctr"/>
                      <a:r>
                        <a:rPr lang="pt-BR" sz="900" b="1" u="none" strike="noStrike" dirty="0">
                          <a:latin typeface="Montserrat" pitchFamily="50" charset="0"/>
                        </a:rPr>
                        <a:t>Sem descontinuidades relevantes</a:t>
                      </a:r>
                      <a:r>
                        <a:rPr lang="pt-BR" sz="900" u="none" strike="noStrike" dirty="0">
                          <a:latin typeface="Montserrat" pitchFamily="50" charset="0"/>
                        </a:rPr>
                        <a:t>: o trecho da ciclovia é contínuo ou sinalizado em toda a extensão (desconsiderar cruzamentos).</a:t>
                      </a:r>
                      <a:endParaRPr lang="pt-BR" sz="900" b="0" i="0" u="none" strike="noStrike" dirty="0">
                        <a:solidFill>
                          <a:srgbClr val="000000"/>
                        </a:solidFill>
                        <a:latin typeface="Montserrat" pitchFamily="50" charset="0"/>
                      </a:endParaRPr>
                    </a:p>
                  </a:txBody>
                  <a:tcPr marL="38119" marR="38119" marT="1899" marB="38629" anchor="ctr">
                    <a:solidFill>
                      <a:schemeClr val="tx2">
                        <a:lumMod val="60000"/>
                        <a:lumOff val="40000"/>
                        <a:alpha val="45000"/>
                      </a:schemeClr>
                    </a:solidFill>
                  </a:tcPr>
                </a:tc>
                <a:tc>
                  <a:txBody>
                    <a:bodyPr/>
                    <a:lstStyle/>
                    <a:p>
                      <a:pPr algn="l" fontAlgn="ctr"/>
                      <a:r>
                        <a:rPr lang="pt-BR" sz="900" b="1" u="none" strike="noStrike" dirty="0">
                          <a:latin typeface="Montserrat" pitchFamily="50" charset="0"/>
                        </a:rPr>
                        <a:t>Poucos trechos de descontinuidade e/ou descontinuidades</a:t>
                      </a:r>
                      <a:br>
                        <a:rPr lang="pt-BR" sz="900" b="1" u="none" strike="noStrike" dirty="0">
                          <a:latin typeface="Montserrat" pitchFamily="50" charset="0"/>
                        </a:rPr>
                      </a:br>
                      <a:r>
                        <a:rPr lang="pt-BR" sz="900" b="1" u="none" strike="noStrike" dirty="0">
                          <a:latin typeface="Montserrat" pitchFamily="50" charset="0"/>
                        </a:rPr>
                        <a:t>sem riscos aos ciclistas</a:t>
                      </a:r>
                      <a:r>
                        <a:rPr lang="pt-BR" sz="900" u="none" strike="noStrike" dirty="0">
                          <a:latin typeface="Montserrat" pitchFamily="50" charset="0"/>
                        </a:rPr>
                        <a:t>: há descontinuidades</a:t>
                      </a:r>
                      <a:r>
                        <a:rPr lang="pt-BR" sz="900" u="none" strike="noStrike" baseline="0" dirty="0">
                          <a:latin typeface="Montserrat" pitchFamily="50" charset="0"/>
                        </a:rPr>
                        <a:t> </a:t>
                      </a:r>
                      <a:r>
                        <a:rPr lang="pt-BR" sz="900" u="none" strike="noStrike" dirty="0">
                          <a:latin typeface="Montserrat" pitchFamily="50" charset="0"/>
                        </a:rPr>
                        <a:t>da infraestrutura, mas o ciclista</a:t>
                      </a:r>
                      <a:r>
                        <a:rPr lang="pt-BR" sz="900" u="none" strike="noStrike" baseline="0" dirty="0">
                          <a:latin typeface="Montserrat" pitchFamily="50" charset="0"/>
                        </a:rPr>
                        <a:t> </a:t>
                      </a:r>
                      <a:r>
                        <a:rPr lang="pt-BR" sz="900" u="none" strike="noStrike" dirty="0">
                          <a:latin typeface="Montserrat" pitchFamily="50" charset="0"/>
                        </a:rPr>
                        <a:t>consegue seguir sem riscos até o</a:t>
                      </a:r>
                      <a:r>
                        <a:rPr lang="pt-BR" sz="900" u="none" strike="noStrike" baseline="0" dirty="0">
                          <a:latin typeface="Montserrat" pitchFamily="50" charset="0"/>
                        </a:rPr>
                        <a:t> </a:t>
                      </a:r>
                      <a:r>
                        <a:rPr lang="pt-BR" sz="900" u="none" strike="noStrike" dirty="0">
                          <a:latin typeface="Montserrat" pitchFamily="50" charset="0"/>
                        </a:rPr>
                        <a:t>próximo trecho.</a:t>
                      </a:r>
                      <a:endParaRPr lang="pt-BR" sz="900" b="0" i="0" u="none" strike="noStrike" dirty="0">
                        <a:solidFill>
                          <a:srgbClr val="000000"/>
                        </a:solidFill>
                        <a:latin typeface="Montserrat" pitchFamily="50" charset="0"/>
                      </a:endParaRPr>
                    </a:p>
                  </a:txBody>
                  <a:tcPr marL="38119" marR="38119" marT="1899" marB="38629" anchor="ctr">
                    <a:solidFill>
                      <a:schemeClr val="tx2">
                        <a:lumMod val="60000"/>
                        <a:lumOff val="40000"/>
                        <a:alpha val="45000"/>
                      </a:schemeClr>
                    </a:solidFill>
                  </a:tcPr>
                </a:tc>
                <a:tc>
                  <a:txBody>
                    <a:bodyPr/>
                    <a:lstStyle/>
                    <a:p>
                      <a:pPr algn="l" fontAlgn="ctr"/>
                      <a:r>
                        <a:rPr lang="pt-BR" sz="900" b="1" u="none" strike="noStrike" dirty="0">
                          <a:latin typeface="Montserrat" pitchFamily="50" charset="0"/>
                        </a:rPr>
                        <a:t>Muitos trechos de descontinuidade </a:t>
                      </a:r>
                      <a:r>
                        <a:rPr lang="pt-BR" sz="900" u="none" strike="noStrike" dirty="0">
                          <a:latin typeface="Montserrat" pitchFamily="50" charset="0"/>
                        </a:rPr>
                        <a:t>e/ou descontinuidades que apresentam riscos aos ciclistas: há descontinuidades que fazem com que</a:t>
                      </a:r>
                      <a:r>
                        <a:rPr lang="pt-BR" sz="900" u="none" strike="noStrike" baseline="0" dirty="0">
                          <a:latin typeface="Montserrat" pitchFamily="50" charset="0"/>
                        </a:rPr>
                        <a:t> </a:t>
                      </a:r>
                      <a:r>
                        <a:rPr lang="pt-BR" sz="900" u="none" strike="noStrike" dirty="0">
                          <a:latin typeface="Montserrat" pitchFamily="50" charset="0"/>
                        </a:rPr>
                        <a:t>o ciclista tenha que circular na via.</a:t>
                      </a:r>
                      <a:endParaRPr lang="pt-BR" sz="900" b="0" i="0" u="none" strike="noStrike" dirty="0">
                        <a:solidFill>
                          <a:srgbClr val="000000"/>
                        </a:solidFill>
                        <a:latin typeface="Montserrat" pitchFamily="50" charset="0"/>
                      </a:endParaRPr>
                    </a:p>
                  </a:txBody>
                  <a:tcPr marL="38119" marR="38119" marT="1899" marB="38629" anchor="ctr">
                    <a:solidFill>
                      <a:schemeClr val="tx2">
                        <a:lumMod val="60000"/>
                        <a:lumOff val="40000"/>
                        <a:alpha val="45000"/>
                      </a:schemeClr>
                    </a:solidFill>
                  </a:tcPr>
                </a:tc>
                <a:extLst>
                  <a:ext uri="{0D108BD9-81ED-4DB2-BD59-A6C34878D82A}">
                    <a16:rowId xmlns:a16="http://schemas.microsoft.com/office/drawing/2014/main" val="10003"/>
                  </a:ext>
                </a:extLst>
              </a:tr>
              <a:tr h="650128">
                <a:tc>
                  <a:txBody>
                    <a:bodyPr/>
                    <a:lstStyle/>
                    <a:p>
                      <a:pPr algn="l" fontAlgn="ctr"/>
                      <a:r>
                        <a:rPr lang="pt-BR" sz="1000" b="1" u="none" strike="noStrike" dirty="0">
                          <a:solidFill>
                            <a:schemeClr val="bg1"/>
                          </a:solidFill>
                          <a:latin typeface="Montserrat" pitchFamily="50" charset="0"/>
                        </a:rPr>
                        <a:t>9. Sombreamento</a:t>
                      </a:r>
                      <a:endParaRPr lang="pt-BR" sz="1000" b="1" i="0" u="none" strike="noStrike" dirty="0">
                        <a:solidFill>
                          <a:schemeClr val="bg1"/>
                        </a:solidFill>
                        <a:latin typeface="Montserrat" pitchFamily="50" charset="0"/>
                      </a:endParaRPr>
                    </a:p>
                  </a:txBody>
                  <a:tcPr marL="38119" marR="38119" marT="1899" marB="38629" anchor="ctr">
                    <a:solidFill>
                      <a:srgbClr val="0070C0"/>
                    </a:solidFill>
                  </a:tcPr>
                </a:tc>
                <a:tc>
                  <a:txBody>
                    <a:bodyPr/>
                    <a:lstStyle/>
                    <a:p>
                      <a:pPr algn="l" fontAlgn="ctr"/>
                      <a:r>
                        <a:rPr lang="pt-BR" sz="900" b="1" u="none" strike="noStrike" dirty="0">
                          <a:solidFill>
                            <a:schemeClr val="bg1"/>
                          </a:solidFill>
                          <a:latin typeface="Montserrat" pitchFamily="50" charset="0"/>
                        </a:rPr>
                        <a:t>Satisfatório</a:t>
                      </a:r>
                      <a:r>
                        <a:rPr lang="pt-BR" sz="900" u="none" strike="noStrike" dirty="0">
                          <a:solidFill>
                            <a:schemeClr val="bg1"/>
                          </a:solidFill>
                          <a:latin typeface="Montserrat" pitchFamily="50" charset="0"/>
                        </a:rPr>
                        <a:t>: os elementos de sombreamento garantem sensação de conforto ao ciclista.</a:t>
                      </a:r>
                      <a:endParaRPr lang="pt-BR" sz="900" b="0" i="0" u="none" strike="noStrike" dirty="0">
                        <a:solidFill>
                          <a:schemeClr val="bg1"/>
                        </a:solidFill>
                        <a:latin typeface="Montserrat" pitchFamily="50" charset="0"/>
                      </a:endParaRPr>
                    </a:p>
                  </a:txBody>
                  <a:tcPr marL="38119" marR="38119" marT="1899" marB="38629" anchor="ctr">
                    <a:solidFill>
                      <a:srgbClr val="0070C0"/>
                    </a:solidFill>
                  </a:tcPr>
                </a:tc>
                <a:tc>
                  <a:txBody>
                    <a:bodyPr/>
                    <a:lstStyle/>
                    <a:p>
                      <a:pPr algn="l" fontAlgn="ctr"/>
                      <a:r>
                        <a:rPr lang="pt-BR" sz="900" b="1" u="none" strike="noStrike" dirty="0">
                          <a:solidFill>
                            <a:schemeClr val="bg1"/>
                          </a:solidFill>
                          <a:latin typeface="Montserrat" pitchFamily="50" charset="0"/>
                        </a:rPr>
                        <a:t>Insatisfatório</a:t>
                      </a:r>
                      <a:r>
                        <a:rPr lang="pt-BR" sz="900" u="none" strike="noStrike" dirty="0">
                          <a:solidFill>
                            <a:schemeClr val="bg1"/>
                          </a:solidFill>
                          <a:latin typeface="Montserrat" pitchFamily="50" charset="0"/>
                        </a:rPr>
                        <a:t>: presença de poucos elementos de</a:t>
                      </a:r>
                      <a:r>
                        <a:rPr lang="pt-BR" sz="900" u="none" strike="noStrike" baseline="0" dirty="0">
                          <a:solidFill>
                            <a:schemeClr val="bg1"/>
                          </a:solidFill>
                          <a:latin typeface="Montserrat" pitchFamily="50" charset="0"/>
                        </a:rPr>
                        <a:t> </a:t>
                      </a:r>
                      <a:r>
                        <a:rPr lang="pt-BR" sz="900" u="none" strike="noStrike" dirty="0">
                          <a:solidFill>
                            <a:schemeClr val="bg1"/>
                          </a:solidFill>
                          <a:latin typeface="Montserrat" pitchFamily="50" charset="0"/>
                        </a:rPr>
                        <a:t>sombreamento, o que não garante para o ciclista conforto constante.</a:t>
                      </a:r>
                      <a:endParaRPr lang="pt-BR" sz="900" b="0" i="0" u="none" strike="noStrike" dirty="0">
                        <a:solidFill>
                          <a:schemeClr val="bg1"/>
                        </a:solidFill>
                        <a:latin typeface="Montserrat" pitchFamily="50" charset="0"/>
                      </a:endParaRPr>
                    </a:p>
                  </a:txBody>
                  <a:tcPr marL="38119" marR="38119" marT="1899" marB="38629" anchor="ctr">
                    <a:solidFill>
                      <a:srgbClr val="0070C0"/>
                    </a:solidFill>
                  </a:tcPr>
                </a:tc>
                <a:tc>
                  <a:txBody>
                    <a:bodyPr/>
                    <a:lstStyle/>
                    <a:p>
                      <a:pPr algn="l" fontAlgn="ctr"/>
                      <a:r>
                        <a:rPr lang="pt-BR" sz="900" b="1" u="none" strike="noStrike" dirty="0">
                          <a:solidFill>
                            <a:schemeClr val="bg1"/>
                          </a:solidFill>
                          <a:latin typeface="Montserrat" pitchFamily="50" charset="0"/>
                        </a:rPr>
                        <a:t>Inexistente</a:t>
                      </a:r>
                      <a:r>
                        <a:rPr lang="pt-BR" sz="900" u="none" strike="noStrike" dirty="0">
                          <a:solidFill>
                            <a:schemeClr val="bg1"/>
                          </a:solidFill>
                          <a:latin typeface="Montserrat" pitchFamily="50" charset="0"/>
                        </a:rPr>
                        <a:t>: ausência de elementos de sombreamento,</a:t>
                      </a:r>
                      <a:r>
                        <a:rPr lang="pt-BR" sz="900" u="none" strike="noStrike" baseline="0" dirty="0">
                          <a:solidFill>
                            <a:schemeClr val="bg1"/>
                          </a:solidFill>
                          <a:latin typeface="Montserrat" pitchFamily="50" charset="0"/>
                        </a:rPr>
                        <a:t> </a:t>
                      </a:r>
                      <a:r>
                        <a:rPr lang="pt-BR" sz="900" u="none" strike="noStrike" dirty="0">
                          <a:solidFill>
                            <a:schemeClr val="bg1"/>
                          </a:solidFill>
                          <a:latin typeface="Montserrat" pitchFamily="50" charset="0"/>
                        </a:rPr>
                        <a:t>o que atrapalha o ciclista.</a:t>
                      </a:r>
                      <a:endParaRPr lang="pt-BR" sz="900" b="0" i="0" u="none" strike="noStrike" dirty="0">
                        <a:solidFill>
                          <a:schemeClr val="bg1"/>
                        </a:solidFill>
                        <a:latin typeface="Montserrat" pitchFamily="50" charset="0"/>
                      </a:endParaRPr>
                    </a:p>
                  </a:txBody>
                  <a:tcPr marL="38119" marR="38119" marT="1899" marB="38629" anchor="ctr">
                    <a:solidFill>
                      <a:srgbClr val="0070C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3938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ela 22"/>
          <p:cNvGraphicFramePr>
            <a:graphicFrameLocks noGrp="1"/>
          </p:cNvGraphicFramePr>
          <p:nvPr>
            <p:extLst>
              <p:ext uri="{D42A27DB-BD31-4B8C-83A1-F6EECF244321}">
                <p14:modId xmlns:p14="http://schemas.microsoft.com/office/powerpoint/2010/main" val="429426063"/>
              </p:ext>
            </p:extLst>
          </p:nvPr>
        </p:nvGraphicFramePr>
        <p:xfrm>
          <a:off x="538163" y="1349375"/>
          <a:ext cx="8642350" cy="4269658"/>
        </p:xfrm>
        <a:graphic>
          <a:graphicData uri="http://schemas.openxmlformats.org/drawingml/2006/table">
            <a:tbl>
              <a:tblPr>
                <a:tableStyleId>{F5AB1C69-6EDB-4FF4-983F-18BD219EF322}</a:tableStyleId>
              </a:tblPr>
              <a:tblGrid>
                <a:gridCol w="2240727">
                  <a:extLst>
                    <a:ext uri="{9D8B030D-6E8A-4147-A177-3AD203B41FA5}">
                      <a16:colId xmlns:a16="http://schemas.microsoft.com/office/drawing/2014/main" val="20000"/>
                    </a:ext>
                  </a:extLst>
                </a:gridCol>
                <a:gridCol w="1774911">
                  <a:extLst>
                    <a:ext uri="{9D8B030D-6E8A-4147-A177-3AD203B41FA5}">
                      <a16:colId xmlns:a16="http://schemas.microsoft.com/office/drawing/2014/main" val="20001"/>
                    </a:ext>
                  </a:extLst>
                </a:gridCol>
                <a:gridCol w="2357005">
                  <a:extLst>
                    <a:ext uri="{9D8B030D-6E8A-4147-A177-3AD203B41FA5}">
                      <a16:colId xmlns:a16="http://schemas.microsoft.com/office/drawing/2014/main" val="20002"/>
                    </a:ext>
                  </a:extLst>
                </a:gridCol>
                <a:gridCol w="2269707">
                  <a:extLst>
                    <a:ext uri="{9D8B030D-6E8A-4147-A177-3AD203B41FA5}">
                      <a16:colId xmlns:a16="http://schemas.microsoft.com/office/drawing/2014/main" val="20003"/>
                    </a:ext>
                  </a:extLst>
                </a:gridCol>
              </a:tblGrid>
              <a:tr h="366417">
                <a:tc>
                  <a:txBody>
                    <a:bodyPr/>
                    <a:lstStyle/>
                    <a:p>
                      <a:pPr marL="0" marR="0" lvl="0" indent="0" algn="l" defTabSz="863525" rtl="0" eaLnBrk="1" fontAlgn="ctr" latinLnBrk="0" hangingPunct="1">
                        <a:lnSpc>
                          <a:spcPct val="100000"/>
                        </a:lnSpc>
                        <a:spcBef>
                          <a:spcPts val="0"/>
                        </a:spcBef>
                        <a:spcAft>
                          <a:spcPts val="0"/>
                        </a:spcAft>
                        <a:buClrTx/>
                        <a:buSzTx/>
                        <a:buFontTx/>
                        <a:buNone/>
                        <a:tabLst/>
                        <a:defRPr/>
                      </a:pPr>
                      <a:r>
                        <a:rPr lang="pt-BR" sz="1000" b="1" u="none" strike="noStrike" kern="1200" dirty="0">
                          <a:solidFill>
                            <a:schemeClr val="dk1"/>
                          </a:solidFill>
                          <a:latin typeface="Montserrat" pitchFamily="50" charset="0"/>
                          <a:ea typeface="+mn-ea"/>
                          <a:cs typeface="+mn-cs"/>
                        </a:rPr>
                        <a:t>10. Qualidade do pavimento</a:t>
                      </a:r>
                    </a:p>
                  </a:txBody>
                  <a:tcPr marL="38119" marR="38119" marT="38629" marB="38629" anchor="ctr">
                    <a:solidFill>
                      <a:schemeClr val="tx2">
                        <a:lumMod val="60000"/>
                        <a:lumOff val="40000"/>
                        <a:alpha val="45000"/>
                      </a:schemeClr>
                    </a:solidFill>
                  </a:tcPr>
                </a:tc>
                <a:tc>
                  <a:txBody>
                    <a:bodyPr/>
                    <a:lstStyle/>
                    <a:p>
                      <a:pPr marL="0" marR="0" lvl="0" indent="0" algn="l" defTabSz="863525" rtl="0" eaLnBrk="1" fontAlgn="ctr" latinLnBrk="0" hangingPunct="1">
                        <a:lnSpc>
                          <a:spcPct val="100000"/>
                        </a:lnSpc>
                        <a:spcBef>
                          <a:spcPts val="0"/>
                        </a:spcBef>
                        <a:spcAft>
                          <a:spcPts val="0"/>
                        </a:spcAft>
                        <a:buClrTx/>
                        <a:buSzTx/>
                        <a:buFontTx/>
                        <a:buNone/>
                        <a:tabLst/>
                        <a:defRPr/>
                      </a:pPr>
                      <a:r>
                        <a:rPr lang="pt-BR" sz="1000" b="0" u="none" strike="noStrike" kern="1200" dirty="0">
                          <a:solidFill>
                            <a:schemeClr val="dk1"/>
                          </a:solidFill>
                          <a:latin typeface="Montserrat" pitchFamily="50" charset="0"/>
                          <a:ea typeface="+mn-ea"/>
                          <a:cs typeface="+mn-cs"/>
                        </a:rPr>
                        <a:t>Sem irregularidades</a:t>
                      </a:r>
                    </a:p>
                  </a:txBody>
                  <a:tcPr marL="38119" marR="38119" marT="38629" marB="38629" anchor="ctr">
                    <a:solidFill>
                      <a:schemeClr val="tx2">
                        <a:lumMod val="60000"/>
                        <a:lumOff val="40000"/>
                        <a:alpha val="45000"/>
                      </a:schemeClr>
                    </a:solidFill>
                  </a:tcPr>
                </a:tc>
                <a:tc>
                  <a:txBody>
                    <a:bodyPr/>
                    <a:lstStyle/>
                    <a:p>
                      <a:pPr marL="0" marR="0" lvl="0" indent="0" algn="l" defTabSz="863525" rtl="0" eaLnBrk="1" fontAlgn="ctr" latinLnBrk="0" hangingPunct="1">
                        <a:lnSpc>
                          <a:spcPct val="100000"/>
                        </a:lnSpc>
                        <a:spcBef>
                          <a:spcPts val="0"/>
                        </a:spcBef>
                        <a:spcAft>
                          <a:spcPts val="0"/>
                        </a:spcAft>
                        <a:buClrTx/>
                        <a:buSzTx/>
                        <a:buFontTx/>
                        <a:buNone/>
                        <a:tabLst/>
                        <a:defRPr/>
                      </a:pPr>
                      <a:r>
                        <a:rPr lang="pt-BR" sz="1000" b="0" u="none" strike="noStrike" kern="1200" dirty="0">
                          <a:solidFill>
                            <a:schemeClr val="dk1"/>
                          </a:solidFill>
                          <a:latin typeface="Montserrat" pitchFamily="50" charset="0"/>
                          <a:ea typeface="+mn-ea"/>
                          <a:cs typeface="+mn-cs"/>
                        </a:rPr>
                        <a:t>Irregularidades pontuais</a:t>
                      </a:r>
                    </a:p>
                  </a:txBody>
                  <a:tcPr marL="38119" marR="38119" marT="38629" marB="38629" anchor="ctr">
                    <a:solidFill>
                      <a:schemeClr val="tx2">
                        <a:lumMod val="60000"/>
                        <a:lumOff val="40000"/>
                        <a:alpha val="45000"/>
                      </a:schemeClr>
                    </a:solidFill>
                  </a:tcPr>
                </a:tc>
                <a:tc>
                  <a:txBody>
                    <a:bodyPr/>
                    <a:lstStyle/>
                    <a:p>
                      <a:pPr marL="0" marR="0" lvl="0" indent="0" algn="l" defTabSz="863525" rtl="0" eaLnBrk="1" fontAlgn="ctr" latinLnBrk="0" hangingPunct="1">
                        <a:lnSpc>
                          <a:spcPct val="100000"/>
                        </a:lnSpc>
                        <a:spcBef>
                          <a:spcPts val="0"/>
                        </a:spcBef>
                        <a:spcAft>
                          <a:spcPts val="0"/>
                        </a:spcAft>
                        <a:buClrTx/>
                        <a:buSzTx/>
                        <a:buFontTx/>
                        <a:buNone/>
                        <a:tabLst/>
                        <a:defRPr/>
                      </a:pPr>
                      <a:r>
                        <a:rPr lang="pt-BR" sz="1000" b="0" u="none" strike="noStrike" kern="1200" dirty="0">
                          <a:solidFill>
                            <a:schemeClr val="dk1"/>
                          </a:solidFill>
                          <a:latin typeface="Montserrat" pitchFamily="50" charset="0"/>
                          <a:ea typeface="+mn-ea"/>
                          <a:cs typeface="+mn-cs"/>
                        </a:rPr>
                        <a:t>Irregularidades frequentes</a:t>
                      </a:r>
                    </a:p>
                  </a:txBody>
                  <a:tcPr marL="38119" marR="38119" marT="38629" marB="38629" anchor="ctr">
                    <a:solidFill>
                      <a:schemeClr val="tx2">
                        <a:lumMod val="60000"/>
                        <a:lumOff val="40000"/>
                        <a:alpha val="45000"/>
                      </a:schemeClr>
                    </a:solidFill>
                  </a:tcPr>
                </a:tc>
                <a:extLst>
                  <a:ext uri="{0D108BD9-81ED-4DB2-BD59-A6C34878D82A}">
                    <a16:rowId xmlns:a16="http://schemas.microsoft.com/office/drawing/2014/main" val="2065195384"/>
                  </a:ext>
                </a:extLst>
              </a:tr>
              <a:tr h="847073">
                <a:tc>
                  <a:txBody>
                    <a:bodyPr/>
                    <a:lstStyle/>
                    <a:p>
                      <a:pPr algn="l" fontAlgn="ctr"/>
                      <a:r>
                        <a:rPr lang="pt-BR" sz="1000" b="1" u="none" strike="noStrike" dirty="0">
                          <a:solidFill>
                            <a:schemeClr val="bg1"/>
                          </a:solidFill>
                          <a:latin typeface="Montserrat" pitchFamily="50" charset="0"/>
                        </a:rPr>
                        <a:t>11. Iluminação</a:t>
                      </a:r>
                      <a:endParaRPr lang="pt-BR" sz="10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800" b="1" u="none" strike="noStrike" dirty="0">
                          <a:solidFill>
                            <a:schemeClr val="bg1"/>
                          </a:solidFill>
                          <a:latin typeface="Montserrat" pitchFamily="50" charset="0"/>
                        </a:rPr>
                        <a:t>Satisfatório</a:t>
                      </a:r>
                      <a:r>
                        <a:rPr lang="pt-BR" sz="800" u="none" strike="noStrike" dirty="0">
                          <a:solidFill>
                            <a:schemeClr val="bg1"/>
                          </a:solidFill>
                          <a:latin typeface="Montserrat" pitchFamily="50" charset="0"/>
                        </a:rPr>
                        <a:t>: Possui poste com altura, posicionamento e distanciamento adequados à infraestrutura cicloviária (postes específicos para a ciclovia).</a:t>
                      </a:r>
                      <a:endParaRPr lang="pt-BR" sz="8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800" b="1" u="none" strike="noStrike" dirty="0">
                          <a:solidFill>
                            <a:schemeClr val="bg1"/>
                          </a:solidFill>
                          <a:latin typeface="Montserrat" pitchFamily="50" charset="0"/>
                        </a:rPr>
                        <a:t>Insuficiente</a:t>
                      </a:r>
                      <a:r>
                        <a:rPr lang="pt-BR" sz="800" u="none" strike="noStrike" dirty="0">
                          <a:solidFill>
                            <a:schemeClr val="bg1"/>
                          </a:solidFill>
                          <a:latin typeface="Montserrat" pitchFamily="50" charset="0"/>
                        </a:rPr>
                        <a:t>: Possui postes, mas com altura, direcionamento e distanciamento inadequados à infraestrutura</a:t>
                      </a:r>
                      <a:r>
                        <a:rPr lang="pt-BR" sz="800" u="none" strike="noStrike" baseline="0" dirty="0">
                          <a:solidFill>
                            <a:schemeClr val="bg1"/>
                          </a:solidFill>
                          <a:latin typeface="Montserrat" pitchFamily="50" charset="0"/>
                        </a:rPr>
                        <a:t> </a:t>
                      </a:r>
                      <a:r>
                        <a:rPr lang="pt-BR" sz="800" u="none" strike="noStrike" dirty="0">
                          <a:solidFill>
                            <a:schemeClr val="bg1"/>
                          </a:solidFill>
                          <a:latin typeface="Montserrat" pitchFamily="50" charset="0"/>
                        </a:rPr>
                        <a:t>cicloviária, ou um pouco encobertos.</a:t>
                      </a:r>
                      <a:endParaRPr lang="pt-BR" sz="8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800" b="1" u="none" strike="noStrike" dirty="0">
                          <a:solidFill>
                            <a:schemeClr val="bg1"/>
                          </a:solidFill>
                          <a:latin typeface="Montserrat" pitchFamily="50" charset="0"/>
                        </a:rPr>
                        <a:t>Inexistente</a:t>
                      </a:r>
                      <a:r>
                        <a:rPr lang="pt-BR" sz="800" u="none" strike="noStrike" dirty="0">
                          <a:solidFill>
                            <a:schemeClr val="bg1"/>
                          </a:solidFill>
                          <a:latin typeface="Montserrat" pitchFamily="50" charset="0"/>
                        </a:rPr>
                        <a:t>: Não possui postes ou possui, mas estes estão totalmente encobertos.</a:t>
                      </a:r>
                      <a:endParaRPr lang="pt-BR" sz="800" b="0" i="0" u="none" strike="noStrike" dirty="0">
                        <a:solidFill>
                          <a:schemeClr val="bg1"/>
                        </a:solidFill>
                        <a:latin typeface="Montserrat" pitchFamily="50" charset="0"/>
                      </a:endParaRPr>
                    </a:p>
                  </a:txBody>
                  <a:tcPr marL="38119" marR="38119" marT="38629" marB="38629" anchor="ctr">
                    <a:solidFill>
                      <a:srgbClr val="0070C0"/>
                    </a:solidFill>
                  </a:tcPr>
                </a:tc>
                <a:extLst>
                  <a:ext uri="{0D108BD9-81ED-4DB2-BD59-A6C34878D82A}">
                    <a16:rowId xmlns:a16="http://schemas.microsoft.com/office/drawing/2014/main" val="10000"/>
                  </a:ext>
                </a:extLst>
              </a:tr>
              <a:tr h="1010044">
                <a:tc>
                  <a:txBody>
                    <a:bodyPr/>
                    <a:lstStyle/>
                    <a:p>
                      <a:pPr algn="l" fontAlgn="ctr"/>
                      <a:r>
                        <a:rPr lang="pt-BR" sz="1000" b="1" u="none" strike="noStrike" dirty="0">
                          <a:latin typeface="Montserrat" pitchFamily="50" charset="0"/>
                        </a:rPr>
                        <a:t>12. Interferências físicas</a:t>
                      </a:r>
                      <a:endParaRPr lang="pt-BR" sz="1000" b="1"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800" b="1" u="none" strike="noStrike" dirty="0">
                          <a:latin typeface="Montserrat" pitchFamily="50" charset="0"/>
                        </a:rPr>
                        <a:t>Poucas: </a:t>
                      </a:r>
                      <a:r>
                        <a:rPr lang="pt-BR" sz="800" u="none" strike="noStrike" dirty="0">
                          <a:latin typeface="Montserrat" pitchFamily="50" charset="0"/>
                        </a:rPr>
                        <a:t>Simples e/ou complexas: interferências pontuais, por meio de placas, postes, folhas, ou elementos de fácil adequação/ por meio de raízes, troncos de árvores,</a:t>
                      </a:r>
                      <a:r>
                        <a:rPr lang="pt-BR" sz="800" u="none" strike="noStrike" baseline="0" dirty="0">
                          <a:latin typeface="Montserrat" pitchFamily="50" charset="0"/>
                        </a:rPr>
                        <a:t> </a:t>
                      </a:r>
                      <a:r>
                        <a:rPr lang="pt-BR" sz="800" u="none" strike="noStrike" dirty="0">
                          <a:latin typeface="Montserrat" pitchFamily="50" charset="0"/>
                        </a:rPr>
                        <a:t>bueiros, e outros elementos de difícil adequação.</a:t>
                      </a:r>
                      <a:endParaRPr lang="pt-BR" sz="8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800" b="1" u="none" strike="noStrike" dirty="0">
                          <a:latin typeface="Montserrat" pitchFamily="50" charset="0"/>
                        </a:rPr>
                        <a:t>Muitas Simples: </a:t>
                      </a:r>
                      <a:r>
                        <a:rPr lang="pt-BR" sz="800" u="none" strike="noStrike" dirty="0">
                          <a:latin typeface="Montserrat" pitchFamily="50" charset="0"/>
                        </a:rPr>
                        <a:t>interferências constantes de buracos, ou outros elementos de fácil adequação.</a:t>
                      </a:r>
                      <a:endParaRPr lang="pt-BR" sz="8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800" b="1" u="none" strike="noStrike" dirty="0">
                          <a:latin typeface="Montserrat" pitchFamily="50" charset="0"/>
                        </a:rPr>
                        <a:t>Muitas Complexas:</a:t>
                      </a:r>
                      <a:r>
                        <a:rPr lang="pt-BR" sz="800" u="none" strike="noStrike" dirty="0">
                          <a:latin typeface="Montserrat" pitchFamily="50" charset="0"/>
                        </a:rPr>
                        <a:t> interferências constantes, por meio de raízes, troncos de árvores,</a:t>
                      </a:r>
                      <a:r>
                        <a:rPr lang="pt-BR" sz="800" u="none" strike="noStrike" baseline="0" dirty="0">
                          <a:latin typeface="Montserrat" pitchFamily="50" charset="0"/>
                        </a:rPr>
                        <a:t> </a:t>
                      </a:r>
                      <a:r>
                        <a:rPr lang="pt-BR" sz="800" u="none" strike="noStrike" dirty="0">
                          <a:latin typeface="Montserrat" pitchFamily="50" charset="0"/>
                        </a:rPr>
                        <a:t>bueiros, e outros elementos de difícil adequação.</a:t>
                      </a:r>
                      <a:endParaRPr lang="pt-BR" sz="8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extLst>
                  <a:ext uri="{0D108BD9-81ED-4DB2-BD59-A6C34878D82A}">
                    <a16:rowId xmlns:a16="http://schemas.microsoft.com/office/drawing/2014/main" val="10001"/>
                  </a:ext>
                </a:extLst>
              </a:tr>
              <a:tr h="804900">
                <a:tc>
                  <a:txBody>
                    <a:bodyPr/>
                    <a:lstStyle/>
                    <a:p>
                      <a:pPr algn="l" fontAlgn="ctr"/>
                      <a:r>
                        <a:rPr lang="pt-BR" sz="1000" b="1" u="none" strike="noStrike" dirty="0">
                          <a:solidFill>
                            <a:schemeClr val="bg1"/>
                          </a:solidFill>
                          <a:latin typeface="Montserrat" pitchFamily="50" charset="0"/>
                        </a:rPr>
                        <a:t>13. Sinalização nos cruzamentos</a:t>
                      </a:r>
                      <a:endParaRPr lang="pt-BR" sz="1000" b="1"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800" b="1" u="none" strike="noStrike" dirty="0">
                          <a:solidFill>
                            <a:schemeClr val="bg1"/>
                          </a:solidFill>
                          <a:latin typeface="Montserrat" pitchFamily="50" charset="0"/>
                        </a:rPr>
                        <a:t>Preferências indicadas e claras</a:t>
                      </a:r>
                      <a:r>
                        <a:rPr lang="pt-BR" sz="800" u="none" strike="noStrike" dirty="0">
                          <a:solidFill>
                            <a:schemeClr val="bg1"/>
                          </a:solidFill>
                          <a:latin typeface="Montserrat" pitchFamily="50" charset="0"/>
                        </a:rPr>
                        <a:t>: elementos estão bem localizados, garantindo a compreensão</a:t>
                      </a:r>
                      <a:r>
                        <a:rPr lang="pt-BR" sz="800" u="none" strike="noStrike" baseline="0" dirty="0">
                          <a:solidFill>
                            <a:schemeClr val="bg1"/>
                          </a:solidFill>
                          <a:latin typeface="Montserrat" pitchFamily="50" charset="0"/>
                        </a:rPr>
                        <a:t> </a:t>
                      </a:r>
                      <a:r>
                        <a:rPr lang="pt-BR" sz="800" u="none" strike="noStrike" dirty="0">
                          <a:solidFill>
                            <a:schemeClr val="bg1"/>
                          </a:solidFill>
                          <a:latin typeface="Montserrat" pitchFamily="50" charset="0"/>
                        </a:rPr>
                        <a:t>das prioridades e regras de trânsito.</a:t>
                      </a:r>
                      <a:endParaRPr lang="pt-BR" sz="8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800" b="1" u="none" strike="noStrike" dirty="0">
                          <a:solidFill>
                            <a:schemeClr val="bg1"/>
                          </a:solidFill>
                          <a:latin typeface="Montserrat" pitchFamily="50" charset="0"/>
                        </a:rPr>
                        <a:t>Preferências indicadas, mas confusas</a:t>
                      </a:r>
                      <a:r>
                        <a:rPr lang="pt-BR" sz="800" u="none" strike="noStrike" dirty="0">
                          <a:solidFill>
                            <a:schemeClr val="bg1"/>
                          </a:solidFill>
                          <a:latin typeface="Montserrat" pitchFamily="50" charset="0"/>
                        </a:rPr>
                        <a:t>: há poucos elementos que garantem a</a:t>
                      </a:r>
                      <a:r>
                        <a:rPr lang="pt-BR" sz="800" u="none" strike="noStrike" baseline="0" dirty="0">
                          <a:solidFill>
                            <a:schemeClr val="bg1"/>
                          </a:solidFill>
                          <a:latin typeface="Montserrat" pitchFamily="50" charset="0"/>
                        </a:rPr>
                        <a:t> </a:t>
                      </a:r>
                      <a:r>
                        <a:rPr lang="pt-BR" sz="800" u="none" strike="noStrike" dirty="0">
                          <a:solidFill>
                            <a:schemeClr val="bg1"/>
                          </a:solidFill>
                          <a:latin typeface="Montserrat" pitchFamily="50" charset="0"/>
                        </a:rPr>
                        <a:t>compreensão geral,</a:t>
                      </a:r>
                      <a:r>
                        <a:rPr lang="pt-BR" sz="800" u="none" strike="noStrike" baseline="0" dirty="0">
                          <a:solidFill>
                            <a:schemeClr val="bg1"/>
                          </a:solidFill>
                          <a:latin typeface="Montserrat" pitchFamily="50" charset="0"/>
                        </a:rPr>
                        <a:t> </a:t>
                      </a:r>
                      <a:r>
                        <a:rPr lang="pt-BR" sz="800" u="none" strike="noStrike" dirty="0">
                          <a:solidFill>
                            <a:schemeClr val="bg1"/>
                          </a:solidFill>
                          <a:latin typeface="Montserrat" pitchFamily="50" charset="0"/>
                        </a:rPr>
                        <a:t>mas geram algumas dúvidas.</a:t>
                      </a:r>
                      <a:endParaRPr lang="pt-BR" sz="8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800" b="1" u="none" strike="noStrike" dirty="0">
                          <a:solidFill>
                            <a:schemeClr val="bg1"/>
                          </a:solidFill>
                          <a:latin typeface="Montserrat" pitchFamily="50" charset="0"/>
                        </a:rPr>
                        <a:t>Inexistente ou em más condições</a:t>
                      </a:r>
                      <a:r>
                        <a:rPr lang="pt-BR" sz="800" u="none" strike="noStrike" dirty="0">
                          <a:solidFill>
                            <a:schemeClr val="bg1"/>
                          </a:solidFill>
                          <a:latin typeface="Montserrat" pitchFamily="50" charset="0"/>
                        </a:rPr>
                        <a:t>: há elementos confusos que causam a falsa sensação de prioridade e prejudicam o ciclista.</a:t>
                      </a:r>
                      <a:endParaRPr lang="pt-BR" sz="800" b="0" i="0" u="none" strike="noStrike" dirty="0">
                        <a:solidFill>
                          <a:schemeClr val="bg1"/>
                        </a:solidFill>
                        <a:latin typeface="Montserrat" pitchFamily="50" charset="0"/>
                      </a:endParaRPr>
                    </a:p>
                  </a:txBody>
                  <a:tcPr marL="38119" marR="38119" marT="38629" marB="38629" anchor="ctr">
                    <a:solidFill>
                      <a:srgbClr val="0070C0"/>
                    </a:solidFill>
                  </a:tcPr>
                </a:tc>
                <a:extLst>
                  <a:ext uri="{0D108BD9-81ED-4DB2-BD59-A6C34878D82A}">
                    <a16:rowId xmlns:a16="http://schemas.microsoft.com/office/drawing/2014/main" val="10002"/>
                  </a:ext>
                </a:extLst>
              </a:tr>
              <a:tr h="728646">
                <a:tc>
                  <a:txBody>
                    <a:bodyPr/>
                    <a:lstStyle/>
                    <a:p>
                      <a:pPr algn="l" fontAlgn="ctr"/>
                      <a:r>
                        <a:rPr lang="pt-BR" sz="1000" b="1" u="none" strike="noStrike" dirty="0">
                          <a:latin typeface="Montserrat" pitchFamily="50" charset="0"/>
                        </a:rPr>
                        <a:t>14. Sinalização horizontal ao longo da infraestrutura</a:t>
                      </a:r>
                      <a:endParaRPr lang="pt-BR" sz="1000" b="1"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800" b="1" u="none" strike="noStrike" dirty="0">
                          <a:latin typeface="Montserrat" pitchFamily="50" charset="0"/>
                        </a:rPr>
                        <a:t>Preferências indicadas e claras: </a:t>
                      </a:r>
                      <a:r>
                        <a:rPr lang="pt-BR" sz="800" u="none" strike="noStrike" dirty="0">
                          <a:latin typeface="Montserrat" pitchFamily="50" charset="0"/>
                        </a:rPr>
                        <a:t>elementos estão</a:t>
                      </a:r>
                      <a:r>
                        <a:rPr lang="pt-BR" sz="800" u="none" strike="noStrike" baseline="0" dirty="0">
                          <a:latin typeface="Montserrat" pitchFamily="50" charset="0"/>
                        </a:rPr>
                        <a:t> </a:t>
                      </a:r>
                      <a:r>
                        <a:rPr lang="pt-BR" sz="800" u="none" strike="noStrike" dirty="0">
                          <a:latin typeface="Montserrat" pitchFamily="50" charset="0"/>
                        </a:rPr>
                        <a:t>bem localizados, garantindo a compreensão das prioridades e regras de trânsito.</a:t>
                      </a:r>
                      <a:endParaRPr lang="pt-BR" sz="8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800" b="1" u="none" strike="noStrike" dirty="0">
                          <a:latin typeface="Montserrat" pitchFamily="50" charset="0"/>
                        </a:rPr>
                        <a:t>Preferências indicadas, mas confusas</a:t>
                      </a:r>
                      <a:r>
                        <a:rPr lang="pt-BR" sz="800" u="none" strike="noStrike" dirty="0">
                          <a:latin typeface="Montserrat" pitchFamily="50" charset="0"/>
                        </a:rPr>
                        <a:t>: há poucos elementos, que garantem a compreensão geral, mas geram algumas dúvidas.</a:t>
                      </a:r>
                      <a:endParaRPr lang="pt-BR" sz="8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tc>
                  <a:txBody>
                    <a:bodyPr/>
                    <a:lstStyle/>
                    <a:p>
                      <a:pPr algn="l" fontAlgn="ctr"/>
                      <a:r>
                        <a:rPr lang="pt-BR" sz="800" b="1" u="none" strike="noStrike" dirty="0">
                          <a:latin typeface="Montserrat" pitchFamily="50" charset="0"/>
                        </a:rPr>
                        <a:t>Inexistente ou em más condições</a:t>
                      </a:r>
                      <a:r>
                        <a:rPr lang="pt-BR" sz="800" u="none" strike="noStrike" dirty="0">
                          <a:latin typeface="Montserrat" pitchFamily="50" charset="0"/>
                        </a:rPr>
                        <a:t>: há elementos</a:t>
                      </a:r>
                      <a:r>
                        <a:rPr lang="pt-BR" sz="800" u="none" strike="noStrike" baseline="0" dirty="0">
                          <a:latin typeface="Montserrat" pitchFamily="50" charset="0"/>
                        </a:rPr>
                        <a:t> </a:t>
                      </a:r>
                      <a:r>
                        <a:rPr lang="pt-BR" sz="800" u="none" strike="noStrike" dirty="0">
                          <a:latin typeface="Montserrat" pitchFamily="50" charset="0"/>
                        </a:rPr>
                        <a:t>confusos que causam a falsa sensação de prioridade</a:t>
                      </a:r>
                      <a:r>
                        <a:rPr lang="pt-BR" sz="800" u="none" strike="noStrike" baseline="0" dirty="0">
                          <a:latin typeface="Montserrat" pitchFamily="50" charset="0"/>
                        </a:rPr>
                        <a:t> </a:t>
                      </a:r>
                      <a:r>
                        <a:rPr lang="pt-BR" sz="800" u="none" strike="noStrike" dirty="0">
                          <a:latin typeface="Montserrat" pitchFamily="50" charset="0"/>
                        </a:rPr>
                        <a:t>e prejudicam o ciclista.</a:t>
                      </a:r>
                      <a:endParaRPr lang="pt-BR" sz="800" b="0" i="0" u="none" strike="noStrike" dirty="0">
                        <a:solidFill>
                          <a:srgbClr val="000000"/>
                        </a:solidFill>
                        <a:latin typeface="Montserrat" pitchFamily="50" charset="0"/>
                      </a:endParaRPr>
                    </a:p>
                  </a:txBody>
                  <a:tcPr marL="38119" marR="38119" marT="38629" marB="38629" anchor="ctr">
                    <a:solidFill>
                      <a:schemeClr val="tx2">
                        <a:lumMod val="60000"/>
                        <a:lumOff val="40000"/>
                        <a:alpha val="45000"/>
                      </a:schemeClr>
                    </a:solidFill>
                  </a:tcPr>
                </a:tc>
                <a:extLst>
                  <a:ext uri="{0D108BD9-81ED-4DB2-BD59-A6C34878D82A}">
                    <a16:rowId xmlns:a16="http://schemas.microsoft.com/office/drawing/2014/main" val="10003"/>
                  </a:ext>
                </a:extLst>
              </a:tr>
              <a:tr h="512578">
                <a:tc>
                  <a:txBody>
                    <a:bodyPr/>
                    <a:lstStyle/>
                    <a:p>
                      <a:pPr algn="l" fontAlgn="ctr"/>
                      <a:r>
                        <a:rPr lang="pt-BR" sz="1000" b="1" u="none" strike="noStrike" dirty="0">
                          <a:solidFill>
                            <a:schemeClr val="bg1"/>
                          </a:solidFill>
                          <a:latin typeface="Montserrat" pitchFamily="50" charset="0"/>
                        </a:rPr>
                        <a:t>15. Sinalização vertical ao longo da infraestrutura</a:t>
                      </a:r>
                      <a:endParaRPr lang="pt-BR" sz="1000" b="1"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800" b="1" u="none" strike="noStrike" dirty="0">
                          <a:solidFill>
                            <a:schemeClr val="bg1"/>
                          </a:solidFill>
                          <a:latin typeface="Montserrat" pitchFamily="50" charset="0"/>
                        </a:rPr>
                        <a:t>Satisfatória</a:t>
                      </a:r>
                      <a:r>
                        <a:rPr lang="pt-BR" sz="800" u="none" strike="noStrike" dirty="0">
                          <a:solidFill>
                            <a:schemeClr val="bg1"/>
                          </a:solidFill>
                          <a:latin typeface="Montserrat" pitchFamily="50" charset="0"/>
                        </a:rPr>
                        <a:t>: placas em boas</a:t>
                      </a:r>
                      <a:r>
                        <a:rPr lang="pt-BR" sz="800" u="none" strike="noStrike" baseline="0" dirty="0">
                          <a:solidFill>
                            <a:schemeClr val="bg1"/>
                          </a:solidFill>
                          <a:latin typeface="Montserrat" pitchFamily="50" charset="0"/>
                        </a:rPr>
                        <a:t> </a:t>
                      </a:r>
                      <a:r>
                        <a:rPr lang="pt-BR" sz="800" u="none" strike="noStrike" dirty="0">
                          <a:solidFill>
                            <a:schemeClr val="bg1"/>
                          </a:solidFill>
                          <a:latin typeface="Montserrat" pitchFamily="50" charset="0"/>
                        </a:rPr>
                        <a:t>condições ao longo de todo o trecho.</a:t>
                      </a:r>
                      <a:endParaRPr lang="pt-BR" sz="8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r>
                        <a:rPr lang="pt-BR" sz="800" b="1" u="none" strike="noStrike" dirty="0">
                          <a:solidFill>
                            <a:schemeClr val="bg1"/>
                          </a:solidFill>
                          <a:latin typeface="Montserrat" pitchFamily="50" charset="0"/>
                        </a:rPr>
                        <a:t>Insatisfatória</a:t>
                      </a:r>
                      <a:r>
                        <a:rPr lang="pt-BR" sz="800" u="none" strike="noStrike" dirty="0">
                          <a:solidFill>
                            <a:schemeClr val="bg1"/>
                          </a:solidFill>
                          <a:latin typeface="Montserrat" pitchFamily="50" charset="0"/>
                        </a:rPr>
                        <a:t>: placas em condições ruins ou em poucos trechos.</a:t>
                      </a:r>
                      <a:endParaRPr lang="pt-BR" sz="800" b="0" i="0" u="none" strike="noStrike" dirty="0">
                        <a:solidFill>
                          <a:schemeClr val="bg1"/>
                        </a:solidFill>
                        <a:latin typeface="Montserrat" pitchFamily="50" charset="0"/>
                      </a:endParaRPr>
                    </a:p>
                  </a:txBody>
                  <a:tcPr marL="38119" marR="38119" marT="38629" marB="38629" anchor="ctr">
                    <a:solidFill>
                      <a:srgbClr val="0070C0"/>
                    </a:solidFill>
                  </a:tcPr>
                </a:tc>
                <a:tc>
                  <a:txBody>
                    <a:bodyPr/>
                    <a:lstStyle/>
                    <a:p>
                      <a:pPr algn="l" fontAlgn="ctr"/>
                      <a:endParaRPr lang="pt-BR" sz="800" b="0" i="0" u="none" strike="noStrike" dirty="0">
                        <a:solidFill>
                          <a:schemeClr val="bg1"/>
                        </a:solidFill>
                        <a:latin typeface="Montserrat" pitchFamily="50" charset="0"/>
                      </a:endParaRPr>
                    </a:p>
                  </a:txBody>
                  <a:tcPr marL="38119" marR="38119" marT="38629" marB="38629" anchor="ctr">
                    <a:solidFill>
                      <a:srgbClr val="0070C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0547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ultado de imagem para ciclistas png"/>
          <p:cNvPicPr>
            <a:picLocks noChangeAspect="1" noChangeArrowheads="1"/>
          </p:cNvPicPr>
          <p:nvPr/>
        </p:nvPicPr>
        <p:blipFill>
          <a:blip r:embed="rId3" cstate="print">
            <a:duotone>
              <a:schemeClr val="bg2">
                <a:shade val="45000"/>
                <a:satMod val="135000"/>
              </a:schemeClr>
              <a:prstClr val="white"/>
            </a:duotone>
            <a:lum bright="14000" contrast="14000"/>
          </a:blip>
          <a:srcRect/>
          <a:stretch>
            <a:fillRect/>
          </a:stretch>
        </p:blipFill>
        <p:spPr bwMode="auto">
          <a:xfrm>
            <a:off x="296006" y="4281542"/>
            <a:ext cx="1776980" cy="1747783"/>
          </a:xfrm>
          <a:prstGeom prst="rect">
            <a:avLst/>
          </a:prstGeom>
          <a:noFill/>
        </p:spPr>
      </p:pic>
      <p:pic>
        <p:nvPicPr>
          <p:cNvPr id="6" name="Picture 24" descr="Imagem relacionada"/>
          <p:cNvPicPr>
            <a:picLocks noChangeAspect="1" noChangeArrowheads="1"/>
          </p:cNvPicPr>
          <p:nvPr/>
        </p:nvPicPr>
        <p:blipFill>
          <a:blip r:embed="rId4" cstate="print">
            <a:duotone>
              <a:schemeClr val="bg2">
                <a:shade val="45000"/>
                <a:satMod val="135000"/>
              </a:schemeClr>
              <a:prstClr val="white"/>
            </a:duotone>
            <a:lum bright="14000" contrast="14000"/>
          </a:blip>
          <a:srcRect/>
          <a:stretch>
            <a:fillRect/>
          </a:stretch>
        </p:blipFill>
        <p:spPr bwMode="auto">
          <a:xfrm flipH="1">
            <a:off x="2121656" y="4281542"/>
            <a:ext cx="1068367" cy="1747783"/>
          </a:xfrm>
          <a:prstGeom prst="rect">
            <a:avLst/>
          </a:prstGeom>
          <a:noFill/>
        </p:spPr>
      </p:pic>
      <p:sp>
        <p:nvSpPr>
          <p:cNvPr id="7" name="Retângulo 6">
            <a:extLst>
              <a:ext uri="{FF2B5EF4-FFF2-40B4-BE49-F238E27FC236}">
                <a16:creationId xmlns:a16="http://schemas.microsoft.com/office/drawing/2014/main" id="{9146D9C5-6926-4A45-AB8B-56591C20BDEB}"/>
              </a:ext>
            </a:extLst>
          </p:cNvPr>
          <p:cNvSpPr/>
          <p:nvPr/>
        </p:nvSpPr>
        <p:spPr>
          <a:xfrm>
            <a:off x="2655840" y="1350194"/>
            <a:ext cx="6344752" cy="3929465"/>
          </a:xfrm>
          <a:prstGeom prst="rect">
            <a:avLst/>
          </a:prstGeom>
        </p:spPr>
        <p:txBody>
          <a:bodyPr wrap="square" lIns="81462" tIns="40731" rIns="81462" bIns="40731" numCol="1" spcCol="360000">
            <a:spAutoFit/>
          </a:bodyPr>
          <a:lstStyle>
            <a:defPPr>
              <a:defRPr lang="pt-BR"/>
            </a:defPPr>
            <a:lvl1pPr marL="0" algn="l" defTabSz="814239" rtl="0" eaLnBrk="1" latinLnBrk="0" hangingPunct="1">
              <a:defRPr sz="1500" kern="1200">
                <a:solidFill>
                  <a:schemeClr val="tx1"/>
                </a:solidFill>
                <a:latin typeface="+mn-lt"/>
                <a:ea typeface="+mn-ea"/>
                <a:cs typeface="+mn-cs"/>
              </a:defRPr>
            </a:lvl1pPr>
            <a:lvl2pPr marL="407120" algn="l" defTabSz="814239" rtl="0" eaLnBrk="1" latinLnBrk="0" hangingPunct="1">
              <a:defRPr sz="1500" kern="1200">
                <a:solidFill>
                  <a:schemeClr val="tx1"/>
                </a:solidFill>
                <a:latin typeface="+mn-lt"/>
                <a:ea typeface="+mn-ea"/>
                <a:cs typeface="+mn-cs"/>
              </a:defRPr>
            </a:lvl2pPr>
            <a:lvl3pPr marL="814239" algn="l" defTabSz="814239" rtl="0" eaLnBrk="1" latinLnBrk="0" hangingPunct="1">
              <a:defRPr sz="1500" kern="1200">
                <a:solidFill>
                  <a:schemeClr val="tx1"/>
                </a:solidFill>
                <a:latin typeface="+mn-lt"/>
                <a:ea typeface="+mn-ea"/>
                <a:cs typeface="+mn-cs"/>
              </a:defRPr>
            </a:lvl3pPr>
            <a:lvl4pPr marL="1221359" algn="l" defTabSz="814239" rtl="0" eaLnBrk="1" latinLnBrk="0" hangingPunct="1">
              <a:defRPr sz="1500" kern="1200">
                <a:solidFill>
                  <a:schemeClr val="tx1"/>
                </a:solidFill>
                <a:latin typeface="+mn-lt"/>
                <a:ea typeface="+mn-ea"/>
                <a:cs typeface="+mn-cs"/>
              </a:defRPr>
            </a:lvl4pPr>
            <a:lvl5pPr marL="1628478" algn="l" defTabSz="814239" rtl="0" eaLnBrk="1" latinLnBrk="0" hangingPunct="1">
              <a:defRPr sz="1500" kern="1200">
                <a:solidFill>
                  <a:schemeClr val="tx1"/>
                </a:solidFill>
                <a:latin typeface="+mn-lt"/>
                <a:ea typeface="+mn-ea"/>
                <a:cs typeface="+mn-cs"/>
              </a:defRPr>
            </a:lvl5pPr>
            <a:lvl6pPr marL="2035597" algn="l" defTabSz="814239" rtl="0" eaLnBrk="1" latinLnBrk="0" hangingPunct="1">
              <a:defRPr sz="1500" kern="1200">
                <a:solidFill>
                  <a:schemeClr val="tx1"/>
                </a:solidFill>
                <a:latin typeface="+mn-lt"/>
                <a:ea typeface="+mn-ea"/>
                <a:cs typeface="+mn-cs"/>
              </a:defRPr>
            </a:lvl6pPr>
            <a:lvl7pPr marL="2442717" algn="l" defTabSz="814239" rtl="0" eaLnBrk="1" latinLnBrk="0" hangingPunct="1">
              <a:defRPr sz="1500" kern="1200">
                <a:solidFill>
                  <a:schemeClr val="tx1"/>
                </a:solidFill>
                <a:latin typeface="+mn-lt"/>
                <a:ea typeface="+mn-ea"/>
                <a:cs typeface="+mn-cs"/>
              </a:defRPr>
            </a:lvl7pPr>
            <a:lvl8pPr marL="2849837" algn="l" defTabSz="814239" rtl="0" eaLnBrk="1" latinLnBrk="0" hangingPunct="1">
              <a:defRPr sz="1500" kern="1200">
                <a:solidFill>
                  <a:schemeClr val="tx1"/>
                </a:solidFill>
                <a:latin typeface="+mn-lt"/>
                <a:ea typeface="+mn-ea"/>
                <a:cs typeface="+mn-cs"/>
              </a:defRPr>
            </a:lvl8pPr>
            <a:lvl9pPr marL="3256957" algn="l" defTabSz="814239" rtl="0" eaLnBrk="1" latinLnBrk="0" hangingPunct="1">
              <a:defRPr sz="1500" kern="1200">
                <a:solidFill>
                  <a:schemeClr val="tx1"/>
                </a:solidFill>
                <a:latin typeface="+mn-lt"/>
                <a:ea typeface="+mn-ea"/>
                <a:cs typeface="+mn-cs"/>
              </a:defRPr>
            </a:lvl9pPr>
          </a:lstStyle>
          <a:p>
            <a:pPr algn="just"/>
            <a:r>
              <a:rPr lang="pt-BR" sz="1000" dirty="0">
                <a:solidFill>
                  <a:schemeClr val="tx1">
                    <a:lumMod val="50000"/>
                    <a:lumOff val="50000"/>
                  </a:schemeClr>
                </a:solidFill>
                <a:latin typeface="Montserrat" panose="00000500000000000000" pitchFamily="50" charset="0"/>
              </a:rPr>
              <a:t>O Plano de Mobilidade Ativa do Distrito Federal é o instrumento de planejamento e gestão da Secretaria de Transporte e Mobilidade (SEMOB). Este plano está em conformidade com o Estatuto da cidade, Lei Federal nº 10.257, 10 de julho de 2001, artigo 41, parágrafo 3º, com a Política Nacional de Mobilidade Urbana, Lei Federal nº12.587, de 03 de janeiro de 2012, artigo 6º, inciso II, e com a Lei Distrital nº 4.566, de 4 de maio de 2011, artigos 19 a 23. </a:t>
            </a:r>
          </a:p>
          <a:p>
            <a:pPr algn="just"/>
            <a:endParaRPr lang="pt-BR" sz="1000" dirty="0">
              <a:solidFill>
                <a:schemeClr val="tx1">
                  <a:lumMod val="50000"/>
                  <a:lumOff val="50000"/>
                </a:schemeClr>
              </a:solidFill>
              <a:latin typeface="Montserrat" panose="00000500000000000000" pitchFamily="50" charset="0"/>
            </a:endParaRPr>
          </a:p>
          <a:p>
            <a:pPr algn="just"/>
            <a:r>
              <a:rPr lang="pt-BR" sz="1000" dirty="0">
                <a:solidFill>
                  <a:schemeClr val="tx1">
                    <a:lumMod val="50000"/>
                    <a:lumOff val="50000"/>
                  </a:schemeClr>
                </a:solidFill>
                <a:latin typeface="Montserrat" panose="00000500000000000000" pitchFamily="50" charset="0"/>
              </a:rPr>
              <a:t>O objetivo deste documento é promover e organizar as políticas públicas de forma eficiente e sustentável com o intuito de assegurar a liberdade e autonomia do cidadão em seus deslocamentos. A abordagem da temática mobilidade urbana sustentável é centrada, principalmente, nos deslocamentos ativos, a fim de contribuir para a atenuação dos impactos sociais, econômicos e ambientais, reduzindo o uso do transporte motorizado particular como melhor alternativa de deslocamento. </a:t>
            </a:r>
          </a:p>
          <a:p>
            <a:pPr algn="just"/>
            <a:endParaRPr lang="pt-BR" sz="1000" dirty="0">
              <a:solidFill>
                <a:schemeClr val="tx1">
                  <a:lumMod val="50000"/>
                  <a:lumOff val="50000"/>
                </a:schemeClr>
              </a:solidFill>
              <a:latin typeface="Montserrat" panose="00000500000000000000" pitchFamily="50" charset="0"/>
            </a:endParaRPr>
          </a:p>
          <a:p>
            <a:pPr algn="just"/>
            <a:r>
              <a:rPr lang="pt-BR" sz="1000" dirty="0">
                <a:solidFill>
                  <a:schemeClr val="tx1">
                    <a:lumMod val="50000"/>
                    <a:lumOff val="50000"/>
                  </a:schemeClr>
                </a:solidFill>
                <a:latin typeface="Montserrat" panose="00000500000000000000" pitchFamily="50" charset="0"/>
              </a:rPr>
              <a:t>Este Plano é um instrumento de planejamento estratégico, e busca orientar para que as ações de investimentos estejam de acordo com uma visão de cidade com maior número de pessoas adeptas aos modos de transporte ativo, por ciclos e a pé, pois estes além de trazerem benefícios à saúde de seus usuários, são sustentáveis por causarem menor impacto ambiental. </a:t>
            </a:r>
          </a:p>
          <a:p>
            <a:pPr algn="just"/>
            <a:endParaRPr lang="pt-BR" sz="1000" dirty="0">
              <a:solidFill>
                <a:schemeClr val="tx1">
                  <a:lumMod val="50000"/>
                  <a:lumOff val="50000"/>
                </a:schemeClr>
              </a:solidFill>
              <a:latin typeface="Montserrat" panose="00000500000000000000" pitchFamily="50" charset="0"/>
            </a:endParaRPr>
          </a:p>
          <a:p>
            <a:pPr algn="just"/>
            <a:r>
              <a:rPr lang="pt-BR" sz="1000" dirty="0">
                <a:solidFill>
                  <a:schemeClr val="tx1">
                    <a:lumMod val="50000"/>
                    <a:lumOff val="50000"/>
                  </a:schemeClr>
                </a:solidFill>
                <a:latin typeface="Montserrat" panose="00000500000000000000" pitchFamily="50" charset="0"/>
              </a:rPr>
              <a:t>A ideia do Plano de Mobilidade Ativa, enfim, é valorizar o cidadão do transporte ativo, melhorando e expandindo as infraestruturas destinadas a estes modos de transporte, além de aplicar as diretrizes da Lei Federal nº12.587, de 03 de janeiro de 2012, transformando as Regiões Administrativas do Distrito Federal em cidades mais humanas. </a:t>
            </a:r>
          </a:p>
          <a:p>
            <a:pPr algn="just"/>
            <a:endParaRPr lang="pt-BR" sz="1000" dirty="0">
              <a:solidFill>
                <a:schemeClr val="tx1">
                  <a:lumMod val="50000"/>
                  <a:lumOff val="50000"/>
                </a:schemeClr>
              </a:solidFill>
              <a:effectLst/>
              <a:latin typeface="Montserrat" panose="00000500000000000000" pitchFamily="50" charset="0"/>
            </a:endParaRPr>
          </a:p>
          <a:p>
            <a:pPr algn="r"/>
            <a:r>
              <a:rPr lang="pt-BR" sz="1000" dirty="0">
                <a:solidFill>
                  <a:schemeClr val="tx1">
                    <a:lumMod val="50000"/>
                    <a:lumOff val="50000"/>
                  </a:schemeClr>
                </a:solidFill>
                <a:latin typeface="Montserrat" panose="00000500000000000000" pitchFamily="50" charset="0"/>
              </a:rPr>
              <a:t>Valter Casimiro</a:t>
            </a:r>
          </a:p>
          <a:p>
            <a:pPr algn="r"/>
            <a:r>
              <a:rPr lang="pt-BR" sz="1000" dirty="0">
                <a:solidFill>
                  <a:schemeClr val="tx1">
                    <a:lumMod val="50000"/>
                    <a:lumOff val="50000"/>
                  </a:schemeClr>
                </a:solidFill>
                <a:effectLst/>
                <a:latin typeface="Montserrat" panose="00000500000000000000" pitchFamily="50" charset="0"/>
              </a:rPr>
              <a:t>Secretário de Transporte e Mobilidade do DF</a:t>
            </a:r>
          </a:p>
        </p:txBody>
      </p:sp>
    </p:spTree>
    <p:extLst>
      <p:ext uri="{BB962C8B-B14F-4D97-AF65-F5344CB8AC3E}">
        <p14:creationId xmlns:p14="http://schemas.microsoft.com/office/powerpoint/2010/main" val="1812967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p:cNvPicPr>
            <a:picLocks noChangeAspect="1"/>
          </p:cNvPicPr>
          <p:nvPr/>
        </p:nvPicPr>
        <p:blipFill rotWithShape="1">
          <a:blip r:embed="rId3" cstate="print">
            <a:extLst>
              <a:ext uri="{28A0092B-C50C-407E-A947-70E740481C1C}">
                <a14:useLocalDpi xmlns:a14="http://schemas.microsoft.com/office/drawing/2010/main" val="0"/>
              </a:ext>
            </a:extLst>
          </a:blip>
          <a:srcRect t="5429"/>
          <a:stretch/>
        </p:blipFill>
        <p:spPr>
          <a:xfrm>
            <a:off x="1318370" y="1349375"/>
            <a:ext cx="7173662" cy="4781758"/>
          </a:xfrm>
          <a:prstGeom prst="rect">
            <a:avLst/>
          </a:prstGeom>
        </p:spPr>
      </p:pic>
      <p:sp>
        <p:nvSpPr>
          <p:cNvPr id="6" name="Retângulo 5">
            <a:extLst>
              <a:ext uri="{FF2B5EF4-FFF2-40B4-BE49-F238E27FC236}">
                <a16:creationId xmlns:a16="http://schemas.microsoft.com/office/drawing/2014/main" id="{A418EBCD-2401-4757-AA3F-7DCD3CD16245}"/>
              </a:ext>
            </a:extLst>
          </p:cNvPr>
          <p:cNvSpPr/>
          <p:nvPr/>
        </p:nvSpPr>
        <p:spPr>
          <a:xfrm>
            <a:off x="7196963" y="2456647"/>
            <a:ext cx="1979329" cy="1862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771" tIns="45886" rIns="91771" bIns="45886" rtlCol="0" anchor="ctr"/>
          <a:lstStyle/>
          <a:p>
            <a:pPr algn="ctr"/>
            <a:endParaRPr lang="pt-BR" sz="1452"/>
          </a:p>
        </p:txBody>
      </p:sp>
      <p:pic>
        <p:nvPicPr>
          <p:cNvPr id="7" name="Imagem 6" descr="aro.png">
            <a:extLst>
              <a:ext uri="{FF2B5EF4-FFF2-40B4-BE49-F238E27FC236}">
                <a16:creationId xmlns:a16="http://schemas.microsoft.com/office/drawing/2014/main" id="{17359541-B688-4CFA-B458-B0D19806CA22}"/>
              </a:ext>
            </a:extLst>
          </p:cNvPr>
          <p:cNvPicPr>
            <a:picLocks noChangeAspect="1"/>
          </p:cNvPicPr>
          <p:nvPr/>
        </p:nvPicPr>
        <p:blipFill>
          <a:blip r:embed="rId4" cstate="print"/>
          <a:stretch>
            <a:fillRect/>
          </a:stretch>
        </p:blipFill>
        <p:spPr>
          <a:xfrm>
            <a:off x="7635119" y="1616848"/>
            <a:ext cx="1150594" cy="1165983"/>
          </a:xfrm>
          <a:prstGeom prst="rect">
            <a:avLst/>
          </a:prstGeom>
        </p:spPr>
      </p:pic>
      <p:sp>
        <p:nvSpPr>
          <p:cNvPr id="8" name="CaixaDeTexto 7">
            <a:extLst>
              <a:ext uri="{FF2B5EF4-FFF2-40B4-BE49-F238E27FC236}">
                <a16:creationId xmlns:a16="http://schemas.microsoft.com/office/drawing/2014/main" id="{AE87FA61-AE8E-4FE3-AA50-38EA4BA7876F}"/>
              </a:ext>
            </a:extLst>
          </p:cNvPr>
          <p:cNvSpPr txBox="1"/>
          <p:nvPr/>
        </p:nvSpPr>
        <p:spPr>
          <a:xfrm>
            <a:off x="7379528" y="2748751"/>
            <a:ext cx="1690870" cy="1323774"/>
          </a:xfrm>
          <a:prstGeom prst="rect">
            <a:avLst/>
          </a:prstGeom>
          <a:noFill/>
        </p:spPr>
        <p:txBody>
          <a:bodyPr wrap="square" lIns="91771" tIns="45886" rIns="91771" bIns="45886" rtlCol="0">
            <a:spAutoFit/>
          </a:bodyPr>
          <a:lstStyle/>
          <a:p>
            <a:pPr algn="ctr"/>
            <a:r>
              <a:rPr lang="pt-BR" sz="1000" b="1" dirty="0">
                <a:solidFill>
                  <a:schemeClr val="bg1"/>
                </a:solidFill>
                <a:latin typeface="Montserrat" pitchFamily="50" charset="0"/>
              </a:rPr>
              <a:t>Integração dos modos de transporte:</a:t>
            </a:r>
          </a:p>
          <a:p>
            <a:endParaRPr lang="pt-BR" sz="1000" b="1" dirty="0">
              <a:solidFill>
                <a:schemeClr val="bg1"/>
              </a:solidFill>
              <a:latin typeface="Montserrat" pitchFamily="50" charset="0"/>
            </a:endParaRPr>
          </a:p>
          <a:p>
            <a:r>
              <a:rPr lang="pt-BR" sz="1000" dirty="0">
                <a:solidFill>
                  <a:schemeClr val="bg1"/>
                </a:solidFill>
                <a:latin typeface="Montserrat" pitchFamily="50" charset="0"/>
              </a:rPr>
              <a:t>Infraestrutura cicloviária  existente e marcação das estações de metrô e BRT.</a:t>
            </a:r>
          </a:p>
          <a:p>
            <a:endParaRPr lang="pt-BR" sz="1000" dirty="0">
              <a:solidFill>
                <a:schemeClr val="bg1"/>
              </a:solidFill>
              <a:latin typeface="Montserrat" pitchFamily="50" charset="0"/>
            </a:endParaRPr>
          </a:p>
        </p:txBody>
      </p:sp>
    </p:spTree>
    <p:extLst>
      <p:ext uri="{BB962C8B-B14F-4D97-AF65-F5344CB8AC3E}">
        <p14:creationId xmlns:p14="http://schemas.microsoft.com/office/powerpoint/2010/main" val="35835109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909" y="1069153"/>
            <a:ext cx="7000713" cy="4934373"/>
          </a:xfrm>
          <a:prstGeom prst="rect">
            <a:avLst/>
          </a:prstGeom>
        </p:spPr>
      </p:pic>
      <p:sp>
        <p:nvSpPr>
          <p:cNvPr id="4" name="Retângulo 3">
            <a:extLst>
              <a:ext uri="{FF2B5EF4-FFF2-40B4-BE49-F238E27FC236}">
                <a16:creationId xmlns:a16="http://schemas.microsoft.com/office/drawing/2014/main" id="{022388A6-18F7-4AAE-A6C6-EDED75A80E05}"/>
              </a:ext>
            </a:extLst>
          </p:cNvPr>
          <p:cNvSpPr/>
          <p:nvPr/>
        </p:nvSpPr>
        <p:spPr>
          <a:xfrm>
            <a:off x="7196963" y="2456647"/>
            <a:ext cx="1979329" cy="18621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771" tIns="45886" rIns="91771" bIns="45886" rtlCol="0" anchor="ctr"/>
          <a:lstStyle/>
          <a:p>
            <a:pPr algn="ctr"/>
            <a:endParaRPr lang="pt-BR" sz="1452"/>
          </a:p>
        </p:txBody>
      </p:sp>
      <p:pic>
        <p:nvPicPr>
          <p:cNvPr id="5" name="Imagem 4" descr="aro.png">
            <a:extLst>
              <a:ext uri="{FF2B5EF4-FFF2-40B4-BE49-F238E27FC236}">
                <a16:creationId xmlns:a16="http://schemas.microsoft.com/office/drawing/2014/main" id="{7723C8D7-B9CF-45C8-BA4F-3D584635E288}"/>
              </a:ext>
            </a:extLst>
          </p:cNvPr>
          <p:cNvPicPr>
            <a:picLocks noChangeAspect="1"/>
          </p:cNvPicPr>
          <p:nvPr/>
        </p:nvPicPr>
        <p:blipFill>
          <a:blip r:embed="rId4" cstate="print"/>
          <a:stretch>
            <a:fillRect/>
          </a:stretch>
        </p:blipFill>
        <p:spPr>
          <a:xfrm>
            <a:off x="7635119" y="1616848"/>
            <a:ext cx="1150594" cy="1165983"/>
          </a:xfrm>
          <a:prstGeom prst="rect">
            <a:avLst/>
          </a:prstGeom>
        </p:spPr>
      </p:pic>
      <p:sp>
        <p:nvSpPr>
          <p:cNvPr id="6" name="CaixaDeTexto 5">
            <a:extLst>
              <a:ext uri="{FF2B5EF4-FFF2-40B4-BE49-F238E27FC236}">
                <a16:creationId xmlns:a16="http://schemas.microsoft.com/office/drawing/2014/main" id="{F3B18277-9FAD-48FE-B182-BEF5B78169AE}"/>
              </a:ext>
            </a:extLst>
          </p:cNvPr>
          <p:cNvSpPr txBox="1"/>
          <p:nvPr/>
        </p:nvSpPr>
        <p:spPr>
          <a:xfrm>
            <a:off x="7379528" y="2748751"/>
            <a:ext cx="1690870" cy="1477663"/>
          </a:xfrm>
          <a:prstGeom prst="rect">
            <a:avLst/>
          </a:prstGeom>
          <a:noFill/>
        </p:spPr>
        <p:txBody>
          <a:bodyPr wrap="square" lIns="91771" tIns="45886" rIns="91771" bIns="45886" rtlCol="0">
            <a:spAutoFit/>
          </a:bodyPr>
          <a:lstStyle/>
          <a:p>
            <a:pPr algn="ctr"/>
            <a:r>
              <a:rPr lang="pt-BR" sz="1000" b="1" dirty="0">
                <a:solidFill>
                  <a:schemeClr val="bg1"/>
                </a:solidFill>
                <a:latin typeface="Montserrat" pitchFamily="50" charset="0"/>
              </a:rPr>
              <a:t>Classificação geral dos trechos </a:t>
            </a:r>
            <a:r>
              <a:rPr lang="pt-BR" sz="1000" b="1" dirty="0" err="1">
                <a:solidFill>
                  <a:schemeClr val="bg1"/>
                </a:solidFill>
                <a:latin typeface="Montserrat" pitchFamily="50" charset="0"/>
              </a:rPr>
              <a:t>cicloviários</a:t>
            </a:r>
            <a:endParaRPr lang="pt-BR" sz="1000" b="1" dirty="0">
              <a:solidFill>
                <a:schemeClr val="bg1"/>
              </a:solidFill>
              <a:latin typeface="Montserrat" pitchFamily="50" charset="0"/>
            </a:endParaRPr>
          </a:p>
          <a:p>
            <a:endParaRPr lang="pt-BR" sz="1000" b="1" dirty="0">
              <a:solidFill>
                <a:schemeClr val="bg1"/>
              </a:solidFill>
              <a:latin typeface="Montserrat" pitchFamily="50" charset="0"/>
            </a:endParaRPr>
          </a:p>
          <a:p>
            <a:r>
              <a:rPr lang="pt-BR" sz="1000" dirty="0">
                <a:solidFill>
                  <a:schemeClr val="bg1"/>
                </a:solidFill>
                <a:latin typeface="Montserrat" pitchFamily="50" charset="0"/>
              </a:rPr>
              <a:t>Infraestrutura cicloviária  existente classificada de acordo com os critérios listados anteriormente.</a:t>
            </a:r>
          </a:p>
          <a:p>
            <a:endParaRPr lang="pt-BR" sz="1000" dirty="0">
              <a:solidFill>
                <a:schemeClr val="bg1"/>
              </a:solidFill>
              <a:latin typeface="Montserrat" pitchFamily="50" charset="0"/>
            </a:endParaRPr>
          </a:p>
        </p:txBody>
      </p:sp>
    </p:spTree>
    <p:extLst>
      <p:ext uri="{BB962C8B-B14F-4D97-AF65-F5344CB8AC3E}">
        <p14:creationId xmlns:p14="http://schemas.microsoft.com/office/powerpoint/2010/main" val="7286852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0022" t="145" r="6291"/>
          <a:stretch>
            <a:fillRect/>
          </a:stretch>
        </p:blipFill>
        <p:spPr>
          <a:xfrm>
            <a:off x="0" y="0"/>
            <a:ext cx="9720263" cy="6300788"/>
          </a:xfrm>
          <a:prstGeom prst="rect">
            <a:avLst/>
          </a:prstGeom>
        </p:spPr>
      </p:pic>
      <p:sp>
        <p:nvSpPr>
          <p:cNvPr id="9" name="Retângulo 8"/>
          <p:cNvSpPr/>
          <p:nvPr/>
        </p:nvSpPr>
        <p:spPr>
          <a:xfrm>
            <a:off x="-1" y="-7122"/>
            <a:ext cx="9720263" cy="6300788"/>
          </a:xfrm>
          <a:prstGeom prst="rect">
            <a:avLst/>
          </a:prstGeom>
          <a:solidFill>
            <a:srgbClr val="006BB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5651569" y="5715674"/>
            <a:ext cx="3407557" cy="246221"/>
          </a:xfrm>
          <a:prstGeom prst="rect">
            <a:avLst/>
          </a:prstGeom>
        </p:spPr>
        <p:txBody>
          <a:bodyPr wrap="square" lIns="0" tIns="0" rIns="0" bIns="0">
            <a:spAutoFit/>
          </a:bodyPr>
          <a:lstStyle/>
          <a:p>
            <a:pPr algn="r"/>
            <a:r>
              <a:rPr lang="pt-BR" sz="800" dirty="0">
                <a:solidFill>
                  <a:schemeClr val="bg1"/>
                </a:solidFill>
                <a:latin typeface="Montserrat" pitchFamily="50" charset="0"/>
              </a:rPr>
              <a:t>Paulista Fechada (SP) Fonte: mobilize.org</a:t>
            </a:r>
          </a:p>
          <a:p>
            <a:pPr algn="r"/>
            <a:r>
              <a:rPr lang="pt-BR" sz="800" dirty="0">
                <a:solidFill>
                  <a:schemeClr val="bg1"/>
                </a:solidFill>
                <a:latin typeface="Montserrat" pitchFamily="50" charset="0"/>
              </a:rPr>
              <a:t>Imagem: Cidade Ativa</a:t>
            </a:r>
          </a:p>
        </p:txBody>
      </p:sp>
    </p:spTree>
    <p:extLst>
      <p:ext uri="{BB962C8B-B14F-4D97-AF65-F5344CB8AC3E}">
        <p14:creationId xmlns:p14="http://schemas.microsoft.com/office/powerpoint/2010/main" val="22306825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7700"/>
        </a:solidFill>
        <a:effectLst/>
      </p:bgPr>
    </p:bg>
    <p:spTree>
      <p:nvGrpSpPr>
        <p:cNvPr id="1" name=""/>
        <p:cNvGrpSpPr/>
        <p:nvPr/>
      </p:nvGrpSpPr>
      <p:grpSpPr>
        <a:xfrm>
          <a:off x="0" y="0"/>
          <a:ext cx="0" cy="0"/>
          <a:chOff x="0" y="0"/>
          <a:chExt cx="0" cy="0"/>
        </a:xfrm>
      </p:grpSpPr>
      <p:sp>
        <p:nvSpPr>
          <p:cNvPr id="24" name="CaixaDeTexto 23"/>
          <p:cNvSpPr txBox="1"/>
          <p:nvPr/>
        </p:nvSpPr>
        <p:spPr>
          <a:xfrm>
            <a:off x="4817591" y="4391836"/>
            <a:ext cx="4460613" cy="540784"/>
          </a:xfrm>
          <a:prstGeom prst="rect">
            <a:avLst/>
          </a:prstGeom>
          <a:noFill/>
          <a:ln>
            <a:noFill/>
          </a:ln>
        </p:spPr>
        <p:txBody>
          <a:bodyPr wrap="square" lIns="97339" tIns="48670" rIns="97339" bIns="48670" rtlCol="0">
            <a:spAutoFit/>
          </a:bodyPr>
          <a:lstStyle/>
          <a:p>
            <a:pPr algn="r">
              <a:lnSpc>
                <a:spcPct val="150000"/>
              </a:lnSpc>
            </a:pPr>
            <a:r>
              <a:rPr lang="pt-BR" sz="2200" b="1" i="1" dirty="0">
                <a:solidFill>
                  <a:srgbClr val="F9DD16"/>
                </a:solidFill>
                <a:latin typeface="Montserrat" pitchFamily="50" charset="0"/>
              </a:rPr>
              <a:t>5. AÇÕES PROPOSTAS</a:t>
            </a:r>
          </a:p>
        </p:txBody>
      </p:sp>
      <p:cxnSp>
        <p:nvCxnSpPr>
          <p:cNvPr id="25" name="Conector reto 24"/>
          <p:cNvCxnSpPr/>
          <p:nvPr/>
        </p:nvCxnSpPr>
        <p:spPr>
          <a:xfrm>
            <a:off x="0" y="508374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755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ço Reservado para Número de Slide 7"/>
          <p:cNvSpPr>
            <a:spLocks noGrp="1"/>
          </p:cNvSpPr>
          <p:nvPr>
            <p:ph type="sldNum" sz="quarter" idx="12"/>
          </p:nvPr>
        </p:nvSpPr>
        <p:spPr>
          <a:xfrm>
            <a:off x="723462" y="5839899"/>
            <a:ext cx="2058406" cy="335459"/>
          </a:xfrm>
        </p:spPr>
        <p:txBody>
          <a:bodyPr/>
          <a:lstStyle/>
          <a:p>
            <a:pPr algn="l"/>
            <a:fld id="{D6E1D08F-14AB-491A-B1EF-6DDDE7B477B6}" type="slidenum">
              <a:rPr lang="pt-BR" sz="1000" smtClean="0">
                <a:solidFill>
                  <a:schemeClr val="tx1">
                    <a:lumMod val="65000"/>
                    <a:lumOff val="35000"/>
                  </a:schemeClr>
                </a:solidFill>
                <a:latin typeface="Montserrat" pitchFamily="50" charset="0"/>
              </a:rPr>
              <a:pPr algn="l"/>
              <a:t>73</a:t>
            </a:fld>
            <a:endParaRPr lang="pt-BR" sz="1000" dirty="0">
              <a:solidFill>
                <a:schemeClr val="tx1">
                  <a:lumMod val="65000"/>
                  <a:lumOff val="35000"/>
                </a:schemeClr>
              </a:solidFill>
              <a:latin typeface="Montserrat" pitchFamily="50" charset="0"/>
            </a:endParaRP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720263" cy="6300788"/>
          </a:xfrm>
          <a:prstGeom prst="rect">
            <a:avLst/>
          </a:prstGeom>
        </p:spPr>
      </p:pic>
      <p:sp>
        <p:nvSpPr>
          <p:cNvPr id="7" name="CaixaDeTexto 6"/>
          <p:cNvSpPr txBox="1"/>
          <p:nvPr/>
        </p:nvSpPr>
        <p:spPr>
          <a:xfrm>
            <a:off x="3399611" y="5669792"/>
            <a:ext cx="5780902"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pitchFamily="50" charset="0"/>
              </a:rPr>
              <a:t>Imagem: São Paulo - Cidade Ativa - Fonte: </a:t>
            </a:r>
            <a:r>
              <a:rPr lang="pt-BR" sz="800" dirty="0" err="1">
                <a:solidFill>
                  <a:schemeClr val="bg1"/>
                </a:solidFill>
                <a:latin typeface="Montserrat" pitchFamily="50" charset="0"/>
              </a:rPr>
              <a:t>Archdaily</a:t>
            </a:r>
            <a:endParaRPr lang="pt-BR" sz="800" dirty="0">
              <a:solidFill>
                <a:schemeClr val="bg1"/>
              </a:solidFill>
              <a:latin typeface="Montserrat" pitchFamily="50" charset="0"/>
            </a:endParaRPr>
          </a:p>
          <a:p>
            <a:pPr algn="r"/>
            <a:r>
              <a:rPr lang="pt-BR" sz="800" dirty="0">
                <a:solidFill>
                  <a:schemeClr val="bg1"/>
                </a:solidFill>
              </a:rPr>
              <a:t>www.archdaily.com.br/br/914293/como-viver-em-sociedade-influencia-nossos-comportamentos-individuais</a:t>
            </a:r>
            <a:endParaRPr lang="pt-BR" sz="800" dirty="0">
              <a:solidFill>
                <a:schemeClr val="bg1"/>
              </a:solidFill>
              <a:latin typeface="Montserrat" pitchFamily="50" charset="0"/>
            </a:endParaRPr>
          </a:p>
        </p:txBody>
      </p:sp>
    </p:spTree>
    <p:extLst>
      <p:ext uri="{BB962C8B-B14F-4D97-AF65-F5344CB8AC3E}">
        <p14:creationId xmlns:p14="http://schemas.microsoft.com/office/powerpoint/2010/main" val="7156484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tângulo 44"/>
          <p:cNvSpPr>
            <a:spLocks/>
          </p:cNvSpPr>
          <p:nvPr/>
        </p:nvSpPr>
        <p:spPr>
          <a:xfrm>
            <a:off x="810659" y="1349375"/>
            <a:ext cx="8529157" cy="153888"/>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422316">
            <a:spAutoFit/>
          </a:bodyPr>
          <a:lstStyle/>
          <a:p>
            <a:pPr marL="0" lvl="2" indent="457200" algn="just">
              <a:spcBef>
                <a:spcPts val="600"/>
              </a:spcBef>
            </a:pPr>
            <a:r>
              <a:rPr lang="pt-BR" sz="1000" b="1" dirty="0">
                <a:solidFill>
                  <a:schemeClr val="tx1">
                    <a:lumMod val="65000"/>
                    <a:lumOff val="35000"/>
                  </a:schemeClr>
                </a:solidFill>
                <a:latin typeface="Montserrat" pitchFamily="50" charset="0"/>
              </a:rPr>
              <a:t>As ações propostas foram classificadas em 5 grupos de atuação que entendemos ser complementares. </a:t>
            </a:r>
          </a:p>
        </p:txBody>
      </p:sp>
      <p:graphicFrame>
        <p:nvGraphicFramePr>
          <p:cNvPr id="76" name="Diagrama 75"/>
          <p:cNvGraphicFramePr/>
          <p:nvPr>
            <p:extLst>
              <p:ext uri="{D42A27DB-BD31-4B8C-83A1-F6EECF244321}">
                <p14:modId xmlns:p14="http://schemas.microsoft.com/office/powerpoint/2010/main" val="1038307834"/>
              </p:ext>
            </p:extLst>
          </p:nvPr>
        </p:nvGraphicFramePr>
        <p:xfrm>
          <a:off x="953239" y="1616848"/>
          <a:ext cx="7923321" cy="3104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6626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7700"/>
        </a:solidFill>
        <a:effectLst/>
      </p:bgPr>
    </p:bg>
    <p:spTree>
      <p:nvGrpSpPr>
        <p:cNvPr id="1" name=""/>
        <p:cNvGrpSpPr/>
        <p:nvPr/>
      </p:nvGrpSpPr>
      <p:grpSpPr>
        <a:xfrm>
          <a:off x="0" y="0"/>
          <a:ext cx="0" cy="0"/>
          <a:chOff x="0" y="0"/>
          <a:chExt cx="0" cy="0"/>
        </a:xfrm>
      </p:grpSpPr>
      <p:sp>
        <p:nvSpPr>
          <p:cNvPr id="24" name="CaixaDeTexto 23"/>
          <p:cNvSpPr txBox="1"/>
          <p:nvPr/>
        </p:nvSpPr>
        <p:spPr>
          <a:xfrm>
            <a:off x="4823618" y="4391836"/>
            <a:ext cx="4460613" cy="540784"/>
          </a:xfrm>
          <a:prstGeom prst="rect">
            <a:avLst/>
          </a:prstGeom>
          <a:noFill/>
          <a:ln>
            <a:noFill/>
          </a:ln>
        </p:spPr>
        <p:txBody>
          <a:bodyPr wrap="square" lIns="97339" tIns="48670" rIns="97339" bIns="48670"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2200" b="1" i="1" u="none" strike="noStrike" kern="1200" cap="none" spc="0" normalizeH="0" baseline="0" noProof="0" dirty="0">
                <a:ln>
                  <a:noFill/>
                </a:ln>
                <a:solidFill>
                  <a:srgbClr val="F9DD16"/>
                </a:solidFill>
                <a:effectLst/>
                <a:uLnTx/>
                <a:uFillTx/>
                <a:latin typeface="Montserrat" pitchFamily="50" charset="0"/>
                <a:ea typeface="+mn-ea"/>
                <a:cs typeface="+mn-cs"/>
              </a:rPr>
              <a:t>5. AÇÕES PROPOSTAS</a:t>
            </a:r>
          </a:p>
        </p:txBody>
      </p:sp>
      <p:cxnSp>
        <p:nvCxnSpPr>
          <p:cNvPr id="25" name="Conector reto 24"/>
          <p:cNvCxnSpPr/>
          <p:nvPr/>
        </p:nvCxnSpPr>
        <p:spPr>
          <a:xfrm>
            <a:off x="0" y="508374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5075238" y="5085583"/>
            <a:ext cx="4455908" cy="417885"/>
          </a:xfrm>
          <a:prstGeom prst="rect">
            <a:avLst/>
          </a:prstGeom>
          <a:noFill/>
          <a:ln>
            <a:noFill/>
          </a:ln>
        </p:spPr>
        <p:txBody>
          <a:bodyPr wrap="square" lIns="91771" tIns="45886" rIns="360000" bIns="45886"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1600" i="0" u="none" strike="noStrike" kern="1200" cap="none" spc="0" normalizeH="0" baseline="0" noProof="0" dirty="0">
                <a:ln>
                  <a:noFill/>
                </a:ln>
                <a:solidFill>
                  <a:prstClr val="white"/>
                </a:solidFill>
                <a:effectLst/>
                <a:uLnTx/>
                <a:uFillTx/>
                <a:latin typeface="Montserrat" pitchFamily="50" charset="0"/>
                <a:ea typeface="+mn-ea"/>
                <a:cs typeface="+mn-cs"/>
              </a:rPr>
              <a:t> 5.1 Fiscalização</a:t>
            </a:r>
          </a:p>
        </p:txBody>
      </p:sp>
    </p:spTree>
    <p:extLst>
      <p:ext uri="{BB962C8B-B14F-4D97-AF65-F5344CB8AC3E}">
        <p14:creationId xmlns:p14="http://schemas.microsoft.com/office/powerpoint/2010/main" val="37868256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p:cNvSpPr/>
          <p:nvPr/>
        </p:nvSpPr>
        <p:spPr>
          <a:xfrm>
            <a:off x="538164" y="1349376"/>
            <a:ext cx="2459804" cy="340498"/>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a:spLocks/>
          </p:cNvSpPr>
          <p:nvPr/>
        </p:nvSpPr>
        <p:spPr>
          <a:xfrm>
            <a:off x="538163" y="1349375"/>
            <a:ext cx="2459806" cy="253915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422316">
            <a:spAutoFit/>
          </a:bodyPr>
          <a:lstStyle/>
          <a:p>
            <a:pPr marL="0" lvl="2" algn="ctr">
              <a:spcBef>
                <a:spcPts val="600"/>
              </a:spcBef>
            </a:pPr>
            <a:r>
              <a:rPr lang="pt-BR" sz="1000" b="1" dirty="0">
                <a:solidFill>
                  <a:schemeClr val="tx1">
                    <a:lumMod val="65000"/>
                    <a:lumOff val="35000"/>
                  </a:schemeClr>
                </a:solidFill>
                <a:latin typeface="Montserrat" pitchFamily="50" charset="0"/>
              </a:rPr>
              <a:t>Fiscalização por Região Administrativa</a:t>
            </a:r>
          </a:p>
          <a:p>
            <a:pPr algn="just">
              <a:spcBef>
                <a:spcPts val="600"/>
              </a:spcBef>
            </a:pPr>
            <a:r>
              <a:rPr lang="pt-BR" sz="1000" dirty="0">
                <a:solidFill>
                  <a:schemeClr val="tx1">
                    <a:lumMod val="65000"/>
                    <a:lumOff val="35000"/>
                  </a:schemeClr>
                </a:solidFill>
                <a:latin typeface="Montserrat" pitchFamily="50" charset="0"/>
              </a:rPr>
              <a:t>A Agência de Fiscalização de Brasília (AGEFIS), desde 2017 vem desenvolvendo um trabalho eficiente de Orientação Técnica, onde foram realizadas vistorias de orientação para acessibilidade em edificações e obras de urbanização, aplicando as normas de acessibilidade na elaboração de projetos de edificação e urbanização.  Em Águas Claras, primeira RA a receber este trabalho, já foram construídas quase 30 km lineares de calçada acessíveis. Próximas Etapas: Asa Sul - Plano Piloto.</a:t>
            </a:r>
          </a:p>
        </p:txBody>
      </p:sp>
      <p:grpSp>
        <p:nvGrpSpPr>
          <p:cNvPr id="15" name="Agrupar 14"/>
          <p:cNvGrpSpPr/>
          <p:nvPr/>
        </p:nvGrpSpPr>
        <p:grpSpPr>
          <a:xfrm>
            <a:off x="3176063" y="1324744"/>
            <a:ext cx="6029115" cy="4292693"/>
            <a:chOff x="2701394" y="707596"/>
            <a:chExt cx="6882640" cy="4900398"/>
          </a:xfrm>
        </p:grpSpPr>
        <p:grpSp>
          <p:nvGrpSpPr>
            <p:cNvPr id="13" name="Agrupar 12"/>
            <p:cNvGrpSpPr/>
            <p:nvPr/>
          </p:nvGrpSpPr>
          <p:grpSpPr>
            <a:xfrm>
              <a:off x="2701394" y="707596"/>
              <a:ext cx="6882640" cy="4861228"/>
              <a:chOff x="2701394" y="707596"/>
              <a:chExt cx="6882640" cy="4861228"/>
            </a:xfrm>
          </p:grpSpPr>
          <p:pic>
            <p:nvPicPr>
              <p:cNvPr id="10" name="Imagem 9"/>
              <p:cNvPicPr>
                <a:picLocks noChangeAspect="1"/>
              </p:cNvPicPr>
              <p:nvPr/>
            </p:nvPicPr>
            <p:blipFill rotWithShape="1">
              <a:blip r:embed="rId3" cstate="print"/>
              <a:srcRect l="11068" t="1186" r="10898" b="782"/>
              <a:stretch/>
            </p:blipFill>
            <p:spPr>
              <a:xfrm>
                <a:off x="2701394" y="707596"/>
                <a:ext cx="6882640" cy="4861228"/>
              </a:xfrm>
              <a:prstGeom prst="rect">
                <a:avLst/>
              </a:prstGeom>
            </p:spPr>
          </p:pic>
          <p:pic>
            <p:nvPicPr>
              <p:cNvPr id="12" name="Imagem 11"/>
              <p:cNvPicPr>
                <a:picLocks noChangeAspect="1"/>
              </p:cNvPicPr>
              <p:nvPr/>
            </p:nvPicPr>
            <p:blipFill rotWithShape="1">
              <a:blip r:embed="rId4" cstate="print"/>
              <a:srcRect t="16383" r="967"/>
              <a:stretch/>
            </p:blipFill>
            <p:spPr>
              <a:xfrm>
                <a:off x="6830890" y="3702037"/>
                <a:ext cx="2722057" cy="1264931"/>
              </a:xfrm>
              <a:prstGeom prst="rect">
                <a:avLst/>
              </a:prstGeom>
            </p:spPr>
          </p:pic>
          <p:pic>
            <p:nvPicPr>
              <p:cNvPr id="37" name="Imagem 36"/>
              <p:cNvPicPr>
                <a:picLocks noChangeAspect="1"/>
              </p:cNvPicPr>
              <p:nvPr/>
            </p:nvPicPr>
            <p:blipFill rotWithShape="1">
              <a:blip r:embed="rId4" cstate="print"/>
              <a:srcRect l="2620" t="587" r="5688" b="89893"/>
              <a:stretch/>
            </p:blipFill>
            <p:spPr>
              <a:xfrm>
                <a:off x="7365680" y="3600735"/>
                <a:ext cx="2146089" cy="122634"/>
              </a:xfrm>
              <a:prstGeom prst="rect">
                <a:avLst/>
              </a:prstGeom>
            </p:spPr>
          </p:pic>
        </p:grpSp>
        <p:pic>
          <p:nvPicPr>
            <p:cNvPr id="14" name="Imagem 13"/>
            <p:cNvPicPr>
              <a:picLocks noChangeAspect="1"/>
            </p:cNvPicPr>
            <p:nvPr/>
          </p:nvPicPr>
          <p:blipFill>
            <a:blip r:embed="rId5" cstate="print"/>
            <a:stretch>
              <a:fillRect/>
            </a:stretch>
          </p:blipFill>
          <p:spPr>
            <a:xfrm>
              <a:off x="4860131" y="5012566"/>
              <a:ext cx="2913906" cy="595428"/>
            </a:xfrm>
            <a:prstGeom prst="rect">
              <a:avLst/>
            </a:prstGeom>
          </p:spPr>
        </p:pic>
      </p:grpSp>
      <p:sp>
        <p:nvSpPr>
          <p:cNvPr id="18" name="Retângulo 17"/>
          <p:cNvSpPr/>
          <p:nvPr/>
        </p:nvSpPr>
        <p:spPr>
          <a:xfrm>
            <a:off x="538163" y="4245784"/>
            <a:ext cx="2350266" cy="1594622"/>
          </a:xfrm>
          <a:prstGeom prst="rect">
            <a:avLst/>
          </a:prstGeom>
          <a:solidFill>
            <a:srgbClr val="0070C0"/>
          </a:solidFill>
          <a:ln w="28575">
            <a:noFill/>
            <a:prstDash val="sysDot"/>
          </a:ln>
        </p:spPr>
        <p:txBody>
          <a:bodyPr wrap="square" lIns="180000" tIns="180000" rIns="180000" bIns="180000">
            <a:spAutoFit/>
          </a:bodyPr>
          <a:lstStyle/>
          <a:p>
            <a:pPr lvl="0">
              <a:spcAft>
                <a:spcPts val="600"/>
              </a:spcAft>
            </a:pPr>
            <a:r>
              <a:rPr lang="pt-BR" sz="1000" dirty="0">
                <a:solidFill>
                  <a:schemeClr val="bg1">
                    <a:lumMod val="95000"/>
                  </a:schemeClr>
                </a:solidFill>
                <a:latin typeface="Montserrat" pitchFamily="50" charset="0"/>
              </a:rPr>
              <a:t>Priorização e Padronização da urbanização – SEMOB + SEDUH + CIDADES</a:t>
            </a:r>
          </a:p>
          <a:p>
            <a:pPr>
              <a:spcAft>
                <a:spcPts val="600"/>
              </a:spcAft>
            </a:pPr>
            <a:r>
              <a:rPr lang="pt-BR" sz="1000" dirty="0">
                <a:solidFill>
                  <a:schemeClr val="bg1">
                    <a:lumMod val="95000"/>
                  </a:schemeClr>
                </a:solidFill>
                <a:latin typeface="Montserrat" pitchFamily="50" charset="0"/>
              </a:rPr>
              <a:t>Cronograma de Fiscalização – SEMOB + SEDUH + CIDADES + DF Legal</a:t>
            </a:r>
          </a:p>
          <a:p>
            <a:pPr>
              <a:spcAft>
                <a:spcPts val="600"/>
              </a:spcAft>
            </a:pPr>
            <a:r>
              <a:rPr lang="pt-BR" sz="1000" dirty="0">
                <a:solidFill>
                  <a:schemeClr val="bg1">
                    <a:lumMod val="95000"/>
                  </a:schemeClr>
                </a:solidFill>
                <a:latin typeface="Montserrat" pitchFamily="50" charset="0"/>
              </a:rPr>
              <a:t>Notificação – DF Legal</a:t>
            </a:r>
          </a:p>
        </p:txBody>
      </p:sp>
    </p:spTree>
    <p:extLst>
      <p:ext uri="{BB962C8B-B14F-4D97-AF65-F5344CB8AC3E}">
        <p14:creationId xmlns:p14="http://schemas.microsoft.com/office/powerpoint/2010/main" val="3763502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rcRect l="1419" t="1710" r="1552" b="3683"/>
          <a:stretch>
            <a:fillRect/>
          </a:stretch>
        </p:blipFill>
        <p:spPr>
          <a:xfrm>
            <a:off x="0" y="0"/>
            <a:ext cx="9720263" cy="6300788"/>
          </a:xfrm>
          <a:prstGeom prst="rect">
            <a:avLst/>
          </a:prstGeom>
        </p:spPr>
      </p:pic>
      <p:sp>
        <p:nvSpPr>
          <p:cNvPr id="4" name="CaixaDeTexto 3"/>
          <p:cNvSpPr txBox="1"/>
          <p:nvPr/>
        </p:nvSpPr>
        <p:spPr>
          <a:xfrm>
            <a:off x="5075238" y="5690436"/>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pitchFamily="50" charset="0"/>
              </a:rPr>
              <a:t>1ª Caminhada Urbana em Águas Claras (equipe AGEFIS)</a:t>
            </a:r>
          </a:p>
          <a:p>
            <a:pPr algn="r"/>
            <a:r>
              <a:rPr lang="pt-BR" sz="800" dirty="0">
                <a:solidFill>
                  <a:schemeClr val="bg1"/>
                </a:solidFill>
                <a:latin typeface="Montserrat" pitchFamily="50" charset="0"/>
              </a:rPr>
              <a:t>Fonte: Agência Brasília</a:t>
            </a:r>
          </a:p>
        </p:txBody>
      </p:sp>
    </p:spTree>
    <p:extLst>
      <p:ext uri="{BB962C8B-B14F-4D97-AF65-F5344CB8AC3E}">
        <p14:creationId xmlns:p14="http://schemas.microsoft.com/office/powerpoint/2010/main" val="42488251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7700"/>
        </a:solidFill>
        <a:effectLst/>
      </p:bgPr>
    </p:bg>
    <p:spTree>
      <p:nvGrpSpPr>
        <p:cNvPr id="1" name=""/>
        <p:cNvGrpSpPr/>
        <p:nvPr/>
      </p:nvGrpSpPr>
      <p:grpSpPr>
        <a:xfrm>
          <a:off x="0" y="0"/>
          <a:ext cx="0" cy="0"/>
          <a:chOff x="0" y="0"/>
          <a:chExt cx="0" cy="0"/>
        </a:xfrm>
      </p:grpSpPr>
      <p:sp>
        <p:nvSpPr>
          <p:cNvPr id="24" name="CaixaDeTexto 23"/>
          <p:cNvSpPr txBox="1"/>
          <p:nvPr/>
        </p:nvSpPr>
        <p:spPr>
          <a:xfrm>
            <a:off x="4787105" y="4464862"/>
            <a:ext cx="4460613" cy="540784"/>
          </a:xfrm>
          <a:prstGeom prst="rect">
            <a:avLst/>
          </a:prstGeom>
          <a:noFill/>
          <a:ln>
            <a:noFill/>
          </a:ln>
        </p:spPr>
        <p:txBody>
          <a:bodyPr wrap="square" lIns="97339" tIns="48670" rIns="97339" bIns="48670"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2200" b="1" i="1" u="none" strike="noStrike" kern="1200" cap="none" spc="0" normalizeH="0" baseline="0" noProof="0" dirty="0">
                <a:ln>
                  <a:noFill/>
                </a:ln>
                <a:solidFill>
                  <a:srgbClr val="F9DD16"/>
                </a:solidFill>
                <a:effectLst/>
                <a:uLnTx/>
                <a:uFillTx/>
                <a:latin typeface="Montserrat" pitchFamily="50" charset="0"/>
                <a:ea typeface="+mn-ea"/>
                <a:cs typeface="+mn-cs"/>
              </a:rPr>
              <a:t>5. AÇÕES PROPOSTAS</a:t>
            </a:r>
          </a:p>
        </p:txBody>
      </p:sp>
      <p:cxnSp>
        <p:nvCxnSpPr>
          <p:cNvPr id="25" name="Conector reto 24"/>
          <p:cNvCxnSpPr/>
          <p:nvPr/>
        </p:nvCxnSpPr>
        <p:spPr>
          <a:xfrm>
            <a:off x="0" y="508374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5079209" y="5082037"/>
            <a:ext cx="4455908" cy="417885"/>
          </a:xfrm>
          <a:prstGeom prst="rect">
            <a:avLst/>
          </a:prstGeom>
          <a:noFill/>
          <a:ln>
            <a:noFill/>
          </a:ln>
        </p:spPr>
        <p:txBody>
          <a:bodyPr wrap="square" lIns="91771" tIns="45886" rIns="360000" bIns="45886" rtlCol="0">
            <a:spAutoFit/>
          </a:bodyPr>
          <a:lstStyle/>
          <a:p>
            <a:pPr algn="r">
              <a:lnSpc>
                <a:spcPct val="150000"/>
              </a:lnSpc>
            </a:pPr>
            <a:r>
              <a:rPr lang="pt-BR" dirty="0">
                <a:solidFill>
                  <a:schemeClr val="bg1"/>
                </a:solidFill>
                <a:latin typeface="Montserrat" pitchFamily="50" charset="0"/>
              </a:rPr>
              <a:t> 5.2 Sinalização</a:t>
            </a:r>
          </a:p>
        </p:txBody>
      </p:sp>
    </p:spTree>
    <p:extLst>
      <p:ext uri="{BB962C8B-B14F-4D97-AF65-F5344CB8AC3E}">
        <p14:creationId xmlns:p14="http://schemas.microsoft.com/office/powerpoint/2010/main" val="903574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Imagem relacionada"/>
          <p:cNvPicPr>
            <a:picLocks noChangeAspect="1" noChangeArrowheads="1"/>
          </p:cNvPicPr>
          <p:nvPr/>
        </p:nvPicPr>
        <p:blipFill>
          <a:blip r:embed="rId2" cstate="print"/>
          <a:srcRect l="2262" r="3150"/>
          <a:stretch>
            <a:fillRect/>
          </a:stretch>
        </p:blipFill>
        <p:spPr bwMode="auto">
          <a:xfrm>
            <a:off x="0" y="0"/>
            <a:ext cx="9726240" cy="6300788"/>
          </a:xfrm>
          <a:prstGeom prst="rect">
            <a:avLst/>
          </a:prstGeom>
          <a:noFill/>
        </p:spPr>
      </p:pic>
      <p:sp>
        <p:nvSpPr>
          <p:cNvPr id="14" name="Espaço Reservado para Número de Slide 13"/>
          <p:cNvSpPr>
            <a:spLocks noGrp="1"/>
          </p:cNvSpPr>
          <p:nvPr>
            <p:ph type="sldNum" sz="quarter" idx="12"/>
          </p:nvPr>
        </p:nvSpPr>
        <p:spPr/>
        <p:txBody>
          <a:bodyPr/>
          <a:lstStyle/>
          <a:p>
            <a:fld id="{D6E1D08F-14AB-491A-B1EF-6DDDE7B477B6}" type="slidenum">
              <a:rPr lang="pt-BR" smtClean="0"/>
              <a:pPr/>
              <a:t>7</a:t>
            </a:fld>
            <a:endParaRPr lang="pt-BR" dirty="0"/>
          </a:p>
        </p:txBody>
      </p:sp>
      <p:sp>
        <p:nvSpPr>
          <p:cNvPr id="7" name="CaixaDeTexto 6"/>
          <p:cNvSpPr txBox="1"/>
          <p:nvPr/>
        </p:nvSpPr>
        <p:spPr>
          <a:xfrm>
            <a:off x="5075238" y="5669791"/>
            <a:ext cx="4105275" cy="338889"/>
          </a:xfrm>
          <a:prstGeom prst="rect">
            <a:avLst/>
          </a:prstGeom>
          <a:solidFill>
            <a:schemeClr val="accent1"/>
          </a:solidFill>
          <a:ln w="28575">
            <a:noFill/>
            <a:prstDash val="sysDot"/>
          </a:ln>
        </p:spPr>
        <p:txBody>
          <a:bodyPr wrap="square" lIns="91771" tIns="45886" rIns="91771" bIns="45886" rtlCol="0">
            <a:spAutoFit/>
          </a:bodyPr>
          <a:lstStyle/>
          <a:p>
            <a:pPr algn="r"/>
            <a:r>
              <a:rPr lang="pt-BR" sz="800" dirty="0">
                <a:solidFill>
                  <a:schemeClr val="bg1"/>
                </a:solidFill>
                <a:latin typeface="Montserrat" pitchFamily="50" charset="0"/>
              </a:rPr>
              <a:t>Eixo Monumental - Abril de 2018</a:t>
            </a:r>
          </a:p>
          <a:p>
            <a:pPr algn="r"/>
            <a:r>
              <a:rPr lang="pt-BR" sz="800" dirty="0">
                <a:solidFill>
                  <a:schemeClr val="bg1"/>
                </a:solidFill>
                <a:latin typeface="Montserrat" pitchFamily="50" charset="0"/>
              </a:rPr>
              <a:t>Fonte: Metrópoles</a:t>
            </a:r>
          </a:p>
        </p:txBody>
      </p:sp>
    </p:spTree>
    <p:extLst>
      <p:ext uri="{BB962C8B-B14F-4D97-AF65-F5344CB8AC3E}">
        <p14:creationId xmlns:p14="http://schemas.microsoft.com/office/powerpoint/2010/main" val="40842710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l="26980" r="52335"/>
          <a:stretch>
            <a:fillRect/>
          </a:stretch>
        </p:blipFill>
        <p:spPr bwMode="auto">
          <a:xfrm>
            <a:off x="770675" y="2627021"/>
            <a:ext cx="1216419" cy="3674476"/>
          </a:xfrm>
          <a:prstGeom prst="rect">
            <a:avLst/>
          </a:prstGeom>
          <a:noFill/>
          <a:ln w="9525">
            <a:noFill/>
            <a:miter lim="800000"/>
            <a:headEnd/>
            <a:tailEnd/>
          </a:ln>
          <a:effectLst/>
        </p:spPr>
      </p:pic>
      <p:sp>
        <p:nvSpPr>
          <p:cNvPr id="22" name="Retângulo 21"/>
          <p:cNvSpPr/>
          <p:nvPr/>
        </p:nvSpPr>
        <p:spPr>
          <a:xfrm>
            <a:off x="2231195" y="4209271"/>
            <a:ext cx="2266190" cy="359535"/>
          </a:xfrm>
          <a:prstGeom prst="rect">
            <a:avLst/>
          </a:prstGeom>
        </p:spPr>
        <p:txBody>
          <a:bodyPr wrap="square" lIns="107253" tIns="53627" rIns="107253" bIns="53627">
            <a:spAutoFit/>
          </a:bodyPr>
          <a:lstStyle/>
          <a:p>
            <a:pPr algn="just"/>
            <a:r>
              <a:rPr lang="pt-BR" sz="800" dirty="0">
                <a:solidFill>
                  <a:schemeClr val="tx1">
                    <a:lumMod val="65000"/>
                    <a:lumOff val="35000"/>
                  </a:schemeClr>
                </a:solidFill>
                <a:latin typeface="Montserrat" pitchFamily="50" charset="0"/>
              </a:rPr>
              <a:t>Modelo de Placa de Sinalização Urbana do Plano Piloto</a:t>
            </a:r>
          </a:p>
        </p:txBody>
      </p:sp>
      <p:pic>
        <p:nvPicPr>
          <p:cNvPr id="24" name="Picture 2"/>
          <p:cNvPicPr>
            <a:picLocks noChangeAspect="1" noChangeArrowheads="1"/>
          </p:cNvPicPr>
          <p:nvPr/>
        </p:nvPicPr>
        <p:blipFill>
          <a:blip r:embed="rId3" cstate="print"/>
          <a:srcRect l="3036" r="74819"/>
          <a:stretch>
            <a:fillRect/>
          </a:stretch>
        </p:blipFill>
        <p:spPr bwMode="auto">
          <a:xfrm>
            <a:off x="5585951" y="1105664"/>
            <a:ext cx="1874339" cy="5191154"/>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l="57981" r="21119"/>
          <a:stretch>
            <a:fillRect/>
          </a:stretch>
        </p:blipFill>
        <p:spPr bwMode="auto">
          <a:xfrm>
            <a:off x="7233476" y="1105666"/>
            <a:ext cx="1768931" cy="5191152"/>
          </a:xfrm>
          <a:prstGeom prst="rect">
            <a:avLst/>
          </a:prstGeom>
          <a:noFill/>
          <a:ln w="9525">
            <a:noFill/>
            <a:miter lim="800000"/>
            <a:headEnd/>
            <a:tailEnd/>
          </a:ln>
          <a:effectLst/>
        </p:spPr>
      </p:pic>
      <p:sp>
        <p:nvSpPr>
          <p:cNvPr id="2" name="Retângulo 1"/>
          <p:cNvSpPr/>
          <p:nvPr/>
        </p:nvSpPr>
        <p:spPr>
          <a:xfrm>
            <a:off x="2158169" y="2785264"/>
            <a:ext cx="3249657" cy="1246495"/>
          </a:xfrm>
          <a:prstGeom prst="rect">
            <a:avLst/>
          </a:prstGeom>
        </p:spPr>
        <p:txBody>
          <a:bodyPr wrap="square">
            <a:spAutoFit/>
          </a:bodyPr>
          <a:lstStyle/>
          <a:p>
            <a:pPr marL="0" lvl="3" algn="just">
              <a:spcBef>
                <a:spcPts val="600"/>
              </a:spcBef>
              <a:buFont typeface="Arial" pitchFamily="34" charset="0"/>
              <a:buChar char="•"/>
            </a:pPr>
            <a:r>
              <a:rPr lang="pt-BR" sz="1000" dirty="0">
                <a:solidFill>
                  <a:schemeClr val="tx1">
                    <a:lumMod val="65000"/>
                    <a:lumOff val="35000"/>
                  </a:schemeClr>
                </a:solidFill>
                <a:latin typeface="Montserrat" pitchFamily="50" charset="0"/>
              </a:rPr>
              <a:t>Sinalização nas vias e espaços públicos com indicação das rotas, dos equipamentos, da rede de transporte público, dos tempos de deslocamentos e mapas indicativos;</a:t>
            </a:r>
          </a:p>
          <a:p>
            <a:pPr marL="0" lvl="3" algn="just">
              <a:spcBef>
                <a:spcPts val="600"/>
              </a:spcBef>
              <a:buFont typeface="Arial" pitchFamily="34" charset="0"/>
              <a:buChar char="•"/>
            </a:pPr>
            <a:r>
              <a:rPr lang="pt-BR" sz="1000" dirty="0">
                <a:solidFill>
                  <a:schemeClr val="tx1">
                    <a:lumMod val="65000"/>
                    <a:lumOff val="35000"/>
                  </a:schemeClr>
                </a:solidFill>
                <a:latin typeface="Montserrat" pitchFamily="50" charset="0"/>
              </a:rPr>
              <a:t>Sinalização indicativa de mapas de entorno nos pontos de parada de ônibus, estação de metrô e BRT.</a:t>
            </a:r>
          </a:p>
        </p:txBody>
      </p:sp>
      <p:sp>
        <p:nvSpPr>
          <p:cNvPr id="14" name="Retângulo 13"/>
          <p:cNvSpPr/>
          <p:nvPr/>
        </p:nvSpPr>
        <p:spPr>
          <a:xfrm>
            <a:off x="538163" y="1349375"/>
            <a:ext cx="4906176"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p:cNvSpPr>
            <a:spLocks/>
          </p:cNvSpPr>
          <p:nvPr/>
        </p:nvSpPr>
        <p:spPr>
          <a:xfrm>
            <a:off x="538163" y="1404188"/>
            <a:ext cx="4906175" cy="1308050"/>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30">
            <a:spAutoFit/>
          </a:bodyPr>
          <a:lstStyle/>
          <a:p>
            <a:pPr indent="457200">
              <a:spcBef>
                <a:spcPts val="600"/>
              </a:spcBef>
            </a:pPr>
            <a:r>
              <a:rPr lang="pt-BR" sz="1000" b="1" dirty="0">
                <a:solidFill>
                  <a:schemeClr val="tx1">
                    <a:lumMod val="65000"/>
                    <a:lumOff val="35000"/>
                  </a:schemeClr>
                </a:solidFill>
                <a:latin typeface="Montserrat" pitchFamily="50" charset="0"/>
              </a:rPr>
              <a:t>Aumentar a Sinalização urbana voltada a pedestres e ciclistas</a:t>
            </a:r>
          </a:p>
          <a:p>
            <a:pPr indent="457200" algn="just">
              <a:spcBef>
                <a:spcPts val="600"/>
              </a:spcBef>
            </a:pPr>
            <a:r>
              <a:rPr lang="pt-BR" sz="1000" dirty="0">
                <a:solidFill>
                  <a:schemeClr val="tx1">
                    <a:lumMod val="65000"/>
                    <a:lumOff val="35000"/>
                  </a:schemeClr>
                </a:solidFill>
                <a:latin typeface="Montserrat" pitchFamily="50" charset="0"/>
              </a:rPr>
              <a:t>Criar um sistema de sinalização urbana para orientar pedestres e ciclistas tornando os deslocamentos fáceis e confiáveis. O sistema deverá incluir mapas posicionados nos principais equipamentos, sistema de transporte e outros pontos de referência.  A sinalização deverá também informar as distâncias e os tempos dos deslocamentos, pois tal informação poderá auxiliar na escolha por um modo ativo de deslocamento. O sistema deverá ter duas vertentes:</a:t>
            </a:r>
          </a:p>
        </p:txBody>
      </p:sp>
    </p:spTree>
    <p:extLst>
      <p:ext uri="{BB962C8B-B14F-4D97-AF65-F5344CB8AC3E}">
        <p14:creationId xmlns:p14="http://schemas.microsoft.com/office/powerpoint/2010/main" val="40842710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5006183" y="1349375"/>
            <a:ext cx="3956498" cy="4679950"/>
            <a:chOff x="449264" y="0"/>
            <a:chExt cx="4428811" cy="5238626"/>
          </a:xfrm>
        </p:grpSpPr>
        <p:pic>
          <p:nvPicPr>
            <p:cNvPr id="2051" name="Picture 3"/>
            <p:cNvPicPr>
              <a:picLocks noChangeAspect="1" noChangeArrowheads="1"/>
            </p:cNvPicPr>
            <p:nvPr/>
          </p:nvPicPr>
          <p:blipFill rotWithShape="1">
            <a:blip r:embed="rId2" cstate="print"/>
            <a:srcRect l="17050" t="5242" r="15058" b="16706"/>
            <a:stretch/>
          </p:blipFill>
          <p:spPr bwMode="auto">
            <a:xfrm>
              <a:off x="449264" y="0"/>
              <a:ext cx="4428810" cy="5238626"/>
            </a:xfrm>
            <a:prstGeom prst="rect">
              <a:avLst/>
            </a:prstGeom>
            <a:noFill/>
            <a:ln w="9525">
              <a:noFill/>
              <a:miter lim="800000"/>
              <a:headEnd/>
              <a:tailEnd/>
            </a:ln>
            <a:effectLst/>
          </p:spPr>
        </p:pic>
        <p:sp>
          <p:nvSpPr>
            <p:cNvPr id="16" name="Forma livre 15"/>
            <p:cNvSpPr/>
            <p:nvPr/>
          </p:nvSpPr>
          <p:spPr>
            <a:xfrm>
              <a:off x="1109526" y="452113"/>
              <a:ext cx="3768549" cy="3776830"/>
            </a:xfrm>
            <a:custGeom>
              <a:avLst/>
              <a:gdLst>
                <a:gd name="connsiteX0" fmla="*/ 2921329 w 3230088"/>
                <a:gd name="connsiteY0" fmla="*/ 1781299 h 3194462"/>
                <a:gd name="connsiteX1" fmla="*/ 3230088 w 3230088"/>
                <a:gd name="connsiteY1" fmla="*/ 1603169 h 3194462"/>
                <a:gd name="connsiteX2" fmla="*/ 3111335 w 3230088"/>
                <a:gd name="connsiteY2" fmla="*/ 1282535 h 3194462"/>
                <a:gd name="connsiteX3" fmla="*/ 3146961 w 3230088"/>
                <a:gd name="connsiteY3" fmla="*/ 1246909 h 3194462"/>
                <a:gd name="connsiteX4" fmla="*/ 2956955 w 3230088"/>
                <a:gd name="connsiteY4" fmla="*/ 902525 h 3194462"/>
                <a:gd name="connsiteX5" fmla="*/ 2600696 w 3230088"/>
                <a:gd name="connsiteY5" fmla="*/ 439387 h 3194462"/>
                <a:gd name="connsiteX6" fmla="*/ 2351314 w 3230088"/>
                <a:gd name="connsiteY6" fmla="*/ 261257 h 3194462"/>
                <a:gd name="connsiteX7" fmla="*/ 2006929 w 3230088"/>
                <a:gd name="connsiteY7" fmla="*/ 332509 h 3194462"/>
                <a:gd name="connsiteX8" fmla="*/ 1246909 w 3230088"/>
                <a:gd name="connsiteY8" fmla="*/ 166255 h 3194462"/>
                <a:gd name="connsiteX9" fmla="*/ 926275 w 3230088"/>
                <a:gd name="connsiteY9" fmla="*/ 0 h 3194462"/>
                <a:gd name="connsiteX10" fmla="*/ 926275 w 3230088"/>
                <a:gd name="connsiteY10" fmla="*/ 225631 h 3194462"/>
                <a:gd name="connsiteX11" fmla="*/ 546265 w 3230088"/>
                <a:gd name="connsiteY11" fmla="*/ 391886 h 3194462"/>
                <a:gd name="connsiteX12" fmla="*/ 439387 w 3230088"/>
                <a:gd name="connsiteY12" fmla="*/ 676894 h 3194462"/>
                <a:gd name="connsiteX13" fmla="*/ 237506 w 3230088"/>
                <a:gd name="connsiteY13" fmla="*/ 926275 h 3194462"/>
                <a:gd name="connsiteX14" fmla="*/ 0 w 3230088"/>
                <a:gd name="connsiteY14" fmla="*/ 1662546 h 3194462"/>
                <a:gd name="connsiteX15" fmla="*/ 486888 w 3230088"/>
                <a:gd name="connsiteY15" fmla="*/ 1923803 h 3194462"/>
                <a:gd name="connsiteX16" fmla="*/ 213755 w 3230088"/>
                <a:gd name="connsiteY16" fmla="*/ 2446317 h 3194462"/>
                <a:gd name="connsiteX17" fmla="*/ 344384 w 3230088"/>
                <a:gd name="connsiteY17" fmla="*/ 2553195 h 3194462"/>
                <a:gd name="connsiteX18" fmla="*/ 427511 w 3230088"/>
                <a:gd name="connsiteY18" fmla="*/ 2802577 h 3194462"/>
                <a:gd name="connsiteX19" fmla="*/ 1128155 w 3230088"/>
                <a:gd name="connsiteY19" fmla="*/ 3194462 h 3194462"/>
                <a:gd name="connsiteX20" fmla="*/ 1520041 w 3230088"/>
                <a:gd name="connsiteY20" fmla="*/ 3111335 h 3194462"/>
                <a:gd name="connsiteX21" fmla="*/ 2185059 w 3230088"/>
                <a:gd name="connsiteY21" fmla="*/ 1745673 h 3194462"/>
                <a:gd name="connsiteX22" fmla="*/ 2375065 w 3230088"/>
                <a:gd name="connsiteY22" fmla="*/ 1686296 h 3194462"/>
                <a:gd name="connsiteX23" fmla="*/ 2576945 w 3230088"/>
                <a:gd name="connsiteY23" fmla="*/ 1710047 h 3194462"/>
                <a:gd name="connsiteX24" fmla="*/ 2612571 w 3230088"/>
                <a:gd name="connsiteY24" fmla="*/ 1674421 h 3194462"/>
                <a:gd name="connsiteX25" fmla="*/ 2921329 w 3230088"/>
                <a:gd name="connsiteY25" fmla="*/ 1781299 h 319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30088" h="3194462">
                  <a:moveTo>
                    <a:pt x="2921329" y="1781299"/>
                  </a:moveTo>
                  <a:lnTo>
                    <a:pt x="3230088" y="1603169"/>
                  </a:lnTo>
                  <a:lnTo>
                    <a:pt x="3111335" y="1282535"/>
                  </a:lnTo>
                  <a:lnTo>
                    <a:pt x="3146961" y="1246909"/>
                  </a:lnTo>
                  <a:lnTo>
                    <a:pt x="2956955" y="902525"/>
                  </a:lnTo>
                  <a:lnTo>
                    <a:pt x="2600696" y="439387"/>
                  </a:lnTo>
                  <a:lnTo>
                    <a:pt x="2351314" y="261257"/>
                  </a:lnTo>
                  <a:lnTo>
                    <a:pt x="2006929" y="332509"/>
                  </a:lnTo>
                  <a:lnTo>
                    <a:pt x="1246909" y="166255"/>
                  </a:lnTo>
                  <a:lnTo>
                    <a:pt x="926275" y="0"/>
                  </a:lnTo>
                  <a:lnTo>
                    <a:pt x="926275" y="225631"/>
                  </a:lnTo>
                  <a:lnTo>
                    <a:pt x="546265" y="391886"/>
                  </a:lnTo>
                  <a:lnTo>
                    <a:pt x="439387" y="676894"/>
                  </a:lnTo>
                  <a:lnTo>
                    <a:pt x="237506" y="926275"/>
                  </a:lnTo>
                  <a:lnTo>
                    <a:pt x="0" y="1662546"/>
                  </a:lnTo>
                  <a:lnTo>
                    <a:pt x="486888" y="1923803"/>
                  </a:lnTo>
                  <a:lnTo>
                    <a:pt x="213755" y="2446317"/>
                  </a:lnTo>
                  <a:lnTo>
                    <a:pt x="344384" y="2553195"/>
                  </a:lnTo>
                  <a:lnTo>
                    <a:pt x="427511" y="2802577"/>
                  </a:lnTo>
                  <a:lnTo>
                    <a:pt x="1128155" y="3194462"/>
                  </a:lnTo>
                  <a:lnTo>
                    <a:pt x="1520041" y="3111335"/>
                  </a:lnTo>
                  <a:lnTo>
                    <a:pt x="2185059" y="1745673"/>
                  </a:lnTo>
                  <a:lnTo>
                    <a:pt x="2375065" y="1686296"/>
                  </a:lnTo>
                  <a:lnTo>
                    <a:pt x="2576945" y="1710047"/>
                  </a:lnTo>
                  <a:lnTo>
                    <a:pt x="2612571" y="1674421"/>
                  </a:lnTo>
                  <a:lnTo>
                    <a:pt x="2921329" y="1781299"/>
                  </a:lnTo>
                  <a:close/>
                </a:path>
              </a:pathLst>
            </a:custGeom>
            <a:solidFill>
              <a:srgbClr val="FFFFFF">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7253" tIns="53627" rIns="107253" bIns="53627" rtlCol="0" anchor="ctr"/>
            <a:lstStyle/>
            <a:p>
              <a:pPr algn="ctr"/>
              <a:endParaRPr lang="pt-BR"/>
            </a:p>
          </p:txBody>
        </p:sp>
      </p:grpSp>
      <p:sp>
        <p:nvSpPr>
          <p:cNvPr id="13" name="Retângulo 12"/>
          <p:cNvSpPr/>
          <p:nvPr/>
        </p:nvSpPr>
        <p:spPr>
          <a:xfrm>
            <a:off x="3176246" y="5742817"/>
            <a:ext cx="1245729" cy="231412"/>
          </a:xfrm>
          <a:prstGeom prst="rect">
            <a:avLst/>
          </a:prstGeom>
          <a:noFill/>
        </p:spPr>
        <p:txBody>
          <a:bodyPr wrap="none" lIns="107253" tIns="53627" rIns="107253" bIns="53627">
            <a:spAutoFit/>
          </a:bodyPr>
          <a:lstStyle/>
          <a:p>
            <a:r>
              <a:rPr lang="pt-BR" sz="800" dirty="0">
                <a:solidFill>
                  <a:schemeClr val="bg1"/>
                </a:solidFill>
                <a:latin typeface="Montserrat" pitchFamily="50" charset="0"/>
              </a:rPr>
              <a:t>Fonte: Google Earth</a:t>
            </a:r>
          </a:p>
        </p:txBody>
      </p:sp>
      <p:grpSp>
        <p:nvGrpSpPr>
          <p:cNvPr id="37" name="Grupo 36"/>
          <p:cNvGrpSpPr/>
          <p:nvPr/>
        </p:nvGrpSpPr>
        <p:grpSpPr>
          <a:xfrm>
            <a:off x="296006" y="2550350"/>
            <a:ext cx="4546714" cy="3521084"/>
            <a:chOff x="4831495" y="1349375"/>
            <a:chExt cx="4546714" cy="3521084"/>
          </a:xfrm>
        </p:grpSpPr>
        <p:pic>
          <p:nvPicPr>
            <p:cNvPr id="3" name="Picture 1"/>
            <p:cNvPicPr>
              <a:picLocks noChangeAspect="1" noChangeArrowheads="1"/>
            </p:cNvPicPr>
            <p:nvPr/>
          </p:nvPicPr>
          <p:blipFill>
            <a:blip r:embed="rId3" cstate="print"/>
            <a:srcRect/>
            <a:stretch>
              <a:fillRect/>
            </a:stretch>
          </p:blipFill>
          <p:spPr bwMode="auto">
            <a:xfrm>
              <a:off x="4831495" y="1470796"/>
              <a:ext cx="3246805" cy="3399663"/>
            </a:xfrm>
            <a:prstGeom prst="rect">
              <a:avLst/>
            </a:prstGeom>
            <a:noFill/>
            <a:ln w="9525">
              <a:noFill/>
              <a:miter lim="800000"/>
              <a:headEnd/>
              <a:tailEnd/>
            </a:ln>
            <a:effectLst/>
          </p:spPr>
        </p:pic>
        <p:sp>
          <p:nvSpPr>
            <p:cNvPr id="6" name="Retângulo 5"/>
            <p:cNvSpPr/>
            <p:nvPr/>
          </p:nvSpPr>
          <p:spPr>
            <a:xfrm>
              <a:off x="5992034" y="1349375"/>
              <a:ext cx="3188479" cy="262190"/>
            </a:xfrm>
            <a:prstGeom prst="rect">
              <a:avLst/>
            </a:prstGeom>
            <a:solidFill>
              <a:srgbClr val="0070C0"/>
            </a:solidFill>
            <a:ln>
              <a:solidFill>
                <a:schemeClr val="tx1">
                  <a:lumMod val="65000"/>
                  <a:lumOff val="35000"/>
                </a:schemeClr>
              </a:solidFill>
              <a:prstDash val="sysDot"/>
            </a:ln>
          </p:spPr>
          <p:txBody>
            <a:bodyPr wrap="square" lIns="107253" tIns="53627" rIns="107253" bIns="53627">
              <a:spAutoFit/>
            </a:bodyPr>
            <a:lstStyle/>
            <a:p>
              <a:r>
                <a:rPr lang="pt-BR" sz="1000" dirty="0">
                  <a:solidFill>
                    <a:schemeClr val="bg1"/>
                  </a:solidFill>
                  <a:latin typeface="Montserrat" pitchFamily="50" charset="0"/>
                </a:rPr>
                <a:t>Unidades de informações para os pedestres </a:t>
              </a:r>
            </a:p>
          </p:txBody>
        </p:sp>
        <p:cxnSp>
          <p:nvCxnSpPr>
            <p:cNvPr id="7" name="Conector reto 6"/>
            <p:cNvCxnSpPr>
              <a:stCxn id="6" idx="1"/>
            </p:cNvCxnSpPr>
            <p:nvPr/>
          </p:nvCxnSpPr>
          <p:spPr>
            <a:xfrm rot="10800000" flipV="1">
              <a:off x="5955526" y="1480470"/>
              <a:ext cx="36509" cy="53802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 name="Agrupar 22"/>
            <p:cNvGrpSpPr/>
            <p:nvPr/>
          </p:nvGrpSpPr>
          <p:grpSpPr>
            <a:xfrm>
              <a:off x="7562093" y="3698089"/>
              <a:ext cx="1816116" cy="970076"/>
              <a:chOff x="7770453" y="3051217"/>
              <a:chExt cx="1816116" cy="970076"/>
            </a:xfrm>
          </p:grpSpPr>
          <p:sp>
            <p:nvSpPr>
              <p:cNvPr id="5" name="Retângulo 4"/>
              <p:cNvSpPr/>
              <p:nvPr/>
            </p:nvSpPr>
            <p:spPr>
              <a:xfrm>
                <a:off x="7989241" y="3051217"/>
                <a:ext cx="1597328" cy="970076"/>
              </a:xfrm>
              <a:prstGeom prst="rect">
                <a:avLst/>
              </a:prstGeom>
            </p:spPr>
            <p:txBody>
              <a:bodyPr wrap="square" lIns="107253" tIns="53627" rIns="107253" bIns="53627">
                <a:spAutoFit/>
              </a:bodyPr>
              <a:lstStyle/>
              <a:p>
                <a:r>
                  <a:rPr lang="pt-BR" sz="800" dirty="0">
                    <a:solidFill>
                      <a:schemeClr val="tx1">
                        <a:lumMod val="65000"/>
                        <a:lumOff val="35000"/>
                      </a:schemeClr>
                    </a:solidFill>
                    <a:latin typeface="Montserrat" pitchFamily="50" charset="0"/>
                  </a:rPr>
                  <a:t>Tempo de caminhada:</a:t>
                </a:r>
              </a:p>
              <a:p>
                <a:pPr>
                  <a:lnSpc>
                    <a:spcPct val="200000"/>
                  </a:lnSpc>
                </a:pPr>
                <a:r>
                  <a:rPr lang="pt-BR" sz="800" dirty="0">
                    <a:solidFill>
                      <a:schemeClr val="tx1">
                        <a:lumMod val="65000"/>
                        <a:lumOff val="35000"/>
                      </a:schemeClr>
                    </a:solidFill>
                    <a:latin typeface="Montserrat" pitchFamily="50" charset="0"/>
                  </a:rPr>
                  <a:t>5 minutos</a:t>
                </a:r>
              </a:p>
              <a:p>
                <a:pPr>
                  <a:lnSpc>
                    <a:spcPct val="200000"/>
                  </a:lnSpc>
                </a:pPr>
                <a:r>
                  <a:rPr lang="pt-BR" sz="800" dirty="0">
                    <a:solidFill>
                      <a:schemeClr val="tx1">
                        <a:lumMod val="65000"/>
                        <a:lumOff val="35000"/>
                      </a:schemeClr>
                    </a:solidFill>
                    <a:latin typeface="Montserrat" pitchFamily="50" charset="0"/>
                  </a:rPr>
                  <a:t>10 minutos</a:t>
                </a:r>
              </a:p>
              <a:p>
                <a:pPr>
                  <a:lnSpc>
                    <a:spcPct val="200000"/>
                  </a:lnSpc>
                </a:pPr>
                <a:r>
                  <a:rPr lang="pt-BR" sz="800" dirty="0">
                    <a:solidFill>
                      <a:schemeClr val="tx1">
                        <a:lumMod val="65000"/>
                        <a:lumOff val="35000"/>
                      </a:schemeClr>
                    </a:solidFill>
                    <a:latin typeface="Montserrat" pitchFamily="50" charset="0"/>
                  </a:rPr>
                  <a:t>15 minutos</a:t>
                </a:r>
                <a:endParaRPr lang="pt-BR" sz="800" dirty="0">
                  <a:latin typeface="Montserrat" pitchFamily="50" charset="0"/>
                </a:endParaRPr>
              </a:p>
            </p:txBody>
          </p:sp>
          <p:sp>
            <p:nvSpPr>
              <p:cNvPr id="22" name="Retângulo 21"/>
              <p:cNvSpPr/>
              <p:nvPr/>
            </p:nvSpPr>
            <p:spPr>
              <a:xfrm>
                <a:off x="7773046" y="3786501"/>
                <a:ext cx="216024" cy="152329"/>
              </a:xfrm>
              <a:prstGeom prst="rect">
                <a:avLst/>
              </a:prstGeom>
              <a:solidFill>
                <a:srgbClr val="E60000"/>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24" name="Retângulo 23"/>
              <p:cNvSpPr/>
              <p:nvPr/>
            </p:nvSpPr>
            <p:spPr>
              <a:xfrm>
                <a:off x="7770453" y="3551710"/>
                <a:ext cx="216024" cy="152329"/>
              </a:xfrm>
              <a:prstGeom prst="rect">
                <a:avLst/>
              </a:prstGeom>
              <a:solidFill>
                <a:srgbClr val="FFFF00"/>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sp>
            <p:nvSpPr>
              <p:cNvPr id="25" name="Retângulo 24"/>
              <p:cNvSpPr/>
              <p:nvPr/>
            </p:nvSpPr>
            <p:spPr>
              <a:xfrm>
                <a:off x="7770453" y="3307761"/>
                <a:ext cx="216024" cy="152329"/>
              </a:xfrm>
              <a:prstGeom prst="rect">
                <a:avLst/>
              </a:prstGeom>
              <a:solidFill>
                <a:srgbClr val="00B050"/>
              </a:solidFill>
              <a:ln w="38100">
                <a:noFill/>
                <a:prstDash val="solid"/>
              </a:ln>
              <a:effectLst/>
            </p:spPr>
            <p:style>
              <a:lnRef idx="1">
                <a:schemeClr val="accent1"/>
              </a:lnRef>
              <a:fillRef idx="0">
                <a:schemeClr val="accent1"/>
              </a:fillRef>
              <a:effectRef idx="0">
                <a:schemeClr val="accent1"/>
              </a:effectRef>
              <a:fontRef idx="minor">
                <a:schemeClr val="tx1"/>
              </a:fontRef>
            </p:style>
            <p:txBody>
              <a:bodyPr wrap="square" lIns="0" tIns="0" rIns="0" bIns="0" numCol="1" spcCol="289980" rtlCol="0" anchor="ctr">
                <a:spAutoFit/>
              </a:bodyPr>
              <a:lstStyle/>
              <a:p>
                <a:pPr algn="just"/>
                <a:endParaRPr lang="pt-BR" sz="900" b="1" dirty="0">
                  <a:solidFill>
                    <a:schemeClr val="tx1">
                      <a:lumMod val="65000"/>
                      <a:lumOff val="35000"/>
                    </a:schemeClr>
                  </a:solidFill>
                  <a:latin typeface="Century Gothic" pitchFamily="34" charset="0"/>
                </a:endParaRPr>
              </a:p>
            </p:txBody>
          </p:sp>
        </p:grpSp>
      </p:grpSp>
      <p:pic>
        <p:nvPicPr>
          <p:cNvPr id="28" name="Picture 2"/>
          <p:cNvPicPr>
            <a:picLocks noChangeAspect="1" noChangeArrowheads="1"/>
          </p:cNvPicPr>
          <p:nvPr/>
        </p:nvPicPr>
        <p:blipFill>
          <a:blip r:embed="rId4" cstate="print"/>
          <a:srcRect l="26980" r="52335"/>
          <a:stretch>
            <a:fillRect/>
          </a:stretch>
        </p:blipFill>
        <p:spPr bwMode="auto">
          <a:xfrm>
            <a:off x="4269560" y="3223420"/>
            <a:ext cx="373878" cy="1129388"/>
          </a:xfrm>
          <a:prstGeom prst="rect">
            <a:avLst/>
          </a:prstGeom>
          <a:noFill/>
          <a:ln w="9525">
            <a:noFill/>
            <a:miter lim="800000"/>
            <a:headEnd/>
            <a:tailEnd/>
          </a:ln>
          <a:effectLst/>
        </p:spPr>
      </p:pic>
      <p:grpSp>
        <p:nvGrpSpPr>
          <p:cNvPr id="38" name="Grupo 37"/>
          <p:cNvGrpSpPr/>
          <p:nvPr/>
        </p:nvGrpSpPr>
        <p:grpSpPr>
          <a:xfrm>
            <a:off x="532109" y="1349375"/>
            <a:ext cx="4111329" cy="1089794"/>
            <a:chOff x="8140247" y="2128030"/>
            <a:chExt cx="4111329" cy="1089794"/>
          </a:xfrm>
        </p:grpSpPr>
        <p:sp>
          <p:nvSpPr>
            <p:cNvPr id="36" name="Retângulo 35"/>
            <p:cNvSpPr/>
            <p:nvPr/>
          </p:nvSpPr>
          <p:spPr>
            <a:xfrm>
              <a:off x="8146301" y="2128030"/>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8140247" y="2171384"/>
              <a:ext cx="4111329" cy="1046440"/>
            </a:xfrm>
            <a:prstGeom prst="rect">
              <a:avLst/>
            </a:prstGeom>
          </p:spPr>
          <p:txBody>
            <a:bodyPr wrap="square" lIns="0" tIns="0" rIns="0" bIns="0">
              <a:spAutoFit/>
            </a:bodyPr>
            <a:lstStyle/>
            <a:p>
              <a:pPr indent="457200" algn="just">
                <a:spcBef>
                  <a:spcPts val="600"/>
                </a:spcBef>
              </a:pPr>
              <a:r>
                <a:rPr lang="pt-BR" sz="1000" b="1" dirty="0">
                  <a:solidFill>
                    <a:schemeClr val="tx1">
                      <a:lumMod val="65000"/>
                      <a:lumOff val="35000"/>
                    </a:schemeClr>
                  </a:solidFill>
                  <a:latin typeface="Montserrat" pitchFamily="50" charset="0"/>
                </a:rPr>
                <a:t>Estação Galeria – Setor Comercial Sul</a:t>
              </a:r>
            </a:p>
            <a:p>
              <a:pPr algn="just">
                <a:spcBef>
                  <a:spcPts val="600"/>
                </a:spcBef>
              </a:pPr>
              <a:r>
                <a:rPr lang="pt-BR" sz="1000" dirty="0">
                  <a:solidFill>
                    <a:schemeClr val="tx1">
                      <a:lumMod val="65000"/>
                      <a:lumOff val="35000"/>
                    </a:schemeClr>
                  </a:solidFill>
                  <a:latin typeface="Montserrat" pitchFamily="50" charset="0"/>
                </a:rPr>
                <a:t>Modelo de simulação de isócronas, zonas de intervalos de tempo de caminhada. A imagem acima mostra quanto tempo demora para chegar  até a estação de metrô e onde seria indicado colocar a sinalização para pedestres.  </a:t>
              </a:r>
            </a:p>
            <a:p>
              <a:pPr algn="just">
                <a:spcBef>
                  <a:spcPts val="600"/>
                </a:spcBef>
              </a:pPr>
              <a:r>
                <a:rPr lang="pt-BR" sz="800" dirty="0">
                  <a:solidFill>
                    <a:schemeClr val="tx1">
                      <a:lumMod val="65000"/>
                      <a:lumOff val="35000"/>
                    </a:schemeClr>
                  </a:solidFill>
                  <a:latin typeface="Montserrat" pitchFamily="50" charset="0"/>
                </a:rPr>
                <a:t>Fonte : Souza (2015)</a:t>
              </a: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7700"/>
        </a:solidFill>
        <a:effectLst/>
      </p:bgPr>
    </p:bg>
    <p:spTree>
      <p:nvGrpSpPr>
        <p:cNvPr id="1" name=""/>
        <p:cNvGrpSpPr/>
        <p:nvPr/>
      </p:nvGrpSpPr>
      <p:grpSpPr>
        <a:xfrm>
          <a:off x="0" y="0"/>
          <a:ext cx="0" cy="0"/>
          <a:chOff x="0" y="0"/>
          <a:chExt cx="0" cy="0"/>
        </a:xfrm>
      </p:grpSpPr>
      <p:sp>
        <p:nvSpPr>
          <p:cNvPr id="24" name="CaixaDeTexto 23"/>
          <p:cNvSpPr txBox="1"/>
          <p:nvPr/>
        </p:nvSpPr>
        <p:spPr>
          <a:xfrm>
            <a:off x="4787105" y="4501375"/>
            <a:ext cx="4460613" cy="540784"/>
          </a:xfrm>
          <a:prstGeom prst="rect">
            <a:avLst/>
          </a:prstGeom>
          <a:noFill/>
          <a:ln>
            <a:noFill/>
          </a:ln>
        </p:spPr>
        <p:txBody>
          <a:bodyPr wrap="square" lIns="97339" tIns="48670" rIns="97339" bIns="48670"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2200" b="1" i="1" u="none" strike="noStrike" kern="1200" cap="none" spc="0" normalizeH="0" baseline="0" noProof="0" dirty="0">
                <a:ln>
                  <a:noFill/>
                </a:ln>
                <a:solidFill>
                  <a:srgbClr val="F9DD16"/>
                </a:solidFill>
                <a:effectLst/>
                <a:uLnTx/>
                <a:uFillTx/>
                <a:latin typeface="Montserrat" pitchFamily="50" charset="0"/>
                <a:ea typeface="+mn-ea"/>
                <a:cs typeface="+mn-cs"/>
              </a:rPr>
              <a:t>5. AÇÕES PROPOSTAS</a:t>
            </a:r>
          </a:p>
        </p:txBody>
      </p:sp>
      <p:cxnSp>
        <p:nvCxnSpPr>
          <p:cNvPr id="25" name="Conector reto 24"/>
          <p:cNvCxnSpPr/>
          <p:nvPr/>
        </p:nvCxnSpPr>
        <p:spPr>
          <a:xfrm>
            <a:off x="0" y="508374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5079209" y="5082037"/>
            <a:ext cx="4455908" cy="417885"/>
          </a:xfrm>
          <a:prstGeom prst="rect">
            <a:avLst/>
          </a:prstGeom>
          <a:noFill/>
          <a:ln>
            <a:noFill/>
          </a:ln>
        </p:spPr>
        <p:txBody>
          <a:bodyPr wrap="square" lIns="91771" tIns="45886" rIns="360000" bIns="45886"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1600" u="none" strike="noStrike" kern="1200" cap="none" spc="0" normalizeH="0" baseline="0" noProof="0" dirty="0">
                <a:ln>
                  <a:noFill/>
                </a:ln>
                <a:solidFill>
                  <a:prstClr val="white"/>
                </a:solidFill>
                <a:effectLst/>
                <a:uLnTx/>
                <a:uFillTx/>
                <a:latin typeface="Montserrat" pitchFamily="50" charset="0"/>
                <a:ea typeface="+mn-ea"/>
                <a:cs typeface="+mn-cs"/>
              </a:rPr>
              <a:t> 5.3 Educação e Comportamento</a:t>
            </a:r>
          </a:p>
        </p:txBody>
      </p:sp>
    </p:spTree>
    <p:extLst>
      <p:ext uri="{BB962C8B-B14F-4D97-AF65-F5344CB8AC3E}">
        <p14:creationId xmlns:p14="http://schemas.microsoft.com/office/powerpoint/2010/main" val="6825081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538163"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a:spLocks/>
          </p:cNvSpPr>
          <p:nvPr/>
        </p:nvSpPr>
        <p:spPr>
          <a:xfrm>
            <a:off x="538163" y="1349375"/>
            <a:ext cx="4105275" cy="406955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72000" tIns="72000" rIns="72000" bIns="72000" numCol="1" spcCol="340176">
            <a:spAutoFit/>
          </a:bodyPr>
          <a:lstStyle/>
          <a:p>
            <a:pPr indent="457200">
              <a:spcAft>
                <a:spcPts val="600"/>
              </a:spcAft>
            </a:pPr>
            <a:r>
              <a:rPr lang="pt-BR" sz="1000" b="1" dirty="0">
                <a:solidFill>
                  <a:schemeClr val="tx1">
                    <a:lumMod val="65000"/>
                    <a:lumOff val="35000"/>
                  </a:schemeClr>
                </a:solidFill>
                <a:latin typeface="Montserrat" pitchFamily="50" charset="0"/>
              </a:rPr>
              <a:t>Diretrizes Para As Campanhas:</a:t>
            </a:r>
          </a:p>
          <a:p>
            <a:pPr indent="457200" algn="just">
              <a:spcAft>
                <a:spcPts val="600"/>
              </a:spcAft>
            </a:pPr>
            <a:r>
              <a:rPr lang="pt-BR" sz="1000" dirty="0">
                <a:solidFill>
                  <a:schemeClr val="tx1">
                    <a:lumMod val="65000"/>
                    <a:lumOff val="35000"/>
                  </a:schemeClr>
                </a:solidFill>
                <a:latin typeface="Montserrat" pitchFamily="50" charset="0"/>
              </a:rPr>
              <a:t>O objetivo desta etapa do plano é estabelecer as principais diretrizes que devem nortear as ações de educação relativas à mobilidade ativa.  As diretrizes a seguir devem pautar as campanhas educativas, programas de educação de trânsito, formação de condutores e cursos de capacitação de técnicos do DF:</a:t>
            </a:r>
          </a:p>
          <a:p>
            <a:pPr marL="424604" lvl="2" indent="457200">
              <a:spcAft>
                <a:spcPts val="600"/>
              </a:spcAft>
              <a:buFont typeface="Arial" pitchFamily="34" charset="0"/>
              <a:buChar char="•"/>
            </a:pPr>
            <a:r>
              <a:rPr lang="pt-BR" sz="1000" dirty="0">
                <a:solidFill>
                  <a:schemeClr val="tx1">
                    <a:lumMod val="65000"/>
                    <a:lumOff val="35000"/>
                  </a:schemeClr>
                </a:solidFill>
                <a:latin typeface="Montserrat" pitchFamily="50" charset="0"/>
              </a:rPr>
              <a:t>Promover a cultura de estímulo ao andar a pé e o uso da bicicleta como modo de transporte, de forma integrada e segura com os outros modos de transporte;</a:t>
            </a:r>
          </a:p>
          <a:p>
            <a:pPr marL="424604" lvl="2" indent="457200">
              <a:spcAft>
                <a:spcPts val="600"/>
              </a:spcAft>
              <a:buFont typeface="Arial" pitchFamily="34" charset="0"/>
              <a:buChar char="•"/>
            </a:pPr>
            <a:r>
              <a:rPr lang="pt-BR" sz="1000" dirty="0">
                <a:solidFill>
                  <a:schemeClr val="tx1">
                    <a:lumMod val="65000"/>
                    <a:lumOff val="35000"/>
                  </a:schemeClr>
                </a:solidFill>
                <a:latin typeface="Montserrat" pitchFamily="50" charset="0"/>
              </a:rPr>
              <a:t>Promover campanhas educativas, programas de educação de trânsito, que visem a segurança de pedestres e ciclistas para todas as faixas etárias;</a:t>
            </a:r>
          </a:p>
          <a:p>
            <a:pPr marL="424604" lvl="2" indent="457200">
              <a:spcAft>
                <a:spcPts val="600"/>
              </a:spcAft>
              <a:buFont typeface="Arial" pitchFamily="34" charset="0"/>
              <a:buChar char="•"/>
            </a:pPr>
            <a:r>
              <a:rPr lang="pt-BR" sz="1000" dirty="0">
                <a:solidFill>
                  <a:schemeClr val="tx1">
                    <a:lumMod val="65000"/>
                    <a:lumOff val="35000"/>
                  </a:schemeClr>
                </a:solidFill>
                <a:latin typeface="Montserrat" pitchFamily="50" charset="0"/>
              </a:rPr>
              <a:t>Desestimular o uso do transporte individual motorizado, com foco na racionalização e na redistribuição da demanda pelo espaço viário;</a:t>
            </a:r>
          </a:p>
          <a:p>
            <a:pPr marL="424604" lvl="2" indent="457200">
              <a:spcAft>
                <a:spcPts val="600"/>
              </a:spcAft>
              <a:buFont typeface="Arial" pitchFamily="34" charset="0"/>
              <a:buChar char="•"/>
            </a:pPr>
            <a:r>
              <a:rPr lang="pt-BR" sz="1000" dirty="0">
                <a:solidFill>
                  <a:schemeClr val="tx1">
                    <a:lumMod val="65000"/>
                    <a:lumOff val="35000"/>
                  </a:schemeClr>
                </a:solidFill>
                <a:latin typeface="Montserrat" pitchFamily="50" charset="0"/>
              </a:rPr>
              <a:t>Promover o conhecimento sobre os efeitos indesejáveis da utilização indiscriminada do transporte individual motorizado.</a:t>
            </a:r>
          </a:p>
        </p:txBody>
      </p:sp>
      <p:sp>
        <p:nvSpPr>
          <p:cNvPr id="4" name="Retângulo 3"/>
          <p:cNvSpPr/>
          <p:nvPr/>
        </p:nvSpPr>
        <p:spPr>
          <a:xfrm>
            <a:off x="5075238" y="3186907"/>
            <a:ext cx="4105275" cy="1092607"/>
          </a:xfrm>
          <a:prstGeom prst="rect">
            <a:avLst/>
          </a:prstGeom>
          <a:ln w="28575">
            <a:solidFill>
              <a:schemeClr val="tx2">
                <a:lumMod val="60000"/>
                <a:lumOff val="40000"/>
              </a:schemeClr>
            </a:solidFill>
            <a:prstDash val="sysDot"/>
          </a:ln>
        </p:spPr>
        <p:txBody>
          <a:bodyPr wrap="square">
            <a:spAutoFit/>
          </a:bodyPr>
          <a:lstStyle/>
          <a:p>
            <a:pPr lvl="0" algn="ctr">
              <a:spcAft>
                <a:spcPts val="600"/>
              </a:spcAft>
            </a:pPr>
            <a:r>
              <a:rPr lang="pt-BR" sz="1000" b="1" dirty="0">
                <a:solidFill>
                  <a:prstClr val="black">
                    <a:lumMod val="65000"/>
                    <a:lumOff val="35000"/>
                  </a:prstClr>
                </a:solidFill>
                <a:latin typeface="Montserrat" pitchFamily="50" charset="0"/>
              </a:rPr>
              <a:t>A Importância da Educação</a:t>
            </a:r>
          </a:p>
          <a:p>
            <a:pPr lvl="0" indent="457200" algn="just">
              <a:spcAft>
                <a:spcPts val="600"/>
              </a:spcAft>
            </a:pPr>
            <a:r>
              <a:rPr lang="pt-BR" sz="1000" dirty="0">
                <a:solidFill>
                  <a:prstClr val="black">
                    <a:lumMod val="65000"/>
                    <a:lumOff val="35000"/>
                  </a:prstClr>
                </a:solidFill>
                <a:latin typeface="Montserrat" pitchFamily="50" charset="0"/>
              </a:rPr>
              <a:t>A educação é o que promove mudança da cultura, conscientizando a respeito de ações que assegurem a vida  e criem um trânsito mais seguro. Através de campanhas também é possível propiciar o incentivo e respeito aos modos de transporte ativos.</a:t>
            </a:r>
          </a:p>
        </p:txBody>
      </p:sp>
      <p:graphicFrame>
        <p:nvGraphicFramePr>
          <p:cNvPr id="5" name="Tabela 4"/>
          <p:cNvGraphicFramePr>
            <a:graphicFrameLocks noGrp="1"/>
          </p:cNvGraphicFramePr>
          <p:nvPr>
            <p:extLst>
              <p:ext uri="{D42A27DB-BD31-4B8C-83A1-F6EECF244321}">
                <p14:modId xmlns:p14="http://schemas.microsoft.com/office/powerpoint/2010/main" val="2310715323"/>
              </p:ext>
            </p:extLst>
          </p:nvPr>
        </p:nvGraphicFramePr>
        <p:xfrm>
          <a:off x="5075238" y="1349375"/>
          <a:ext cx="4069081" cy="1563306"/>
        </p:xfrm>
        <a:graphic>
          <a:graphicData uri="http://schemas.openxmlformats.org/drawingml/2006/table">
            <a:tbl>
              <a:tblPr firstRow="1" bandRow="1">
                <a:tableStyleId>{5C22544A-7EE6-4342-B048-85BDC9FD1C3A}</a:tableStyleId>
              </a:tblPr>
              <a:tblGrid>
                <a:gridCol w="1663607">
                  <a:extLst>
                    <a:ext uri="{9D8B030D-6E8A-4147-A177-3AD203B41FA5}">
                      <a16:colId xmlns:a16="http://schemas.microsoft.com/office/drawing/2014/main" val="2156541520"/>
                    </a:ext>
                  </a:extLst>
                </a:gridCol>
                <a:gridCol w="1202737">
                  <a:extLst>
                    <a:ext uri="{9D8B030D-6E8A-4147-A177-3AD203B41FA5}">
                      <a16:colId xmlns:a16="http://schemas.microsoft.com/office/drawing/2014/main" val="2376953119"/>
                    </a:ext>
                  </a:extLst>
                </a:gridCol>
                <a:gridCol w="1202737">
                  <a:extLst>
                    <a:ext uri="{9D8B030D-6E8A-4147-A177-3AD203B41FA5}">
                      <a16:colId xmlns:a16="http://schemas.microsoft.com/office/drawing/2014/main" val="3659831383"/>
                    </a:ext>
                  </a:extLst>
                </a:gridCol>
              </a:tblGrid>
              <a:tr h="521102">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latin typeface="Montserrat" pitchFamily="50" charset="0"/>
                        </a:rPr>
                        <a:t>AÇÃO</a:t>
                      </a:r>
                    </a:p>
                  </a:txBody>
                  <a:tcPr anchor="ctr">
                    <a:solidFill>
                      <a:srgbClr val="0070C0"/>
                    </a:solidFill>
                  </a:tcPr>
                </a:tc>
                <a:tc>
                  <a:txBody>
                    <a:bodyPr/>
                    <a:lstStyle/>
                    <a:p>
                      <a:pPr marL="0" marR="0" lvl="0" indent="0" algn="ctr" defTabSz="863525" rtl="0" eaLnBrk="1" fontAlgn="auto" latinLnBrk="0" hangingPunct="1">
                        <a:lnSpc>
                          <a:spcPct val="100000"/>
                        </a:lnSpc>
                        <a:spcBef>
                          <a:spcPts val="0"/>
                        </a:spcBef>
                        <a:spcAft>
                          <a:spcPts val="0"/>
                        </a:spcAft>
                        <a:buClrTx/>
                        <a:buSzTx/>
                        <a:buFontTx/>
                        <a:buNone/>
                        <a:tabLst/>
                        <a:defRPr/>
                      </a:pPr>
                      <a:r>
                        <a:rPr lang="pt-BR" sz="1000" dirty="0">
                          <a:latin typeface="Montserrat" pitchFamily="50" charset="0"/>
                        </a:rPr>
                        <a:t>VIAS URBANAS</a:t>
                      </a:r>
                    </a:p>
                  </a:txBody>
                  <a:tcPr anchor="ctr">
                    <a:solidFill>
                      <a:srgbClr val="0070C0"/>
                    </a:solidFill>
                  </a:tcPr>
                </a:tc>
                <a:tc>
                  <a:txBody>
                    <a:bodyPr/>
                    <a:lstStyle/>
                    <a:p>
                      <a:pPr algn="ctr"/>
                      <a:r>
                        <a:rPr lang="pt-BR" sz="1000" dirty="0">
                          <a:latin typeface="Montserrat" pitchFamily="50" charset="0"/>
                        </a:rPr>
                        <a:t>RODOVIAS</a:t>
                      </a:r>
                    </a:p>
                  </a:txBody>
                  <a:tcPr anchor="ctr">
                    <a:solidFill>
                      <a:srgbClr val="0070C0"/>
                    </a:solidFill>
                  </a:tcPr>
                </a:tc>
                <a:extLst>
                  <a:ext uri="{0D108BD9-81ED-4DB2-BD59-A6C34878D82A}">
                    <a16:rowId xmlns:a16="http://schemas.microsoft.com/office/drawing/2014/main" val="4006756001"/>
                  </a:ext>
                </a:extLst>
              </a:tr>
              <a:tr h="521102">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lumMod val="65000"/>
                              <a:lumOff val="35000"/>
                            </a:prstClr>
                          </a:solidFill>
                          <a:effectLst/>
                          <a:uLnTx/>
                          <a:uFillTx/>
                          <a:latin typeface="Montserrat" pitchFamily="50" charset="0"/>
                          <a:ea typeface="+mn-ea"/>
                          <a:cs typeface="+mn-cs"/>
                        </a:rPr>
                        <a:t>PLANEJAMENTO</a:t>
                      </a:r>
                    </a:p>
                  </a:txBody>
                  <a:tcPr anchor="ctr">
                    <a:solidFill>
                      <a:schemeClr val="tx2">
                        <a:lumMod val="60000"/>
                        <a:lumOff val="40000"/>
                        <a:alpha val="50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lumMod val="65000"/>
                              <a:lumOff val="35000"/>
                            </a:prstClr>
                          </a:solidFill>
                          <a:effectLst/>
                          <a:uLnTx/>
                          <a:uFillTx/>
                          <a:latin typeface="Montserrat" pitchFamily="50" charset="0"/>
                          <a:ea typeface="+mn-ea"/>
                          <a:cs typeface="+mn-cs"/>
                        </a:rPr>
                        <a:t>SEMOB</a:t>
                      </a:r>
                    </a:p>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lumMod val="65000"/>
                              <a:lumOff val="35000"/>
                            </a:prstClr>
                          </a:solidFill>
                          <a:effectLst/>
                          <a:uLnTx/>
                          <a:uFillTx/>
                          <a:latin typeface="Montserrat" pitchFamily="50" charset="0"/>
                          <a:ea typeface="+mn-ea"/>
                          <a:cs typeface="+mn-cs"/>
                        </a:rPr>
                        <a:t>DETRAN</a:t>
                      </a:r>
                    </a:p>
                  </a:txBody>
                  <a:tcPr anchor="ctr">
                    <a:solidFill>
                      <a:schemeClr val="tx2">
                        <a:lumMod val="60000"/>
                        <a:lumOff val="40000"/>
                        <a:alpha val="50000"/>
                      </a:schemeClr>
                    </a:solidFill>
                  </a:tcPr>
                </a:tc>
                <a:tc>
                  <a:txBody>
                    <a:bodyPr/>
                    <a:lstStyle/>
                    <a:p>
                      <a:pPr marL="0" marR="0" lvl="0" indent="0" algn="ctr" defTabSz="736202"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lumMod val="65000"/>
                              <a:lumOff val="35000"/>
                            </a:prstClr>
                          </a:solidFill>
                          <a:effectLst/>
                          <a:uLnTx/>
                          <a:uFillTx/>
                          <a:latin typeface="Montserrat" pitchFamily="50" charset="0"/>
                          <a:ea typeface="+mn-ea"/>
                          <a:cs typeface="+mn-cs"/>
                        </a:rPr>
                        <a:t>SEMOB</a:t>
                      </a:r>
                    </a:p>
                    <a:p>
                      <a:pPr marL="0" marR="0" lvl="0" indent="0" algn="ctr" defTabSz="863525"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lumMod val="65000"/>
                              <a:lumOff val="35000"/>
                            </a:prstClr>
                          </a:solidFill>
                          <a:effectLst/>
                          <a:uLnTx/>
                          <a:uFillTx/>
                          <a:latin typeface="Montserrat" pitchFamily="50" charset="0"/>
                          <a:ea typeface="+mn-ea"/>
                          <a:cs typeface="+mn-cs"/>
                        </a:rPr>
                        <a:t>DER</a:t>
                      </a:r>
                    </a:p>
                  </a:txBody>
                  <a:tcPr anchor="ctr">
                    <a:solidFill>
                      <a:schemeClr val="tx2">
                        <a:lumMod val="60000"/>
                        <a:lumOff val="40000"/>
                        <a:alpha val="50000"/>
                      </a:schemeClr>
                    </a:solidFill>
                  </a:tcPr>
                </a:tc>
                <a:extLst>
                  <a:ext uri="{0D108BD9-81ED-4DB2-BD59-A6C34878D82A}">
                    <a16:rowId xmlns:a16="http://schemas.microsoft.com/office/drawing/2014/main" val="1415297601"/>
                  </a:ext>
                </a:extLst>
              </a:tr>
              <a:tr h="521102">
                <a:tc>
                  <a:txBody>
                    <a:bodyPr/>
                    <a:lstStyle/>
                    <a:p>
                      <a:pPr algn="ctr"/>
                      <a:r>
                        <a:rPr kumimoji="0" lang="pt-BR" sz="1000" b="0" i="0" u="none" strike="noStrike" kern="1200" cap="none" spc="0" normalizeH="0" baseline="0" noProof="0" dirty="0">
                          <a:ln>
                            <a:noFill/>
                          </a:ln>
                          <a:solidFill>
                            <a:prstClr val="black">
                              <a:lumMod val="65000"/>
                              <a:lumOff val="35000"/>
                            </a:prstClr>
                          </a:solidFill>
                          <a:effectLst/>
                          <a:uLnTx/>
                          <a:uFillTx/>
                          <a:latin typeface="Montserrat" pitchFamily="50" charset="0"/>
                          <a:ea typeface="+mn-ea"/>
                          <a:cs typeface="+mn-cs"/>
                        </a:rPr>
                        <a:t>REALIZAÇÃO</a:t>
                      </a:r>
                      <a:endParaRPr lang="pt-BR" sz="1000" dirty="0">
                        <a:latin typeface="Montserrat" pitchFamily="50" charset="0"/>
                      </a:endParaRPr>
                    </a:p>
                  </a:txBody>
                  <a:tcPr anchor="ctr">
                    <a:solidFill>
                      <a:schemeClr val="tx2">
                        <a:lumMod val="60000"/>
                        <a:lumOff val="40000"/>
                        <a:alpha val="50000"/>
                      </a:schemeClr>
                    </a:solidFill>
                  </a:tcPr>
                </a:tc>
                <a:tc>
                  <a:txBody>
                    <a:bodyPr/>
                    <a:lstStyle/>
                    <a:p>
                      <a:pPr algn="ctr"/>
                      <a:r>
                        <a:rPr kumimoji="0" lang="pt-BR" sz="1000" b="0" i="0" u="none" strike="noStrike" kern="1200" cap="none" spc="0" normalizeH="0" baseline="0" noProof="0" dirty="0">
                          <a:ln>
                            <a:noFill/>
                          </a:ln>
                          <a:solidFill>
                            <a:prstClr val="black">
                              <a:lumMod val="65000"/>
                              <a:lumOff val="35000"/>
                            </a:prstClr>
                          </a:solidFill>
                          <a:effectLst/>
                          <a:uLnTx/>
                          <a:uFillTx/>
                          <a:latin typeface="Montserrat" pitchFamily="50" charset="0"/>
                          <a:ea typeface="+mn-ea"/>
                          <a:cs typeface="+mn-cs"/>
                        </a:rPr>
                        <a:t>DETRAN</a:t>
                      </a:r>
                      <a:endParaRPr lang="pt-BR" sz="1000" dirty="0">
                        <a:latin typeface="Montserrat" pitchFamily="50" charset="0"/>
                      </a:endParaRPr>
                    </a:p>
                  </a:txBody>
                  <a:tcPr anchor="ctr">
                    <a:solidFill>
                      <a:schemeClr val="tx2">
                        <a:lumMod val="60000"/>
                        <a:lumOff val="40000"/>
                        <a:alpha val="50000"/>
                      </a:schemeClr>
                    </a:solidFill>
                  </a:tcPr>
                </a:tc>
                <a:tc>
                  <a:txBody>
                    <a:bodyPr/>
                    <a:lstStyle/>
                    <a:p>
                      <a:pPr algn="ctr"/>
                      <a:r>
                        <a:rPr kumimoji="0" lang="pt-BR" sz="1000" b="0" i="0" u="none" strike="noStrike" kern="1200" cap="none" spc="0" normalizeH="0" baseline="0" noProof="0" dirty="0">
                          <a:ln>
                            <a:noFill/>
                          </a:ln>
                          <a:solidFill>
                            <a:prstClr val="black">
                              <a:lumMod val="65000"/>
                              <a:lumOff val="35000"/>
                            </a:prstClr>
                          </a:solidFill>
                          <a:effectLst/>
                          <a:uLnTx/>
                          <a:uFillTx/>
                          <a:latin typeface="Montserrat" pitchFamily="50" charset="0"/>
                          <a:ea typeface="+mn-ea"/>
                          <a:cs typeface="+mn-cs"/>
                        </a:rPr>
                        <a:t>DER</a:t>
                      </a:r>
                      <a:endParaRPr lang="pt-BR" sz="1000" dirty="0">
                        <a:latin typeface="Montserrat" pitchFamily="50" charset="0"/>
                      </a:endParaRPr>
                    </a:p>
                  </a:txBody>
                  <a:tcPr anchor="ctr">
                    <a:solidFill>
                      <a:schemeClr val="tx2">
                        <a:lumMod val="60000"/>
                        <a:lumOff val="40000"/>
                        <a:alpha val="50000"/>
                      </a:schemeClr>
                    </a:solidFill>
                  </a:tcPr>
                </a:tc>
                <a:extLst>
                  <a:ext uri="{0D108BD9-81ED-4DB2-BD59-A6C34878D82A}">
                    <a16:rowId xmlns:a16="http://schemas.microsoft.com/office/drawing/2014/main" val="2777076193"/>
                  </a:ext>
                </a:extLst>
              </a:tr>
            </a:tbl>
          </a:graphicData>
        </a:graphic>
      </p:graphicFrame>
    </p:spTree>
    <p:extLst>
      <p:ext uri="{BB962C8B-B14F-4D97-AF65-F5344CB8AC3E}">
        <p14:creationId xmlns:p14="http://schemas.microsoft.com/office/powerpoint/2010/main" val="13104286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priscila.morais\Downloads\16214833543_0ae41f8d80_z.jpg"/>
          <p:cNvPicPr>
            <a:picLocks noChangeAspect="1" noChangeArrowheads="1"/>
          </p:cNvPicPr>
          <p:nvPr/>
        </p:nvPicPr>
        <p:blipFill>
          <a:blip r:embed="rId2" cstate="print"/>
          <a:srcRect l="3041" r="2740" b="9244"/>
          <a:stretch>
            <a:fillRect/>
          </a:stretch>
        </p:blipFill>
        <p:spPr bwMode="auto">
          <a:xfrm>
            <a:off x="0" y="0"/>
            <a:ext cx="9720263" cy="6300788"/>
          </a:xfrm>
          <a:prstGeom prst="rect">
            <a:avLst/>
          </a:prstGeom>
          <a:noFill/>
        </p:spPr>
      </p:pic>
      <p:sp>
        <p:nvSpPr>
          <p:cNvPr id="4" name="Espaço Reservado para Número de Slide 19"/>
          <p:cNvSpPr txBox="1">
            <a:spLocks/>
          </p:cNvSpPr>
          <p:nvPr/>
        </p:nvSpPr>
        <p:spPr>
          <a:xfrm>
            <a:off x="-922832" y="5839899"/>
            <a:ext cx="2058406" cy="335459"/>
          </a:xfrm>
          <a:prstGeom prst="rect">
            <a:avLst/>
          </a:prstGeom>
        </p:spPr>
        <p:txBody>
          <a:bodyPr vert="horz" lIns="86353" tIns="43176" rIns="86353" bIns="43176" rtlCol="0" anchor="ctr"/>
          <a:lstStyle/>
          <a:p>
            <a:pPr algn="r" defTabSz="863525">
              <a:defRPr/>
            </a:pPr>
            <a:fld id="{D6E1D08F-14AB-491A-B1EF-6DDDE7B477B6}" type="slidenum">
              <a:rPr lang="pt-BR" sz="1200">
                <a:solidFill>
                  <a:schemeClr val="tx1">
                    <a:tint val="75000"/>
                  </a:schemeClr>
                </a:solidFill>
              </a:rPr>
              <a:pPr algn="r" defTabSz="863525">
                <a:defRPr/>
              </a:pPr>
              <a:t>83</a:t>
            </a:fld>
            <a:endParaRPr lang="pt-BR" sz="1200" dirty="0">
              <a:solidFill>
                <a:schemeClr val="tx1">
                  <a:tint val="75000"/>
                </a:schemeClr>
              </a:solidFill>
            </a:endParaRPr>
          </a:p>
        </p:txBody>
      </p:sp>
      <p:sp>
        <p:nvSpPr>
          <p:cNvPr id="7" name="CaixaDeTexto 6"/>
          <p:cNvSpPr txBox="1"/>
          <p:nvPr/>
        </p:nvSpPr>
        <p:spPr>
          <a:xfrm>
            <a:off x="5075238" y="5779330"/>
            <a:ext cx="4105275" cy="231168"/>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a:solidFill>
                  <a:schemeClr val="bg1"/>
                </a:solidFill>
                <a:latin typeface="Montserrat" pitchFamily="50" charset="0"/>
              </a:rPr>
              <a:t>Fonte: Agência Brasília</a:t>
            </a:r>
          </a:p>
        </p:txBody>
      </p:sp>
    </p:spTree>
    <p:extLst>
      <p:ext uri="{BB962C8B-B14F-4D97-AF65-F5344CB8AC3E}">
        <p14:creationId xmlns:p14="http://schemas.microsoft.com/office/powerpoint/2010/main" val="13104286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priscila.morais\Downloads\36207090744_147fdf7bd3_z.jpg"/>
          <p:cNvPicPr>
            <a:picLocks noChangeAspect="1" noChangeArrowheads="1"/>
          </p:cNvPicPr>
          <p:nvPr/>
        </p:nvPicPr>
        <p:blipFill>
          <a:blip r:embed="rId2" cstate="print"/>
          <a:srcRect l="5781" t="9686"/>
          <a:stretch>
            <a:fillRect/>
          </a:stretch>
        </p:blipFill>
        <p:spPr bwMode="auto">
          <a:xfrm>
            <a:off x="0" y="-1"/>
            <a:ext cx="9720263" cy="6300789"/>
          </a:xfrm>
          <a:prstGeom prst="rect">
            <a:avLst/>
          </a:prstGeom>
          <a:noFill/>
        </p:spPr>
      </p:pic>
      <p:sp>
        <p:nvSpPr>
          <p:cNvPr id="4" name="Espaço Reservado para Número de Slide 19"/>
          <p:cNvSpPr txBox="1">
            <a:spLocks/>
          </p:cNvSpPr>
          <p:nvPr/>
        </p:nvSpPr>
        <p:spPr>
          <a:xfrm>
            <a:off x="-922832" y="5839899"/>
            <a:ext cx="2058406" cy="335459"/>
          </a:xfrm>
          <a:prstGeom prst="rect">
            <a:avLst/>
          </a:prstGeom>
        </p:spPr>
        <p:txBody>
          <a:bodyPr vert="horz" lIns="86353" tIns="43176" rIns="86353" bIns="43176" rtlCol="0" anchor="ctr"/>
          <a:lstStyle/>
          <a:p>
            <a:pPr algn="r" defTabSz="863525">
              <a:defRPr/>
            </a:pPr>
            <a:fld id="{D6E1D08F-14AB-491A-B1EF-6DDDE7B477B6}" type="slidenum">
              <a:rPr lang="pt-BR" sz="1200">
                <a:solidFill>
                  <a:schemeClr val="tx1">
                    <a:tint val="75000"/>
                  </a:schemeClr>
                </a:solidFill>
              </a:rPr>
              <a:pPr algn="r" defTabSz="863525">
                <a:defRPr/>
              </a:pPr>
              <a:t>84</a:t>
            </a:fld>
            <a:endParaRPr lang="pt-BR" sz="1200" dirty="0">
              <a:solidFill>
                <a:schemeClr val="tx1">
                  <a:tint val="75000"/>
                </a:schemeClr>
              </a:solidFill>
            </a:endParaRPr>
          </a:p>
        </p:txBody>
      </p:sp>
      <p:sp>
        <p:nvSpPr>
          <p:cNvPr id="6" name="CaixaDeTexto 5"/>
          <p:cNvSpPr txBox="1"/>
          <p:nvPr/>
        </p:nvSpPr>
        <p:spPr>
          <a:xfrm>
            <a:off x="5075238" y="5779330"/>
            <a:ext cx="4105275" cy="231168"/>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a:solidFill>
                  <a:schemeClr val="bg1"/>
                </a:solidFill>
                <a:latin typeface="Montserrat" pitchFamily="50" charset="0"/>
              </a:rPr>
              <a:t>Fonte: Agência Brasília</a:t>
            </a:r>
          </a:p>
        </p:txBody>
      </p:sp>
    </p:spTree>
    <p:extLst>
      <p:ext uri="{BB962C8B-B14F-4D97-AF65-F5344CB8AC3E}">
        <p14:creationId xmlns:p14="http://schemas.microsoft.com/office/powerpoint/2010/main" val="1310428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149819" y="1324744"/>
            <a:ext cx="4404059" cy="3626669"/>
          </a:xfrm>
          <a:prstGeom prst="rect">
            <a:avLst/>
          </a:prstGeom>
          <a:solidFill>
            <a:srgbClr val="0070C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787468" y="1324744"/>
            <a:ext cx="367515" cy="362666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a:spLocks/>
          </p:cNvSpPr>
          <p:nvPr/>
        </p:nvSpPr>
        <p:spPr>
          <a:xfrm>
            <a:off x="1007345" y="1361257"/>
            <a:ext cx="4464913" cy="407803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76">
            <a:spAutoFit/>
          </a:bodyPr>
          <a:lstStyle/>
          <a:p>
            <a:pPr indent="180975"/>
            <a:r>
              <a:rPr lang="pt-BR" sz="1050" dirty="0" err="1">
                <a:solidFill>
                  <a:schemeClr val="tx1">
                    <a:lumMod val="65000"/>
                    <a:lumOff val="35000"/>
                  </a:schemeClr>
                </a:solidFill>
                <a:latin typeface="Montserrat" pitchFamily="50" charset="0"/>
              </a:rPr>
              <a:t>ransitar</a:t>
            </a:r>
            <a:r>
              <a:rPr lang="pt-BR" sz="1050" dirty="0">
                <a:solidFill>
                  <a:schemeClr val="tx1">
                    <a:lumMod val="65000"/>
                    <a:lumOff val="35000"/>
                  </a:schemeClr>
                </a:solidFill>
                <a:latin typeface="Montserrat" pitchFamily="50" charset="0"/>
              </a:rPr>
              <a:t> nas rodovias era algo duro. </a:t>
            </a:r>
          </a:p>
          <a:p>
            <a:pPr indent="180975"/>
            <a:r>
              <a:rPr lang="pt-BR" sz="1050" dirty="0" err="1">
                <a:solidFill>
                  <a:schemeClr val="tx1">
                    <a:lumMod val="65000"/>
                    <a:lumOff val="35000"/>
                  </a:schemeClr>
                </a:solidFill>
                <a:latin typeface="Montserrat" pitchFamily="50" charset="0"/>
              </a:rPr>
              <a:t>udes</a:t>
            </a:r>
            <a:r>
              <a:rPr lang="pt-BR" sz="1050" dirty="0">
                <a:solidFill>
                  <a:schemeClr val="tx1">
                    <a:lumMod val="65000"/>
                    <a:lumOff val="35000"/>
                  </a:schemeClr>
                </a:solidFill>
                <a:latin typeface="Montserrat" pitchFamily="50" charset="0"/>
              </a:rPr>
              <a:t>, eram os motoristas, e sem valores. </a:t>
            </a:r>
          </a:p>
          <a:p>
            <a:pPr indent="180975"/>
            <a:r>
              <a:rPr lang="pt-BR" sz="1050" dirty="0" err="1">
                <a:solidFill>
                  <a:schemeClr val="tx1">
                    <a:lumMod val="65000"/>
                    <a:lumOff val="35000"/>
                  </a:schemeClr>
                </a:solidFill>
                <a:latin typeface="Montserrat" pitchFamily="50" charset="0"/>
              </a:rPr>
              <a:t>ngulos</a:t>
            </a:r>
            <a:r>
              <a:rPr lang="pt-BR" sz="1050" dirty="0">
                <a:solidFill>
                  <a:schemeClr val="tx1">
                    <a:lumMod val="65000"/>
                    <a:lumOff val="35000"/>
                  </a:schemeClr>
                </a:solidFill>
                <a:latin typeface="Montserrat" pitchFamily="50" charset="0"/>
              </a:rPr>
              <a:t> e visões diferentes conviviam em um trânsito inseguro. </a:t>
            </a:r>
          </a:p>
          <a:p>
            <a:pPr indent="180975"/>
            <a:r>
              <a:rPr lang="pt-BR" sz="1050" dirty="0">
                <a:solidFill>
                  <a:schemeClr val="tx1">
                    <a:lumMod val="65000"/>
                    <a:lumOff val="35000"/>
                  </a:schemeClr>
                </a:solidFill>
                <a:latin typeface="Montserrat" pitchFamily="50" charset="0"/>
              </a:rPr>
              <a:t>a vida do pedestre: só um show de horrores! </a:t>
            </a:r>
          </a:p>
          <a:p>
            <a:pPr indent="180975"/>
            <a:r>
              <a:rPr lang="pt-BR" sz="1050" dirty="0" err="1">
                <a:solidFill>
                  <a:schemeClr val="tx1">
                    <a:lumMod val="65000"/>
                    <a:lumOff val="35000"/>
                  </a:schemeClr>
                </a:solidFill>
                <a:latin typeface="Montserrat" pitchFamily="50" charset="0"/>
              </a:rPr>
              <a:t>im</a:t>
            </a:r>
            <a:r>
              <a:rPr lang="pt-BR" sz="1050" dirty="0">
                <a:solidFill>
                  <a:schemeClr val="tx1">
                    <a:lumMod val="65000"/>
                    <a:lumOff val="35000"/>
                  </a:schemeClr>
                </a:solidFill>
                <a:latin typeface="Montserrat" pitchFamily="50" charset="0"/>
              </a:rPr>
              <a:t>, Celulares desviavam a atenção dos condutores. </a:t>
            </a:r>
          </a:p>
          <a:p>
            <a:pPr indent="180975"/>
            <a:r>
              <a:rPr lang="pt-BR" sz="1050" dirty="0" err="1">
                <a:solidFill>
                  <a:schemeClr val="tx1">
                    <a:lumMod val="65000"/>
                    <a:lumOff val="35000"/>
                  </a:schemeClr>
                </a:solidFill>
                <a:latin typeface="Montserrat" pitchFamily="50" charset="0"/>
              </a:rPr>
              <a:t>sso</a:t>
            </a:r>
            <a:r>
              <a:rPr lang="pt-BR" sz="1050" dirty="0">
                <a:solidFill>
                  <a:schemeClr val="tx1">
                    <a:lumMod val="65000"/>
                    <a:lumOff val="35000"/>
                  </a:schemeClr>
                </a:solidFill>
                <a:latin typeface="Montserrat" pitchFamily="50" charset="0"/>
              </a:rPr>
              <a:t> fazia parecer que estavam todos no escuro. </a:t>
            </a:r>
          </a:p>
          <a:p>
            <a:pPr indent="180975"/>
            <a:r>
              <a:rPr lang="pt-BR" sz="1050" dirty="0" err="1">
                <a:solidFill>
                  <a:schemeClr val="tx1">
                    <a:lumMod val="65000"/>
                    <a:lumOff val="35000"/>
                  </a:schemeClr>
                </a:solidFill>
                <a:latin typeface="Montserrat" pitchFamily="50" charset="0"/>
              </a:rPr>
              <a:t>ranseunte</a:t>
            </a:r>
            <a:r>
              <a:rPr lang="pt-BR" sz="1050" dirty="0">
                <a:solidFill>
                  <a:schemeClr val="tx1">
                    <a:lumMod val="65000"/>
                    <a:lumOff val="35000"/>
                  </a:schemeClr>
                </a:solidFill>
                <a:latin typeface="Montserrat" pitchFamily="50" charset="0"/>
              </a:rPr>
              <a:t> para atravessar na faixa pensava: - Não me aventuro! </a:t>
            </a:r>
          </a:p>
          <a:p>
            <a:pPr indent="180975"/>
            <a:r>
              <a:rPr lang="pt-BR" sz="1050" dirty="0">
                <a:solidFill>
                  <a:schemeClr val="tx1">
                    <a:lumMod val="65000"/>
                    <a:lumOff val="35000"/>
                  </a:schemeClr>
                </a:solidFill>
                <a:latin typeface="Montserrat" pitchFamily="50" charset="0"/>
              </a:rPr>
              <a:t>pavor e a velocidade imperavam nos veículos e seus motores. </a:t>
            </a:r>
          </a:p>
          <a:p>
            <a:pPr indent="180975"/>
            <a:r>
              <a:rPr lang="pt-BR" sz="1050" dirty="0">
                <a:solidFill>
                  <a:schemeClr val="tx1">
                    <a:lumMod val="65000"/>
                    <a:lumOff val="35000"/>
                  </a:schemeClr>
                </a:solidFill>
                <a:latin typeface="Montserrat" pitchFamily="50" charset="0"/>
              </a:rPr>
              <a:t> </a:t>
            </a:r>
          </a:p>
          <a:p>
            <a:pPr indent="180975"/>
            <a:r>
              <a:rPr lang="pt-BR" sz="1050" dirty="0">
                <a:solidFill>
                  <a:schemeClr val="tx1">
                    <a:lumMod val="65000"/>
                    <a:lumOff val="35000"/>
                  </a:schemeClr>
                </a:solidFill>
                <a:latin typeface="Montserrat" pitchFamily="50" charset="0"/>
              </a:rPr>
              <a:t>em pestanejar o cidadão se tornou mais maduro. </a:t>
            </a:r>
          </a:p>
          <a:p>
            <a:pPr indent="180975"/>
            <a:r>
              <a:rPr lang="pt-BR" sz="1050" dirty="0" err="1">
                <a:solidFill>
                  <a:schemeClr val="tx1">
                    <a:lumMod val="65000"/>
                    <a:lumOff val="35000"/>
                  </a:schemeClr>
                </a:solidFill>
                <a:latin typeface="Montserrat" pitchFamily="50" charset="0"/>
              </a:rPr>
              <a:t>ncontrou</a:t>
            </a:r>
            <a:r>
              <a:rPr lang="pt-BR" sz="1050" dirty="0">
                <a:solidFill>
                  <a:schemeClr val="tx1">
                    <a:lumMod val="65000"/>
                    <a:lumOff val="35000"/>
                  </a:schemeClr>
                </a:solidFill>
                <a:latin typeface="Montserrat" pitchFamily="50" charset="0"/>
              </a:rPr>
              <a:t> meios muito mais acolhedores. </a:t>
            </a:r>
          </a:p>
          <a:p>
            <a:pPr indent="180975"/>
            <a:r>
              <a:rPr lang="pt-BR" sz="1050" dirty="0" err="1">
                <a:solidFill>
                  <a:schemeClr val="tx1">
                    <a:lumMod val="65000"/>
                    <a:lumOff val="35000"/>
                  </a:schemeClr>
                </a:solidFill>
                <a:latin typeface="Montserrat" pitchFamily="50" charset="0"/>
              </a:rPr>
              <a:t>arantiu</a:t>
            </a:r>
            <a:r>
              <a:rPr lang="pt-BR" sz="1050" dirty="0">
                <a:solidFill>
                  <a:schemeClr val="tx1">
                    <a:lumMod val="65000"/>
                    <a:lumOff val="35000"/>
                  </a:schemeClr>
                </a:solidFill>
                <a:latin typeface="Montserrat" pitchFamily="50" charset="0"/>
              </a:rPr>
              <a:t> a segurança no trânsito sem deixar um furo. </a:t>
            </a:r>
          </a:p>
          <a:p>
            <a:pPr indent="180975"/>
            <a:r>
              <a:rPr lang="pt-BR" sz="1050" dirty="0" err="1">
                <a:solidFill>
                  <a:schemeClr val="tx1">
                    <a:lumMod val="65000"/>
                    <a:lumOff val="35000"/>
                  </a:schemeClr>
                </a:solidFill>
                <a:latin typeface="Montserrat" pitchFamily="50" charset="0"/>
              </a:rPr>
              <a:t>niu</a:t>
            </a:r>
            <a:r>
              <a:rPr lang="pt-BR" sz="1050" dirty="0">
                <a:solidFill>
                  <a:schemeClr val="tx1">
                    <a:lumMod val="65000"/>
                    <a:lumOff val="35000"/>
                  </a:schemeClr>
                </a:solidFill>
                <a:latin typeface="Montserrat" pitchFamily="50" charset="0"/>
              </a:rPr>
              <a:t> sabedoria, cordialidade, atenção entre outros ardores. </a:t>
            </a:r>
          </a:p>
          <a:p>
            <a:pPr indent="180975"/>
            <a:r>
              <a:rPr lang="pt-BR" sz="1050" dirty="0" err="1">
                <a:solidFill>
                  <a:schemeClr val="tx1">
                    <a:lumMod val="65000"/>
                    <a:lumOff val="35000"/>
                  </a:schemeClr>
                </a:solidFill>
                <a:latin typeface="Montserrat" pitchFamily="50" charset="0"/>
              </a:rPr>
              <a:t>odar</a:t>
            </a:r>
            <a:r>
              <a:rPr lang="pt-BR" sz="1050" dirty="0">
                <a:solidFill>
                  <a:schemeClr val="tx1">
                    <a:lumMod val="65000"/>
                    <a:lumOff val="35000"/>
                  </a:schemeClr>
                </a:solidFill>
                <a:latin typeface="Montserrat" pitchFamily="50" charset="0"/>
              </a:rPr>
              <a:t> nas rodovias agora não é mais um imenso apuro. </a:t>
            </a:r>
          </a:p>
          <a:p>
            <a:pPr indent="180975"/>
            <a:r>
              <a:rPr lang="pt-BR" sz="1050" dirty="0">
                <a:solidFill>
                  <a:schemeClr val="tx1">
                    <a:lumMod val="65000"/>
                    <a:lumOff val="35000"/>
                  </a:schemeClr>
                </a:solidFill>
                <a:latin typeface="Montserrat" pitchFamily="50" charset="0"/>
              </a:rPr>
              <a:t>condutor é íntegro e entre outros fatores: </a:t>
            </a:r>
          </a:p>
          <a:p>
            <a:pPr indent="180975"/>
            <a:r>
              <a:rPr lang="pt-BR" sz="1050" dirty="0">
                <a:solidFill>
                  <a:schemeClr val="tx1">
                    <a:lumMod val="65000"/>
                    <a:lumOff val="35000"/>
                  </a:schemeClr>
                </a:solidFill>
                <a:latin typeface="Montserrat" pitchFamily="50" charset="0"/>
              </a:rPr>
              <a:t> </a:t>
            </a:r>
          </a:p>
          <a:p>
            <a:pPr indent="180975"/>
            <a:r>
              <a:rPr lang="pt-BR" sz="1050" dirty="0" err="1">
                <a:solidFill>
                  <a:schemeClr val="tx1">
                    <a:lumMod val="65000"/>
                    <a:lumOff val="35000"/>
                  </a:schemeClr>
                </a:solidFill>
                <a:latin typeface="Montserrat" pitchFamily="50" charset="0"/>
              </a:rPr>
              <a:t>uperou</a:t>
            </a:r>
            <a:r>
              <a:rPr lang="pt-BR" sz="1050" dirty="0">
                <a:solidFill>
                  <a:schemeClr val="tx1">
                    <a:lumMod val="65000"/>
                    <a:lumOff val="35000"/>
                  </a:schemeClr>
                </a:solidFill>
                <a:latin typeface="Montserrat" pitchFamily="50" charset="0"/>
              </a:rPr>
              <a:t> todos seus rancores; </a:t>
            </a:r>
          </a:p>
          <a:p>
            <a:pPr indent="180975"/>
            <a:r>
              <a:rPr lang="pt-BR" sz="1050" dirty="0" err="1">
                <a:solidFill>
                  <a:schemeClr val="tx1">
                    <a:lumMod val="65000"/>
                    <a:lumOff val="35000"/>
                  </a:schemeClr>
                </a:solidFill>
                <a:latin typeface="Montserrat" pitchFamily="50" charset="0"/>
              </a:rPr>
              <a:t>spalhou</a:t>
            </a:r>
            <a:r>
              <a:rPr lang="pt-BR" sz="1050" dirty="0">
                <a:solidFill>
                  <a:schemeClr val="tx1">
                    <a:lumMod val="65000"/>
                    <a:lumOff val="35000"/>
                  </a:schemeClr>
                </a:solidFill>
                <a:latin typeface="Montserrat" pitchFamily="50" charset="0"/>
              </a:rPr>
              <a:t> a paz no trânsito de modo puro; </a:t>
            </a:r>
          </a:p>
          <a:p>
            <a:pPr indent="180975"/>
            <a:r>
              <a:rPr lang="pt-BR" sz="1050" dirty="0" err="1">
                <a:solidFill>
                  <a:schemeClr val="tx1">
                    <a:lumMod val="65000"/>
                    <a:lumOff val="35000"/>
                  </a:schemeClr>
                </a:solidFill>
                <a:latin typeface="Montserrat" pitchFamily="50" charset="0"/>
              </a:rPr>
              <a:t>ostrou</a:t>
            </a:r>
            <a:r>
              <a:rPr lang="pt-BR" sz="1050" dirty="0">
                <a:solidFill>
                  <a:schemeClr val="tx1">
                    <a:lumMod val="65000"/>
                    <a:lumOff val="35000"/>
                  </a:schemeClr>
                </a:solidFill>
                <a:latin typeface="Montserrat" pitchFamily="50" charset="0"/>
              </a:rPr>
              <a:t> sabedoria aos infratores; </a:t>
            </a:r>
          </a:p>
          <a:p>
            <a:pPr indent="180975"/>
            <a:r>
              <a:rPr lang="pt-BR" sz="1050" dirty="0" err="1">
                <a:solidFill>
                  <a:schemeClr val="tx1">
                    <a:lumMod val="65000"/>
                    <a:lumOff val="35000"/>
                  </a:schemeClr>
                </a:solidFill>
                <a:latin typeface="Montserrat" pitchFamily="50" charset="0"/>
              </a:rPr>
              <a:t>riorizou</a:t>
            </a:r>
            <a:r>
              <a:rPr lang="pt-BR" sz="1050" dirty="0">
                <a:solidFill>
                  <a:schemeClr val="tx1">
                    <a:lumMod val="65000"/>
                    <a:lumOff val="35000"/>
                  </a:schemeClr>
                </a:solidFill>
                <a:latin typeface="Montserrat" pitchFamily="50" charset="0"/>
              </a:rPr>
              <a:t> valorizar o trânsito e seu futuro; </a:t>
            </a:r>
          </a:p>
          <a:p>
            <a:pPr indent="180975"/>
            <a:r>
              <a:rPr lang="pt-BR" sz="1050" dirty="0" err="1">
                <a:solidFill>
                  <a:schemeClr val="tx1">
                    <a:lumMod val="65000"/>
                    <a:lumOff val="35000"/>
                  </a:schemeClr>
                </a:solidFill>
                <a:latin typeface="Montserrat" pitchFamily="50" charset="0"/>
              </a:rPr>
              <a:t>espeitou</a:t>
            </a:r>
            <a:r>
              <a:rPr lang="pt-BR" sz="1050" dirty="0">
                <a:solidFill>
                  <a:schemeClr val="tx1">
                    <a:lumMod val="65000"/>
                    <a:lumOff val="35000"/>
                  </a:schemeClr>
                </a:solidFill>
                <a:latin typeface="Montserrat" pitchFamily="50" charset="0"/>
              </a:rPr>
              <a:t> as leis tornando todos ganhadores; </a:t>
            </a:r>
          </a:p>
          <a:p>
            <a:pPr indent="180975"/>
            <a:r>
              <a:rPr lang="pt-BR" sz="1050" dirty="0" err="1">
                <a:solidFill>
                  <a:schemeClr val="tx1">
                    <a:lumMod val="65000"/>
                    <a:lumOff val="35000"/>
                  </a:schemeClr>
                </a:solidFill>
                <a:latin typeface="Montserrat" pitchFamily="50" charset="0"/>
              </a:rPr>
              <a:t>scolheu</a:t>
            </a:r>
            <a:r>
              <a:rPr lang="pt-BR" sz="1050" dirty="0">
                <a:solidFill>
                  <a:schemeClr val="tx1">
                    <a:lumMod val="65000"/>
                    <a:lumOff val="35000"/>
                  </a:schemeClr>
                </a:solidFill>
                <a:latin typeface="Montserrat" pitchFamily="50" charset="0"/>
              </a:rPr>
              <a:t> viver. Decidiu pelo trânsito seguro!</a:t>
            </a:r>
          </a:p>
          <a:p>
            <a:endParaRPr lang="pt-BR" sz="1000" dirty="0">
              <a:solidFill>
                <a:schemeClr val="tx1">
                  <a:lumMod val="65000"/>
                  <a:lumOff val="35000"/>
                </a:schemeClr>
              </a:solidFill>
              <a:latin typeface="Montserrat" pitchFamily="50" charset="0"/>
            </a:endParaRPr>
          </a:p>
          <a:p>
            <a:r>
              <a:rPr lang="pt-BR" sz="800" dirty="0">
                <a:solidFill>
                  <a:schemeClr val="tx1">
                    <a:lumMod val="65000"/>
                    <a:lumOff val="35000"/>
                  </a:schemeClr>
                </a:solidFill>
                <a:latin typeface="Montserrat" pitchFamily="50" charset="0"/>
              </a:rPr>
              <a:t>1° Lugar – Categoria Cidadão </a:t>
            </a:r>
          </a:p>
          <a:p>
            <a:r>
              <a:rPr lang="pt-BR" sz="800" dirty="0">
                <a:solidFill>
                  <a:schemeClr val="tx1">
                    <a:lumMod val="65000"/>
                    <a:lumOff val="35000"/>
                  </a:schemeClr>
                </a:solidFill>
                <a:latin typeface="Montserrat" pitchFamily="50" charset="0"/>
              </a:rPr>
              <a:t>Concurso Prêmio Detran-DF de Educação de Trânsito</a:t>
            </a:r>
          </a:p>
          <a:p>
            <a:r>
              <a:rPr lang="pt-BR" sz="800" b="1" dirty="0">
                <a:solidFill>
                  <a:schemeClr val="tx1">
                    <a:lumMod val="65000"/>
                    <a:lumOff val="35000"/>
                  </a:schemeClr>
                </a:solidFill>
                <a:latin typeface="Montserrat" pitchFamily="50" charset="0"/>
              </a:rPr>
              <a:t>Marcelo Fernandes De Miranda</a:t>
            </a:r>
          </a:p>
        </p:txBody>
      </p:sp>
      <p:pic>
        <p:nvPicPr>
          <p:cNvPr id="2051"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05413" y="1543822"/>
            <a:ext cx="1161268" cy="1140671"/>
          </a:xfrm>
          <a:prstGeom prst="rect">
            <a:avLst/>
          </a:prstGeom>
          <a:noFill/>
          <a:ln w="9525">
            <a:noFill/>
            <a:miter lim="800000"/>
            <a:headEnd/>
            <a:tailEnd/>
          </a:ln>
          <a:effectLst/>
        </p:spPr>
      </p:pic>
      <p:pic>
        <p:nvPicPr>
          <p:cNvPr id="2053" name="Picture 5" descr="C:\Users\priscila.morais\Desktop\c2639-ba.jpg"/>
          <p:cNvPicPr>
            <a:picLocks noChangeAspect="1" noChangeArrowheads="1"/>
          </p:cNvPicPr>
          <p:nvPr/>
        </p:nvPicPr>
        <p:blipFill>
          <a:blip r:embed="rId3" cstate="print"/>
          <a:srcRect/>
          <a:stretch>
            <a:fillRect/>
          </a:stretch>
        </p:blipFill>
        <p:spPr bwMode="auto">
          <a:xfrm>
            <a:off x="5594231" y="3004342"/>
            <a:ext cx="1374052" cy="1392429"/>
          </a:xfrm>
          <a:prstGeom prst="rect">
            <a:avLst/>
          </a:prstGeom>
          <a:noFill/>
        </p:spPr>
      </p:pic>
      <p:pic>
        <p:nvPicPr>
          <p:cNvPr id="2052" name="Picture 4" descr="C:\Users\priscila.morais\Desktop\ninaapuntando-azulcast-mx-464x1024.png"/>
          <p:cNvPicPr>
            <a:picLocks noChangeAspect="1" noChangeArrowheads="1"/>
          </p:cNvPicPr>
          <p:nvPr/>
        </p:nvPicPr>
        <p:blipFill>
          <a:blip r:embed="rId4" cstate="print"/>
          <a:srcRect/>
          <a:stretch>
            <a:fillRect/>
          </a:stretch>
        </p:blipFill>
        <p:spPr bwMode="auto">
          <a:xfrm flipH="1">
            <a:off x="6904859" y="2078072"/>
            <a:ext cx="1736573" cy="3761450"/>
          </a:xfrm>
          <a:prstGeom prst="rect">
            <a:avLst/>
          </a:prstGeom>
          <a:noFill/>
        </p:spPr>
      </p:pic>
      <p:sp>
        <p:nvSpPr>
          <p:cNvPr id="6" name="Retângulo 5"/>
          <p:cNvSpPr>
            <a:spLocks/>
          </p:cNvSpPr>
          <p:nvPr/>
        </p:nvSpPr>
        <p:spPr>
          <a:xfrm>
            <a:off x="538163" y="1361257"/>
            <a:ext cx="689846" cy="355481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76">
            <a:spAutoFit/>
          </a:bodyPr>
          <a:lstStyle/>
          <a:p>
            <a:pPr indent="180975" algn="ctr"/>
            <a:r>
              <a:rPr lang="pt-BR" sz="1050" b="1" dirty="0">
                <a:solidFill>
                  <a:schemeClr val="tx1">
                    <a:lumMod val="65000"/>
                    <a:lumOff val="35000"/>
                  </a:schemeClr>
                </a:solidFill>
                <a:latin typeface="Montserrat" pitchFamily="50" charset="0"/>
              </a:rPr>
              <a:t>T</a:t>
            </a:r>
            <a:endParaRPr lang="pt-BR" sz="1050" dirty="0">
              <a:solidFill>
                <a:schemeClr val="tx1">
                  <a:lumMod val="65000"/>
                  <a:lumOff val="35000"/>
                </a:schemeClr>
              </a:solidFill>
              <a:latin typeface="Montserrat" pitchFamily="50" charset="0"/>
            </a:endParaRPr>
          </a:p>
          <a:p>
            <a:pPr indent="180975" algn="ctr"/>
            <a:r>
              <a:rPr lang="pt-BR" sz="1050" b="1" dirty="0">
                <a:solidFill>
                  <a:schemeClr val="tx1">
                    <a:lumMod val="65000"/>
                    <a:lumOff val="35000"/>
                  </a:schemeClr>
                </a:solidFill>
                <a:latin typeface="Montserrat" pitchFamily="50" charset="0"/>
              </a:rPr>
              <a:t>R</a:t>
            </a:r>
          </a:p>
          <a:p>
            <a:pPr indent="180975" algn="ctr"/>
            <a:r>
              <a:rPr lang="pt-BR" sz="1050" b="1" dirty="0">
                <a:solidFill>
                  <a:schemeClr val="tx1">
                    <a:lumMod val="65000"/>
                    <a:lumOff val="35000"/>
                  </a:schemeClr>
                </a:solidFill>
                <a:latin typeface="Montserrat" pitchFamily="50" charset="0"/>
              </a:rPr>
              <a:t>Â</a:t>
            </a:r>
            <a:endParaRPr lang="pt-BR" sz="1050" dirty="0">
              <a:solidFill>
                <a:schemeClr val="tx1">
                  <a:lumMod val="65000"/>
                  <a:lumOff val="35000"/>
                </a:schemeClr>
              </a:solidFill>
              <a:latin typeface="Montserrat" pitchFamily="50" charset="0"/>
            </a:endParaRPr>
          </a:p>
          <a:p>
            <a:pPr indent="180975" algn="ctr"/>
            <a:r>
              <a:rPr lang="pt-BR" sz="1050" b="1" dirty="0">
                <a:solidFill>
                  <a:schemeClr val="tx1">
                    <a:lumMod val="65000"/>
                    <a:lumOff val="35000"/>
                  </a:schemeClr>
                </a:solidFill>
                <a:latin typeface="Montserrat" pitchFamily="50" charset="0"/>
              </a:rPr>
              <a:t>N</a:t>
            </a:r>
            <a:endParaRPr lang="pt-BR" sz="1050" dirty="0">
              <a:solidFill>
                <a:schemeClr val="tx1">
                  <a:lumMod val="65000"/>
                  <a:lumOff val="35000"/>
                </a:schemeClr>
              </a:solidFill>
              <a:latin typeface="Montserrat" pitchFamily="50" charset="0"/>
            </a:endParaRPr>
          </a:p>
          <a:p>
            <a:pPr indent="180975" algn="ctr"/>
            <a:r>
              <a:rPr lang="pt-BR" sz="1050" b="1" dirty="0">
                <a:solidFill>
                  <a:schemeClr val="tx1">
                    <a:lumMod val="65000"/>
                    <a:lumOff val="35000"/>
                  </a:schemeClr>
                </a:solidFill>
                <a:latin typeface="Montserrat" pitchFamily="50" charset="0"/>
              </a:rPr>
              <a:t>S</a:t>
            </a:r>
            <a:endParaRPr lang="pt-BR" sz="1050" dirty="0">
              <a:solidFill>
                <a:schemeClr val="tx1">
                  <a:lumMod val="65000"/>
                  <a:lumOff val="35000"/>
                </a:schemeClr>
              </a:solidFill>
              <a:latin typeface="Montserrat" pitchFamily="50" charset="0"/>
            </a:endParaRPr>
          </a:p>
          <a:p>
            <a:pPr indent="180975" algn="ctr"/>
            <a:r>
              <a:rPr lang="pt-BR" sz="1050" b="1" dirty="0">
                <a:solidFill>
                  <a:schemeClr val="tx1">
                    <a:lumMod val="65000"/>
                    <a:lumOff val="35000"/>
                  </a:schemeClr>
                </a:solidFill>
                <a:latin typeface="Montserrat" pitchFamily="50" charset="0"/>
              </a:rPr>
              <a:t>I</a:t>
            </a:r>
            <a:endParaRPr lang="pt-BR" sz="1050" dirty="0">
              <a:solidFill>
                <a:schemeClr val="tx1">
                  <a:lumMod val="65000"/>
                  <a:lumOff val="35000"/>
                </a:schemeClr>
              </a:solidFill>
              <a:latin typeface="Montserrat" pitchFamily="50" charset="0"/>
            </a:endParaRPr>
          </a:p>
          <a:p>
            <a:pPr indent="180975" algn="ctr"/>
            <a:r>
              <a:rPr lang="pt-BR" sz="1050" b="1" dirty="0">
                <a:solidFill>
                  <a:schemeClr val="tx1">
                    <a:lumMod val="65000"/>
                    <a:lumOff val="35000"/>
                  </a:schemeClr>
                </a:solidFill>
                <a:latin typeface="Montserrat" pitchFamily="50" charset="0"/>
              </a:rPr>
              <a:t>T</a:t>
            </a:r>
            <a:endParaRPr lang="pt-BR" sz="1050" dirty="0">
              <a:solidFill>
                <a:schemeClr val="tx1">
                  <a:lumMod val="65000"/>
                  <a:lumOff val="35000"/>
                </a:schemeClr>
              </a:solidFill>
              <a:latin typeface="Montserrat" pitchFamily="50" charset="0"/>
            </a:endParaRPr>
          </a:p>
          <a:p>
            <a:pPr indent="180975" algn="ctr"/>
            <a:r>
              <a:rPr lang="pt-BR" sz="1050" b="1" dirty="0">
                <a:solidFill>
                  <a:schemeClr val="tx1">
                    <a:lumMod val="65000"/>
                    <a:lumOff val="35000"/>
                  </a:schemeClr>
                </a:solidFill>
                <a:latin typeface="Montserrat" pitchFamily="50" charset="0"/>
              </a:rPr>
              <a:t>O</a:t>
            </a:r>
            <a:endParaRPr lang="pt-BR" sz="1050" dirty="0">
              <a:solidFill>
                <a:schemeClr val="tx1">
                  <a:lumMod val="65000"/>
                  <a:lumOff val="35000"/>
                </a:schemeClr>
              </a:solidFill>
              <a:latin typeface="Montserrat" pitchFamily="50" charset="0"/>
            </a:endParaRPr>
          </a:p>
          <a:p>
            <a:pPr indent="180975" algn="ctr"/>
            <a:r>
              <a:rPr lang="pt-BR" sz="1050" dirty="0">
                <a:solidFill>
                  <a:schemeClr val="tx1">
                    <a:lumMod val="65000"/>
                    <a:lumOff val="35000"/>
                  </a:schemeClr>
                </a:solidFill>
                <a:latin typeface="Montserrat" pitchFamily="50" charset="0"/>
              </a:rPr>
              <a:t> </a:t>
            </a:r>
          </a:p>
          <a:p>
            <a:pPr indent="180975" algn="ctr"/>
            <a:r>
              <a:rPr lang="pt-BR" sz="1050" b="1" dirty="0">
                <a:solidFill>
                  <a:schemeClr val="tx1">
                    <a:lumMod val="65000"/>
                    <a:lumOff val="35000"/>
                  </a:schemeClr>
                </a:solidFill>
                <a:latin typeface="Montserrat" pitchFamily="50" charset="0"/>
              </a:rPr>
              <a:t>S</a:t>
            </a:r>
          </a:p>
          <a:p>
            <a:pPr indent="180975" algn="ctr"/>
            <a:r>
              <a:rPr lang="pt-BR" sz="1050" b="1" dirty="0">
                <a:solidFill>
                  <a:schemeClr val="tx1">
                    <a:lumMod val="65000"/>
                    <a:lumOff val="35000"/>
                  </a:schemeClr>
                </a:solidFill>
                <a:latin typeface="Montserrat" pitchFamily="50" charset="0"/>
              </a:rPr>
              <a:t>E</a:t>
            </a:r>
          </a:p>
          <a:p>
            <a:pPr indent="180975" algn="ctr"/>
            <a:r>
              <a:rPr lang="pt-BR" sz="1050" b="1" dirty="0">
                <a:solidFill>
                  <a:schemeClr val="tx1">
                    <a:lumMod val="65000"/>
                    <a:lumOff val="35000"/>
                  </a:schemeClr>
                </a:solidFill>
                <a:latin typeface="Montserrat" pitchFamily="50" charset="0"/>
              </a:rPr>
              <a:t>G</a:t>
            </a:r>
          </a:p>
          <a:p>
            <a:pPr indent="180975" algn="ctr"/>
            <a:r>
              <a:rPr lang="pt-BR" sz="1050" b="1" dirty="0">
                <a:solidFill>
                  <a:schemeClr val="tx1">
                    <a:lumMod val="65000"/>
                    <a:lumOff val="35000"/>
                  </a:schemeClr>
                </a:solidFill>
                <a:latin typeface="Montserrat" pitchFamily="50" charset="0"/>
              </a:rPr>
              <a:t>U</a:t>
            </a:r>
            <a:endParaRPr lang="pt-BR" sz="1050" dirty="0">
              <a:solidFill>
                <a:schemeClr val="tx1">
                  <a:lumMod val="65000"/>
                  <a:lumOff val="35000"/>
                </a:schemeClr>
              </a:solidFill>
              <a:latin typeface="Montserrat" pitchFamily="50" charset="0"/>
            </a:endParaRPr>
          </a:p>
          <a:p>
            <a:pPr indent="180975" algn="ctr"/>
            <a:r>
              <a:rPr lang="pt-BR" sz="1050" b="1" dirty="0">
                <a:solidFill>
                  <a:schemeClr val="tx1">
                    <a:lumMod val="65000"/>
                    <a:lumOff val="35000"/>
                  </a:schemeClr>
                </a:solidFill>
                <a:latin typeface="Montserrat" pitchFamily="50" charset="0"/>
              </a:rPr>
              <a:t>R</a:t>
            </a:r>
          </a:p>
          <a:p>
            <a:pPr indent="180975" algn="ctr"/>
            <a:r>
              <a:rPr lang="pt-BR" sz="1050" b="1" dirty="0">
                <a:solidFill>
                  <a:schemeClr val="tx1">
                    <a:lumMod val="65000"/>
                    <a:lumOff val="35000"/>
                  </a:schemeClr>
                </a:solidFill>
                <a:latin typeface="Montserrat" pitchFamily="50" charset="0"/>
              </a:rPr>
              <a:t>O</a:t>
            </a:r>
          </a:p>
          <a:p>
            <a:pPr indent="180975" algn="ctr"/>
            <a:r>
              <a:rPr lang="pt-BR" sz="1050" dirty="0">
                <a:solidFill>
                  <a:schemeClr val="tx1">
                    <a:lumMod val="65000"/>
                    <a:lumOff val="35000"/>
                  </a:schemeClr>
                </a:solidFill>
                <a:latin typeface="Montserrat" pitchFamily="50" charset="0"/>
              </a:rPr>
              <a:t> </a:t>
            </a:r>
          </a:p>
          <a:p>
            <a:pPr indent="180975" algn="ctr"/>
            <a:r>
              <a:rPr lang="pt-BR" sz="1050" b="1" dirty="0">
                <a:solidFill>
                  <a:schemeClr val="tx1">
                    <a:lumMod val="65000"/>
                    <a:lumOff val="35000"/>
                  </a:schemeClr>
                </a:solidFill>
                <a:latin typeface="Montserrat" pitchFamily="50" charset="0"/>
              </a:rPr>
              <a:t>S</a:t>
            </a:r>
          </a:p>
          <a:p>
            <a:pPr indent="180975" algn="ctr"/>
            <a:r>
              <a:rPr lang="pt-BR" sz="1050" b="1" dirty="0">
                <a:solidFill>
                  <a:schemeClr val="tx1">
                    <a:lumMod val="65000"/>
                    <a:lumOff val="35000"/>
                  </a:schemeClr>
                </a:solidFill>
                <a:latin typeface="Montserrat" pitchFamily="50" charset="0"/>
              </a:rPr>
              <a:t>E</a:t>
            </a:r>
          </a:p>
          <a:p>
            <a:pPr indent="180975" algn="ctr"/>
            <a:r>
              <a:rPr lang="pt-BR" sz="1050" b="1" dirty="0">
                <a:solidFill>
                  <a:schemeClr val="tx1">
                    <a:lumMod val="65000"/>
                    <a:lumOff val="35000"/>
                  </a:schemeClr>
                </a:solidFill>
                <a:latin typeface="Montserrat" pitchFamily="50" charset="0"/>
              </a:rPr>
              <a:t>M</a:t>
            </a:r>
            <a:endParaRPr lang="pt-BR" sz="1050" dirty="0">
              <a:solidFill>
                <a:schemeClr val="tx1">
                  <a:lumMod val="65000"/>
                  <a:lumOff val="35000"/>
                </a:schemeClr>
              </a:solidFill>
              <a:latin typeface="Montserrat" pitchFamily="50" charset="0"/>
            </a:endParaRPr>
          </a:p>
          <a:p>
            <a:pPr indent="180975" algn="ctr"/>
            <a:r>
              <a:rPr lang="pt-BR" sz="1050" b="1" dirty="0">
                <a:solidFill>
                  <a:schemeClr val="tx1">
                    <a:lumMod val="65000"/>
                    <a:lumOff val="35000"/>
                  </a:schemeClr>
                </a:solidFill>
                <a:latin typeface="Montserrat" pitchFamily="50" charset="0"/>
              </a:rPr>
              <a:t>P</a:t>
            </a:r>
          </a:p>
          <a:p>
            <a:pPr indent="180975" algn="ctr"/>
            <a:r>
              <a:rPr lang="pt-BR" sz="1050" b="1" dirty="0">
                <a:solidFill>
                  <a:schemeClr val="tx1">
                    <a:lumMod val="65000"/>
                    <a:lumOff val="35000"/>
                  </a:schemeClr>
                </a:solidFill>
                <a:latin typeface="Montserrat" pitchFamily="50" charset="0"/>
              </a:rPr>
              <a:t>R</a:t>
            </a:r>
            <a:endParaRPr lang="pt-BR" sz="1050" dirty="0">
              <a:solidFill>
                <a:schemeClr val="tx1">
                  <a:lumMod val="65000"/>
                  <a:lumOff val="35000"/>
                </a:schemeClr>
              </a:solidFill>
              <a:latin typeface="Montserrat" pitchFamily="50" charset="0"/>
            </a:endParaRPr>
          </a:p>
          <a:p>
            <a:pPr indent="180975" algn="ctr"/>
            <a:r>
              <a:rPr lang="pt-BR" sz="1050" b="1" dirty="0">
                <a:solidFill>
                  <a:schemeClr val="tx1">
                    <a:lumMod val="65000"/>
                    <a:lumOff val="35000"/>
                  </a:schemeClr>
                </a:solidFill>
                <a:latin typeface="Montserrat" pitchFamily="50" charset="0"/>
              </a:rPr>
              <a:t>E</a:t>
            </a:r>
            <a:endParaRPr lang="pt-BR" sz="1050" dirty="0">
              <a:solidFill>
                <a:schemeClr val="tx1">
                  <a:lumMod val="65000"/>
                  <a:lumOff val="35000"/>
                </a:schemeClr>
              </a:solidFill>
              <a:latin typeface="Montserrat" pitchFamily="50" charset="0"/>
            </a:endParaRPr>
          </a:p>
        </p:txBody>
      </p:sp>
    </p:spTree>
    <p:extLst>
      <p:ext uri="{BB962C8B-B14F-4D97-AF65-F5344CB8AC3E}">
        <p14:creationId xmlns:p14="http://schemas.microsoft.com/office/powerpoint/2010/main" val="13104286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1078172" y="3023316"/>
            <a:ext cx="2905647" cy="2536936"/>
          </a:xfrm>
          <a:prstGeom prst="rect">
            <a:avLst/>
          </a:prstGeom>
          <a:noFill/>
          <a:ln w="9525">
            <a:noFill/>
            <a:miter lim="800000"/>
            <a:headEnd/>
            <a:tailEnd/>
          </a:ln>
          <a:effectLst/>
        </p:spPr>
      </p:pic>
      <p:pic>
        <p:nvPicPr>
          <p:cNvPr id="12" name="Picture 4" descr="C:\Users\barbara.vieira\Downloads\Dezembro\Material para apresentação\WhatsApp Image 2017-12-05 at 09.53.00 (1).jpeg"/>
          <p:cNvPicPr>
            <a:picLocks noChangeAspect="1" noChangeArrowheads="1"/>
          </p:cNvPicPr>
          <p:nvPr/>
        </p:nvPicPr>
        <p:blipFill>
          <a:blip r:embed="rId3" cstate="print"/>
          <a:srcRect l="30061" t="18091" r="19627" b="27694"/>
          <a:stretch>
            <a:fillRect/>
          </a:stretch>
        </p:blipFill>
        <p:spPr bwMode="auto">
          <a:xfrm>
            <a:off x="5333648" y="1349374"/>
            <a:ext cx="3214296" cy="4679951"/>
          </a:xfrm>
          <a:prstGeom prst="rect">
            <a:avLst/>
          </a:prstGeom>
          <a:noFill/>
          <a:ln>
            <a:noFill/>
          </a:ln>
        </p:spPr>
      </p:pic>
      <p:sp>
        <p:nvSpPr>
          <p:cNvPr id="11" name="Retângulo 10"/>
          <p:cNvSpPr>
            <a:spLocks/>
          </p:cNvSpPr>
          <p:nvPr/>
        </p:nvSpPr>
        <p:spPr>
          <a:xfrm>
            <a:off x="608804" y="5737965"/>
            <a:ext cx="4105275" cy="33346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r"/>
            <a:r>
              <a:rPr lang="pt-BR" sz="800" b="1" dirty="0">
                <a:solidFill>
                  <a:schemeClr val="tx1">
                    <a:lumMod val="65000"/>
                    <a:lumOff val="35000"/>
                  </a:schemeClr>
                </a:solidFill>
                <a:latin typeface="Montserrat" pitchFamily="50" charset="0"/>
              </a:rPr>
              <a:t>Foto do Dia Mundial Sem Carro de 2017. Ação realizada no Setor Comercial Sul com crianças da rede de ensino público. </a:t>
            </a:r>
            <a:r>
              <a:rPr lang="pt-BR" sz="800" dirty="0">
                <a:solidFill>
                  <a:schemeClr val="tx1">
                    <a:lumMod val="65000"/>
                    <a:lumOff val="35000"/>
                  </a:schemeClr>
                </a:solidFill>
                <a:latin typeface="Montserrat" pitchFamily="50" charset="0"/>
              </a:rPr>
              <a:t>Fonte: SEMOB</a:t>
            </a:r>
          </a:p>
        </p:txBody>
      </p:sp>
      <p:sp>
        <p:nvSpPr>
          <p:cNvPr id="6" name="Retângulo 5"/>
          <p:cNvSpPr/>
          <p:nvPr/>
        </p:nvSpPr>
        <p:spPr>
          <a:xfrm>
            <a:off x="538163"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a:spLocks/>
          </p:cNvSpPr>
          <p:nvPr/>
        </p:nvSpPr>
        <p:spPr>
          <a:xfrm>
            <a:off x="538164" y="1412024"/>
            <a:ext cx="4111228" cy="1384995"/>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76">
            <a:spAutoFit/>
          </a:bodyPr>
          <a:lstStyle/>
          <a:p>
            <a:pPr indent="457200">
              <a:spcAft>
                <a:spcPts val="600"/>
              </a:spcAft>
            </a:pPr>
            <a:r>
              <a:rPr lang="pt-BR" sz="1000" b="1" dirty="0">
                <a:solidFill>
                  <a:schemeClr val="tx1">
                    <a:lumMod val="65000"/>
                    <a:lumOff val="35000"/>
                  </a:schemeClr>
                </a:solidFill>
                <a:latin typeface="Montserrat" pitchFamily="50" charset="0"/>
              </a:rPr>
              <a:t>A Mini Cidade</a:t>
            </a:r>
          </a:p>
          <a:p>
            <a:pPr indent="457200" algn="just">
              <a:spcAft>
                <a:spcPts val="600"/>
              </a:spcAft>
            </a:pPr>
            <a:endParaRPr lang="pt-BR" sz="1000"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A Mini Cidade é um material do Detran-DF que tem por objetivo ensinar as crianças que o espaço da rua não é apenas para os veículos motorizados, e sim um espaço para ser compartilhado por todos os modos. As atividades no tapete que simula o espaço urbano demonstram quais são os direitos dos pedestres e ciclistas.</a:t>
            </a:r>
          </a:p>
        </p:txBody>
      </p:sp>
    </p:spTree>
    <p:extLst>
      <p:ext uri="{BB962C8B-B14F-4D97-AF65-F5344CB8AC3E}">
        <p14:creationId xmlns:p14="http://schemas.microsoft.com/office/powerpoint/2010/main" val="1310428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538163" y="1349375"/>
            <a:ext cx="4105275" cy="413525"/>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a:spLocks/>
          </p:cNvSpPr>
          <p:nvPr/>
        </p:nvSpPr>
        <p:spPr>
          <a:xfrm>
            <a:off x="538164" y="1349375"/>
            <a:ext cx="4105274" cy="1933907"/>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86405" tIns="43202" rIns="86405" bIns="43202" numCol="1" spcCol="340176">
            <a:spAutoFit/>
          </a:bodyPr>
          <a:lstStyle/>
          <a:p>
            <a:pPr algn="ctr"/>
            <a:r>
              <a:rPr lang="pt-BR" sz="1000" b="1" dirty="0">
                <a:solidFill>
                  <a:schemeClr val="tx1">
                    <a:lumMod val="65000"/>
                    <a:lumOff val="35000"/>
                  </a:schemeClr>
                </a:solidFill>
                <a:latin typeface="Montserrat" pitchFamily="50" charset="0"/>
              </a:rPr>
              <a:t>Respeite O Ciclista. Mantenha 1,5m de distância. </a:t>
            </a:r>
          </a:p>
          <a:p>
            <a:pPr algn="ctr"/>
            <a:r>
              <a:rPr lang="pt-BR" sz="1000" b="1" dirty="0">
                <a:solidFill>
                  <a:schemeClr val="tx1">
                    <a:lumMod val="65000"/>
                    <a:lumOff val="35000"/>
                  </a:schemeClr>
                </a:solidFill>
                <a:latin typeface="Montserrat" pitchFamily="50" charset="0"/>
              </a:rPr>
              <a:t>A Vida Passa Pelo Trânsito.</a:t>
            </a:r>
          </a:p>
          <a:p>
            <a:pPr algn="just"/>
            <a:endParaRPr lang="pt-BR" sz="1000" dirty="0">
              <a:solidFill>
                <a:schemeClr val="tx1">
                  <a:lumMod val="65000"/>
                  <a:lumOff val="35000"/>
                </a:schemeClr>
              </a:solidFill>
              <a:latin typeface="Montserrat" pitchFamily="50" charset="0"/>
            </a:endParaRPr>
          </a:p>
          <a:p>
            <a:pPr indent="457200" algn="just"/>
            <a:endParaRPr lang="pt-BR" sz="1000" dirty="0">
              <a:solidFill>
                <a:schemeClr val="tx1">
                  <a:lumMod val="65000"/>
                  <a:lumOff val="35000"/>
                </a:schemeClr>
              </a:solidFill>
              <a:latin typeface="Montserrat" pitchFamily="50" charset="0"/>
            </a:endParaRPr>
          </a:p>
          <a:p>
            <a:pPr indent="457200" algn="just"/>
            <a:r>
              <a:rPr lang="pt-BR" sz="1000" dirty="0">
                <a:solidFill>
                  <a:schemeClr val="tx1">
                    <a:lumMod val="65000"/>
                    <a:lumOff val="35000"/>
                  </a:schemeClr>
                </a:solidFill>
                <a:latin typeface="Montserrat" pitchFamily="50" charset="0"/>
              </a:rPr>
              <a:t>A campanha busca por conscientizar a população a respeito da legislação, que estabelece a distância de 1,5 metro entre os carros e os ciclistas. Assim, devido à média das ruas brasileiras ser de 3 metros, a ação demonstra que o recomendável é ultrapassar o ciclista, e não passar por ele. Além dos materiais tradicionais, a campanha também produziu placas para serem fixadas nas bicicletas – o respeitômetro – com a medida certa de 1,5 metro.</a:t>
            </a:r>
          </a:p>
        </p:txBody>
      </p:sp>
      <p:pic>
        <p:nvPicPr>
          <p:cNvPr id="11" name="Picture 2" descr="C:\Users\priscila.morais\Downloads\33896732832_b103374183_k.jpg"/>
          <p:cNvPicPr>
            <a:picLocks noChangeAspect="1" noChangeArrowheads="1"/>
          </p:cNvPicPr>
          <p:nvPr/>
        </p:nvPicPr>
        <p:blipFill>
          <a:blip r:embed="rId2" cstate="print"/>
          <a:srcRect l="53611"/>
          <a:stretch>
            <a:fillRect/>
          </a:stretch>
        </p:blipFill>
        <p:spPr bwMode="auto">
          <a:xfrm>
            <a:off x="5392739" y="1334738"/>
            <a:ext cx="3224349" cy="4694587"/>
          </a:xfrm>
          <a:prstGeom prst="rect">
            <a:avLst/>
          </a:prstGeom>
          <a:noFill/>
        </p:spPr>
      </p:pic>
      <p:pic>
        <p:nvPicPr>
          <p:cNvPr id="11267" name="Picture 3"/>
          <p:cNvPicPr>
            <a:picLocks noChangeAspect="1" noChangeArrowheads="1"/>
          </p:cNvPicPr>
          <p:nvPr/>
        </p:nvPicPr>
        <p:blipFill>
          <a:blip r:embed="rId3" cstate="print"/>
          <a:srcRect/>
          <a:stretch>
            <a:fillRect/>
          </a:stretch>
        </p:blipFill>
        <p:spPr bwMode="auto">
          <a:xfrm>
            <a:off x="1504968" y="3259933"/>
            <a:ext cx="2113721" cy="2170806"/>
          </a:xfrm>
          <a:prstGeom prst="rect">
            <a:avLst/>
          </a:prstGeom>
          <a:noFill/>
          <a:ln w="9525">
            <a:noFill/>
            <a:miter lim="800000"/>
            <a:headEnd/>
            <a:tailEnd/>
          </a:ln>
          <a:effectLst/>
        </p:spPr>
      </p:pic>
      <p:sp>
        <p:nvSpPr>
          <p:cNvPr id="12" name="Retângulo 11"/>
          <p:cNvSpPr/>
          <p:nvPr/>
        </p:nvSpPr>
        <p:spPr>
          <a:xfrm>
            <a:off x="538163" y="5596765"/>
            <a:ext cx="4201597" cy="477647"/>
          </a:xfrm>
          <a:prstGeom prst="rect">
            <a:avLst/>
          </a:prstGeom>
        </p:spPr>
        <p:txBody>
          <a:bodyPr wrap="square" lIns="107268" tIns="53634" rIns="107268" bIns="53634">
            <a:spAutoFit/>
          </a:bodyPr>
          <a:lstStyle/>
          <a:p>
            <a:pPr algn="r"/>
            <a:r>
              <a:rPr lang="pt-BR" sz="800" dirty="0">
                <a:latin typeface="Montserrat" pitchFamily="50" charset="0"/>
              </a:rPr>
              <a:t>Foto do Dia Mundial do Ciclista. </a:t>
            </a:r>
          </a:p>
          <a:p>
            <a:pPr algn="r"/>
            <a:r>
              <a:rPr lang="pt-BR" sz="800" dirty="0">
                <a:latin typeface="Montserrat" pitchFamily="50" charset="0"/>
              </a:rPr>
              <a:t>Ação realizada em conjunto com grupos de pedal na Avenida Independência, Planaltina, DF  Fonte: Agência Brasília</a:t>
            </a:r>
          </a:p>
        </p:txBody>
      </p:sp>
      <p:sp>
        <p:nvSpPr>
          <p:cNvPr id="20" name="Espaço Reservado para Número de Slide 19"/>
          <p:cNvSpPr txBox="1">
            <a:spLocks/>
          </p:cNvSpPr>
          <p:nvPr/>
        </p:nvSpPr>
        <p:spPr>
          <a:xfrm>
            <a:off x="7535930" y="5839899"/>
            <a:ext cx="2058406" cy="335459"/>
          </a:xfrm>
          <a:prstGeom prst="rect">
            <a:avLst/>
          </a:prstGeom>
        </p:spPr>
        <p:txBody>
          <a:bodyPr vert="horz" lIns="86353" tIns="43176" rIns="86353" bIns="43176" rtlCol="0" anchor="ctr"/>
          <a:lstStyle/>
          <a:p>
            <a:pPr algn="r" defTabSz="863525">
              <a:defRPr/>
            </a:pPr>
            <a:fld id="{D6E1D08F-14AB-491A-B1EF-6DDDE7B477B6}" type="slidenum">
              <a:rPr lang="pt-BR" sz="1000">
                <a:solidFill>
                  <a:schemeClr val="bg1"/>
                </a:solidFill>
                <a:latin typeface="Montserrat" pitchFamily="50" charset="0"/>
              </a:rPr>
              <a:pPr algn="r" defTabSz="863525">
                <a:defRPr/>
              </a:pPr>
              <a:t>87</a:t>
            </a:fld>
            <a:endParaRPr lang="pt-BR" sz="1000" dirty="0">
              <a:solidFill>
                <a:schemeClr val="bg1"/>
              </a:solidFill>
              <a:latin typeface="Montserrat" pitchFamily="50" charset="0"/>
            </a:endParaRPr>
          </a:p>
        </p:txBody>
      </p:sp>
    </p:spTree>
    <p:extLst>
      <p:ext uri="{BB962C8B-B14F-4D97-AF65-F5344CB8AC3E}">
        <p14:creationId xmlns:p14="http://schemas.microsoft.com/office/powerpoint/2010/main" val="13104286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p:cNvSpPr/>
          <p:nvPr/>
        </p:nvSpPr>
        <p:spPr>
          <a:xfrm>
            <a:off x="538163"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Picture 3" descr="C:\Users\1923048\Downloads\unnamed.jpg"/>
          <p:cNvPicPr>
            <a:picLocks noChangeAspect="1" noChangeArrowheads="1"/>
          </p:cNvPicPr>
          <p:nvPr/>
        </p:nvPicPr>
        <p:blipFill>
          <a:blip r:embed="rId2" cstate="print"/>
          <a:srcRect t="68642"/>
          <a:stretch>
            <a:fillRect/>
          </a:stretch>
        </p:blipFill>
        <p:spPr bwMode="auto">
          <a:xfrm>
            <a:off x="2999424" y="1835926"/>
            <a:ext cx="1644014" cy="2263806"/>
          </a:xfrm>
          <a:prstGeom prst="rect">
            <a:avLst/>
          </a:prstGeom>
          <a:noFill/>
          <a:ln w="9525">
            <a:noFill/>
            <a:miter lim="800000"/>
            <a:headEnd/>
            <a:tailEnd/>
          </a:ln>
        </p:spPr>
      </p:pic>
      <p:pic>
        <p:nvPicPr>
          <p:cNvPr id="10244" name="Picture 4"/>
          <p:cNvPicPr>
            <a:picLocks noChangeAspect="1" noChangeArrowheads="1"/>
          </p:cNvPicPr>
          <p:nvPr/>
        </p:nvPicPr>
        <p:blipFill>
          <a:blip r:embed="rId3" cstate="print"/>
          <a:srcRect/>
          <a:stretch>
            <a:fillRect/>
          </a:stretch>
        </p:blipFill>
        <p:spPr bwMode="auto">
          <a:xfrm>
            <a:off x="5700143" y="1074893"/>
            <a:ext cx="3651088" cy="3645560"/>
          </a:xfrm>
          <a:prstGeom prst="rect">
            <a:avLst/>
          </a:prstGeom>
          <a:noFill/>
          <a:ln w="9525">
            <a:noFill/>
            <a:miter lim="800000"/>
            <a:headEnd/>
            <a:tailEnd/>
          </a:ln>
          <a:effectLst/>
        </p:spPr>
      </p:pic>
      <p:sp>
        <p:nvSpPr>
          <p:cNvPr id="29" name="Retângulo 28"/>
          <p:cNvSpPr/>
          <p:nvPr/>
        </p:nvSpPr>
        <p:spPr>
          <a:xfrm>
            <a:off x="5075238" y="4997680"/>
            <a:ext cx="4105275" cy="723869"/>
          </a:xfrm>
          <a:prstGeom prst="rect">
            <a:avLst/>
          </a:prstGeom>
          <a:solidFill>
            <a:srgbClr val="0070C0"/>
          </a:solidFill>
          <a:ln w="28575">
            <a:noFill/>
            <a:prstDash val="sysDot"/>
          </a:ln>
        </p:spPr>
        <p:txBody>
          <a:bodyPr wrap="square" lIns="107268" tIns="53634" rIns="107268" bIns="53634">
            <a:spAutoFit/>
          </a:bodyPr>
          <a:lstStyle/>
          <a:p>
            <a:pPr marL="0" lvl="2"/>
            <a:r>
              <a:rPr lang="pt-BR" sz="1000" b="1" dirty="0">
                <a:solidFill>
                  <a:schemeClr val="bg1"/>
                </a:solidFill>
                <a:latin typeface="Montserrat" pitchFamily="50" charset="0"/>
              </a:rPr>
              <a:t>Diretriz</a:t>
            </a:r>
          </a:p>
          <a:p>
            <a:r>
              <a:rPr lang="pt-BR" sz="1000" dirty="0">
                <a:solidFill>
                  <a:schemeClr val="bg1"/>
                </a:solidFill>
                <a:latin typeface="Montserrat" pitchFamily="50" charset="0"/>
              </a:rPr>
              <a:t>Promover a cultura de estímulo ao andar a pé e ao uso da bicicleta como modo de transporte, de forma integrada e segura com os outros modos de transporte;</a:t>
            </a:r>
          </a:p>
        </p:txBody>
      </p:sp>
      <p:sp>
        <p:nvSpPr>
          <p:cNvPr id="30" name="Retângulo 29"/>
          <p:cNvSpPr/>
          <p:nvPr/>
        </p:nvSpPr>
        <p:spPr>
          <a:xfrm>
            <a:off x="538163" y="4976044"/>
            <a:ext cx="4105275" cy="723869"/>
          </a:xfrm>
          <a:prstGeom prst="rect">
            <a:avLst/>
          </a:prstGeom>
          <a:solidFill>
            <a:srgbClr val="0070C0"/>
          </a:solidFill>
          <a:ln w="28575">
            <a:noFill/>
            <a:prstDash val="sysDot"/>
          </a:ln>
        </p:spPr>
        <p:txBody>
          <a:bodyPr wrap="square" lIns="107268" tIns="53634" rIns="107268" bIns="53634">
            <a:spAutoFit/>
          </a:bodyPr>
          <a:lstStyle/>
          <a:p>
            <a:pPr marL="0" lvl="2"/>
            <a:r>
              <a:rPr lang="pt-BR" sz="1000" b="1" dirty="0">
                <a:solidFill>
                  <a:schemeClr val="bg1"/>
                </a:solidFill>
                <a:latin typeface="Montserrat" pitchFamily="50" charset="0"/>
              </a:rPr>
              <a:t>Diretriz</a:t>
            </a:r>
          </a:p>
          <a:p>
            <a:r>
              <a:rPr lang="pt-BR" sz="1000" dirty="0">
                <a:solidFill>
                  <a:schemeClr val="bg1"/>
                </a:solidFill>
                <a:latin typeface="Montserrat" pitchFamily="50" charset="0"/>
              </a:rPr>
              <a:t>Promover campanhas educativas, programas de educação de trânsito, que visem a segurança de pedestres e ciclistas, para todas as faixas etárias;</a:t>
            </a:r>
          </a:p>
        </p:txBody>
      </p:sp>
      <p:sp>
        <p:nvSpPr>
          <p:cNvPr id="31" name="Retângulo 30"/>
          <p:cNvSpPr/>
          <p:nvPr/>
        </p:nvSpPr>
        <p:spPr>
          <a:xfrm>
            <a:off x="538163" y="1349375"/>
            <a:ext cx="2344223" cy="2262751"/>
          </a:xfrm>
          <a:prstGeom prst="rect">
            <a:avLst/>
          </a:prstGeom>
        </p:spPr>
        <p:txBody>
          <a:bodyPr wrap="square" lIns="107268" tIns="53634" rIns="107268" bIns="53634">
            <a:spAutoFit/>
          </a:bodyPr>
          <a:lstStyle/>
          <a:p>
            <a:pPr>
              <a:spcAft>
                <a:spcPts val="600"/>
              </a:spcAft>
            </a:pPr>
            <a:r>
              <a:rPr lang="pt-BR" sz="1000" b="1" dirty="0">
                <a:solidFill>
                  <a:schemeClr val="tx1">
                    <a:lumMod val="65000"/>
                    <a:lumOff val="35000"/>
                  </a:schemeClr>
                </a:solidFill>
                <a:latin typeface="Montserrat" pitchFamily="50" charset="0"/>
              </a:rPr>
              <a:t>Informações do Guia:</a:t>
            </a:r>
          </a:p>
          <a:p>
            <a:pPr>
              <a:spcAft>
                <a:spcPts val="600"/>
              </a:spcAft>
            </a:pPr>
            <a:r>
              <a:rPr lang="pt-BR" sz="1000" dirty="0">
                <a:solidFill>
                  <a:schemeClr val="tx1">
                    <a:lumMod val="65000"/>
                    <a:lumOff val="35000"/>
                  </a:schemeClr>
                </a:solidFill>
                <a:latin typeface="Montserrat" pitchFamily="50" charset="0"/>
              </a:rPr>
              <a:t> </a:t>
            </a:r>
          </a:p>
          <a:p>
            <a:pPr>
              <a:spcAft>
                <a:spcPts val="600"/>
              </a:spcAft>
            </a:pPr>
            <a:r>
              <a:rPr lang="pt-BR" sz="1000" dirty="0">
                <a:solidFill>
                  <a:schemeClr val="tx1">
                    <a:lumMod val="65000"/>
                    <a:lumOff val="35000"/>
                  </a:schemeClr>
                </a:solidFill>
                <a:latin typeface="Montserrat" pitchFamily="50" charset="0"/>
              </a:rPr>
              <a:t>Mapa Cicloviário do DF</a:t>
            </a:r>
          </a:p>
          <a:p>
            <a:pPr marL="111738" lvl="1" indent="-111738">
              <a:spcAft>
                <a:spcPts val="600"/>
              </a:spcAft>
              <a:buFont typeface="Arial" pitchFamily="34" charset="0"/>
              <a:buChar char="•"/>
            </a:pPr>
            <a:r>
              <a:rPr lang="pt-BR" sz="1000" dirty="0">
                <a:solidFill>
                  <a:schemeClr val="tx1">
                    <a:lumMod val="65000"/>
                    <a:lumOff val="35000"/>
                  </a:schemeClr>
                </a:solidFill>
                <a:latin typeface="Montserrat" pitchFamily="50" charset="0"/>
              </a:rPr>
              <a:t>Quais são as infraestruturas cicloviárias</a:t>
            </a:r>
          </a:p>
          <a:p>
            <a:pPr marL="111738" lvl="1" indent="-111738">
              <a:spcAft>
                <a:spcPts val="600"/>
              </a:spcAft>
              <a:buFont typeface="Arial" pitchFamily="34" charset="0"/>
              <a:buChar char="•"/>
            </a:pPr>
            <a:r>
              <a:rPr lang="pt-BR" sz="1000" dirty="0">
                <a:solidFill>
                  <a:schemeClr val="tx1">
                    <a:lumMod val="65000"/>
                    <a:lumOff val="35000"/>
                  </a:schemeClr>
                </a:solidFill>
                <a:latin typeface="Montserrat" pitchFamily="50" charset="0"/>
              </a:rPr>
              <a:t>Dicas para pedalar</a:t>
            </a:r>
          </a:p>
          <a:p>
            <a:pPr marL="111738" lvl="1" indent="-111738">
              <a:spcAft>
                <a:spcPts val="600"/>
              </a:spcAft>
              <a:buFont typeface="Arial" pitchFamily="34" charset="0"/>
              <a:buChar char="•"/>
            </a:pPr>
            <a:r>
              <a:rPr lang="pt-BR" sz="1000" dirty="0">
                <a:solidFill>
                  <a:schemeClr val="tx1">
                    <a:lumMod val="65000"/>
                    <a:lumOff val="35000"/>
                  </a:schemeClr>
                </a:solidFill>
                <a:latin typeface="Montserrat" pitchFamily="50" charset="0"/>
              </a:rPr>
              <a:t>Diretrizes de Segurança</a:t>
            </a:r>
          </a:p>
          <a:p>
            <a:pPr marL="111738" lvl="1" indent="-111738">
              <a:spcAft>
                <a:spcPts val="600"/>
              </a:spcAft>
              <a:buFont typeface="Arial" pitchFamily="34" charset="0"/>
              <a:buChar char="•"/>
            </a:pPr>
            <a:r>
              <a:rPr lang="pt-BR" sz="1000" dirty="0">
                <a:solidFill>
                  <a:schemeClr val="tx1">
                    <a:lumMod val="65000"/>
                    <a:lumOff val="35000"/>
                  </a:schemeClr>
                </a:solidFill>
                <a:latin typeface="Montserrat" pitchFamily="50" charset="0"/>
              </a:rPr>
              <a:t>Modos de sinalização</a:t>
            </a:r>
          </a:p>
          <a:p>
            <a:pPr marL="111738" lvl="1" indent="-111738">
              <a:spcAft>
                <a:spcPts val="600"/>
              </a:spcAft>
              <a:buFont typeface="Arial" pitchFamily="34" charset="0"/>
              <a:buChar char="•"/>
            </a:pPr>
            <a:r>
              <a:rPr lang="pt-BR" sz="1000" dirty="0">
                <a:solidFill>
                  <a:schemeClr val="tx1">
                    <a:lumMod val="65000"/>
                    <a:lumOff val="35000"/>
                  </a:schemeClr>
                </a:solidFill>
                <a:latin typeface="Montserrat" pitchFamily="50" charset="0"/>
              </a:rPr>
              <a:t>Benefícios do uso da bicicleta </a:t>
            </a:r>
          </a:p>
          <a:p>
            <a:pPr marL="111738" lvl="1" indent="-111738">
              <a:spcAft>
                <a:spcPts val="600"/>
              </a:spcAft>
              <a:buFont typeface="Arial" pitchFamily="34" charset="0"/>
              <a:buChar char="•"/>
            </a:pPr>
            <a:r>
              <a:rPr lang="pt-BR" sz="1000" dirty="0">
                <a:solidFill>
                  <a:schemeClr val="tx1">
                    <a:lumMod val="65000"/>
                    <a:lumOff val="35000"/>
                  </a:schemeClr>
                </a:solidFill>
                <a:latin typeface="Montserrat" pitchFamily="50" charset="0"/>
              </a:rPr>
              <a:t>Dicas para motoristas</a:t>
            </a:r>
          </a:p>
        </p:txBody>
      </p:sp>
      <p:cxnSp>
        <p:nvCxnSpPr>
          <p:cNvPr id="3" name="Conector de Seta Reta 2"/>
          <p:cNvCxnSpPr>
            <a:stCxn id="30" idx="0"/>
            <a:endCxn id="14" idx="2"/>
          </p:cNvCxnSpPr>
          <p:nvPr/>
        </p:nvCxnSpPr>
        <p:spPr>
          <a:xfrm rot="5400000" flipH="1" flipV="1">
            <a:off x="2767960" y="3922573"/>
            <a:ext cx="876312" cy="1230630"/>
          </a:xfrm>
          <a:prstGeom prst="straightConnector1">
            <a:avLst/>
          </a:prstGeom>
          <a:ln w="28575">
            <a:solidFill>
              <a:srgbClr val="0070C0"/>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a:stCxn id="29" idx="0"/>
          </p:cNvCxnSpPr>
          <p:nvPr/>
        </p:nvCxnSpPr>
        <p:spPr>
          <a:xfrm rot="16200000" flipV="1">
            <a:off x="6839466" y="4709270"/>
            <a:ext cx="502004" cy="74816"/>
          </a:xfrm>
          <a:prstGeom prst="straightConnector1">
            <a:avLst/>
          </a:prstGeom>
          <a:ln w="28575">
            <a:solidFill>
              <a:srgbClr val="0070C0"/>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32" name="Conector de Seta Reta 31"/>
          <p:cNvCxnSpPr>
            <a:stCxn id="29" idx="0"/>
          </p:cNvCxnSpPr>
          <p:nvPr/>
        </p:nvCxnSpPr>
        <p:spPr>
          <a:xfrm rot="5400000" flipH="1" flipV="1">
            <a:off x="6568992" y="3289476"/>
            <a:ext cx="2267089" cy="1149320"/>
          </a:xfrm>
          <a:prstGeom prst="straightConnector1">
            <a:avLst/>
          </a:prstGeom>
          <a:ln w="28575">
            <a:solidFill>
              <a:srgbClr val="0070C0"/>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428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upo 45"/>
          <p:cNvGrpSpPr/>
          <p:nvPr/>
        </p:nvGrpSpPr>
        <p:grpSpPr>
          <a:xfrm>
            <a:off x="1835149" y="4714417"/>
            <a:ext cx="6480175" cy="524559"/>
            <a:chOff x="-1293301" y="2635109"/>
            <a:chExt cx="4894119" cy="1295999"/>
          </a:xfrm>
          <a:solidFill>
            <a:srgbClr val="F9DD16"/>
          </a:solidFill>
        </p:grpSpPr>
        <p:sp>
          <p:nvSpPr>
            <p:cNvPr id="105" name="Retângulo 104"/>
            <p:cNvSpPr/>
            <p:nvPr/>
          </p:nvSpPr>
          <p:spPr>
            <a:xfrm>
              <a:off x="-1293301" y="2635109"/>
              <a:ext cx="4894119" cy="1295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5" name="CaixaDeTexto 124"/>
            <p:cNvSpPr txBox="1"/>
            <p:nvPr/>
          </p:nvSpPr>
          <p:spPr>
            <a:xfrm>
              <a:off x="-1293301" y="2843730"/>
              <a:ext cx="4894119" cy="828022"/>
            </a:xfrm>
            <a:prstGeom prst="rect">
              <a:avLst/>
            </a:prstGeom>
            <a:grpFill/>
          </p:spPr>
          <p:txBody>
            <a:bodyPr wrap="square" lIns="91427" tIns="45714" rIns="91427" bIns="45714" rtlCol="0" anchor="ctr">
              <a:spAutoFit/>
            </a:bodyPr>
            <a:lstStyle/>
            <a:p>
              <a:pPr algn="ctr">
                <a:lnSpc>
                  <a:spcPct val="150000"/>
                </a:lnSpc>
              </a:pPr>
              <a:r>
                <a:rPr lang="pt-BR" sz="1200" b="1" dirty="0">
                  <a:solidFill>
                    <a:srgbClr val="006BB6"/>
                  </a:solidFill>
                  <a:latin typeface="Montserrat"/>
                </a:rPr>
                <a:t>Anexos</a:t>
              </a:r>
            </a:p>
          </p:txBody>
        </p:sp>
      </p:grpSp>
      <p:sp>
        <p:nvSpPr>
          <p:cNvPr id="136" name="CaixaDeTexto 135"/>
          <p:cNvSpPr txBox="1"/>
          <p:nvPr/>
        </p:nvSpPr>
        <p:spPr>
          <a:xfrm>
            <a:off x="538163" y="1215205"/>
            <a:ext cx="8642350" cy="369332"/>
          </a:xfrm>
          <a:prstGeom prst="rect">
            <a:avLst/>
          </a:prstGeom>
          <a:noFill/>
        </p:spPr>
        <p:txBody>
          <a:bodyPr wrap="square" rtlCol="0">
            <a:spAutoFit/>
          </a:bodyPr>
          <a:lstStyle/>
          <a:p>
            <a:pPr algn="ctr">
              <a:lnSpc>
                <a:spcPct val="150000"/>
              </a:lnSpc>
            </a:pPr>
            <a:r>
              <a:rPr lang="pt-BR" sz="1200" b="1" dirty="0">
                <a:solidFill>
                  <a:schemeClr val="tx1">
                    <a:lumMod val="65000"/>
                    <a:lumOff val="35000"/>
                  </a:schemeClr>
                </a:solidFill>
                <a:latin typeface="Montserrat"/>
              </a:rPr>
              <a:t>Este Plano está dividido em 6 capítulos, sendo os que fazem parte deste caderno: </a:t>
            </a:r>
            <a:endParaRPr lang="pt-BR" sz="1800" b="1" dirty="0">
              <a:solidFill>
                <a:schemeClr val="tx1">
                  <a:lumMod val="65000"/>
                  <a:lumOff val="35000"/>
                </a:schemeClr>
              </a:solidFill>
              <a:latin typeface="Montserrat"/>
            </a:endParaRPr>
          </a:p>
        </p:txBody>
      </p:sp>
      <p:sp>
        <p:nvSpPr>
          <p:cNvPr id="137" name="CaixaDeTexto 136"/>
          <p:cNvSpPr txBox="1"/>
          <p:nvPr/>
        </p:nvSpPr>
        <p:spPr>
          <a:xfrm>
            <a:off x="572587" y="2329824"/>
            <a:ext cx="2128138" cy="366347"/>
          </a:xfrm>
          <a:prstGeom prst="rect">
            <a:avLst/>
          </a:prstGeom>
          <a:noFill/>
        </p:spPr>
        <p:txBody>
          <a:bodyPr wrap="square" lIns="101118" tIns="50560" rIns="101118" bIns="50560" rtlCol="0" anchor="ctr">
            <a:spAutoFit/>
          </a:bodyPr>
          <a:lstStyle/>
          <a:p>
            <a:pPr>
              <a:lnSpc>
                <a:spcPct val="150000"/>
              </a:lnSpc>
            </a:pPr>
            <a:r>
              <a:rPr lang="pt-BR" sz="1300" b="1" dirty="0">
                <a:solidFill>
                  <a:schemeClr val="bg1">
                    <a:lumMod val="75000"/>
                  </a:schemeClr>
                </a:solidFill>
                <a:latin typeface="Montserrat"/>
              </a:rPr>
              <a:t>Caderno 01</a:t>
            </a:r>
          </a:p>
        </p:txBody>
      </p:sp>
      <p:graphicFrame>
        <p:nvGraphicFramePr>
          <p:cNvPr id="139" name="Diagrama 138"/>
          <p:cNvGraphicFramePr/>
          <p:nvPr>
            <p:extLst>
              <p:ext uri="{D42A27DB-BD31-4B8C-83A1-F6EECF244321}">
                <p14:modId xmlns:p14="http://schemas.microsoft.com/office/powerpoint/2010/main" val="4085372303"/>
              </p:ext>
            </p:extLst>
          </p:nvPr>
        </p:nvGraphicFramePr>
        <p:xfrm>
          <a:off x="1835150" y="2873021"/>
          <a:ext cx="6480175" cy="1930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0" name="CaixaDeTexto 139"/>
          <p:cNvSpPr txBox="1"/>
          <p:nvPr/>
        </p:nvSpPr>
        <p:spPr>
          <a:xfrm>
            <a:off x="572587" y="3639351"/>
            <a:ext cx="2128138" cy="365128"/>
          </a:xfrm>
          <a:prstGeom prst="rect">
            <a:avLst/>
          </a:prstGeom>
          <a:noFill/>
        </p:spPr>
        <p:txBody>
          <a:bodyPr wrap="square" lIns="101118" tIns="50560" rIns="101118" bIns="50560" rtlCol="0" anchor="ctr">
            <a:spAutoFit/>
          </a:bodyPr>
          <a:lstStyle/>
          <a:p>
            <a:pPr>
              <a:lnSpc>
                <a:spcPct val="150000"/>
              </a:lnSpc>
            </a:pPr>
            <a:r>
              <a:rPr lang="pt-BR" sz="1300" b="1" dirty="0">
                <a:solidFill>
                  <a:schemeClr val="accent1">
                    <a:lumMod val="75000"/>
                  </a:schemeClr>
                </a:solidFill>
                <a:latin typeface="Montserrat"/>
              </a:rPr>
              <a:t>Caderno 02</a:t>
            </a:r>
          </a:p>
        </p:txBody>
      </p:sp>
      <p:graphicFrame>
        <p:nvGraphicFramePr>
          <p:cNvPr id="13" name="Diagrama 12"/>
          <p:cNvGraphicFramePr/>
          <p:nvPr>
            <p:extLst>
              <p:ext uri="{D42A27DB-BD31-4B8C-83A1-F6EECF244321}">
                <p14:modId xmlns:p14="http://schemas.microsoft.com/office/powerpoint/2010/main" val="4085372303"/>
              </p:ext>
            </p:extLst>
          </p:nvPr>
        </p:nvGraphicFramePr>
        <p:xfrm>
          <a:off x="1829552" y="1580335"/>
          <a:ext cx="6480175" cy="19302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222882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895690" y="1349375"/>
            <a:ext cx="5284823" cy="4210877"/>
            <a:chOff x="2859809" y="918146"/>
            <a:chExt cx="6193147" cy="4934617"/>
          </a:xfrm>
        </p:grpSpPr>
        <p:pic>
          <p:nvPicPr>
            <p:cNvPr id="1026" name="Picture 2"/>
            <p:cNvPicPr>
              <a:picLocks noChangeAspect="1" noChangeArrowheads="1"/>
            </p:cNvPicPr>
            <p:nvPr/>
          </p:nvPicPr>
          <p:blipFill>
            <a:blip r:embed="rId2" cstate="print"/>
            <a:srcRect/>
            <a:stretch>
              <a:fillRect/>
            </a:stretch>
          </p:blipFill>
          <p:spPr bwMode="auto">
            <a:xfrm>
              <a:off x="5273368" y="3363692"/>
              <a:ext cx="3779588" cy="248907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t="154"/>
            <a:stretch>
              <a:fillRect/>
            </a:stretch>
          </p:blipFill>
          <p:spPr bwMode="auto">
            <a:xfrm>
              <a:off x="5283439" y="918149"/>
              <a:ext cx="3749797" cy="2485229"/>
            </a:xfrm>
            <a:prstGeom prst="rect">
              <a:avLst/>
            </a:prstGeom>
            <a:noFill/>
            <a:ln w="9525">
              <a:noFill/>
              <a:miter lim="800000"/>
              <a:headEnd/>
              <a:tailEnd/>
            </a:ln>
            <a:effectLst/>
          </p:spPr>
        </p:pic>
        <p:pic>
          <p:nvPicPr>
            <p:cNvPr id="10246" name="Picture 6"/>
            <p:cNvPicPr>
              <a:picLocks noChangeAspect="1" noChangeArrowheads="1"/>
            </p:cNvPicPr>
            <p:nvPr/>
          </p:nvPicPr>
          <p:blipFill>
            <a:blip r:embed="rId4" cstate="print"/>
            <a:srcRect r="1585"/>
            <a:stretch>
              <a:fillRect/>
            </a:stretch>
          </p:blipFill>
          <p:spPr bwMode="auto">
            <a:xfrm>
              <a:off x="2859809" y="918146"/>
              <a:ext cx="2433413" cy="4934614"/>
            </a:xfrm>
            <a:prstGeom prst="rect">
              <a:avLst/>
            </a:prstGeom>
            <a:noFill/>
            <a:ln w="9525">
              <a:noFill/>
              <a:miter lim="800000"/>
              <a:headEnd/>
              <a:tailEnd/>
            </a:ln>
            <a:effectLst/>
          </p:spPr>
        </p:pic>
      </p:grpSp>
      <p:sp>
        <p:nvSpPr>
          <p:cNvPr id="16" name="Retângulo 15"/>
          <p:cNvSpPr/>
          <p:nvPr/>
        </p:nvSpPr>
        <p:spPr>
          <a:xfrm>
            <a:off x="538164" y="1349375"/>
            <a:ext cx="3080525" cy="230960"/>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p:cNvSpPr/>
          <p:nvPr/>
        </p:nvSpPr>
        <p:spPr>
          <a:xfrm>
            <a:off x="538162" y="1374006"/>
            <a:ext cx="3117039" cy="1769715"/>
          </a:xfrm>
          <a:prstGeom prst="rect">
            <a:avLst/>
          </a:prstGeom>
        </p:spPr>
        <p:txBody>
          <a:bodyPr wrap="square" lIns="0" tIns="0" rIns="0" bIns="0">
            <a:spAutoFit/>
          </a:bodyPr>
          <a:lstStyle/>
          <a:p>
            <a:pPr marL="208577" lvl="2" indent="208577">
              <a:spcAft>
                <a:spcPts val="600"/>
              </a:spcAft>
            </a:pPr>
            <a:r>
              <a:rPr lang="pt-BR" sz="1000" b="1" dirty="0">
                <a:solidFill>
                  <a:schemeClr val="tx1">
                    <a:lumMod val="65000"/>
                    <a:lumOff val="35000"/>
                  </a:schemeClr>
                </a:solidFill>
                <a:latin typeface="Montserrat" pitchFamily="50" charset="0"/>
              </a:rPr>
              <a:t>Diretrizes</a:t>
            </a:r>
          </a:p>
          <a:p>
            <a:pPr marL="208577" lvl="2" indent="-208577">
              <a:spcAft>
                <a:spcPts val="600"/>
              </a:spcAft>
              <a:buFont typeface="Arial" pitchFamily="34" charset="0"/>
              <a:buChar char="•"/>
            </a:pPr>
            <a:endParaRPr lang="pt-BR" sz="1000" dirty="0">
              <a:solidFill>
                <a:schemeClr val="tx1">
                  <a:lumMod val="65000"/>
                  <a:lumOff val="35000"/>
                </a:schemeClr>
              </a:solidFill>
              <a:latin typeface="Montserrat" pitchFamily="50" charset="0"/>
            </a:endParaRPr>
          </a:p>
          <a:p>
            <a:pPr marL="207963" lvl="2" indent="153988">
              <a:spcAft>
                <a:spcPts val="600"/>
              </a:spcAft>
              <a:buFont typeface="Arial" pitchFamily="34" charset="0"/>
              <a:buChar char="•"/>
            </a:pPr>
            <a:r>
              <a:rPr lang="pt-BR" sz="1000" dirty="0">
                <a:solidFill>
                  <a:schemeClr val="tx1">
                    <a:lumMod val="65000"/>
                    <a:lumOff val="35000"/>
                  </a:schemeClr>
                </a:solidFill>
                <a:latin typeface="Montserrat" pitchFamily="50" charset="0"/>
              </a:rPr>
              <a:t>Promover o conhecimento sobre os efeitos indesejáveis da utilização indiscriminada do transporte individual motorizado.</a:t>
            </a:r>
          </a:p>
          <a:p>
            <a:pPr marL="207963" lvl="2" indent="153988">
              <a:spcAft>
                <a:spcPts val="600"/>
              </a:spcAft>
              <a:buFont typeface="Arial" pitchFamily="34" charset="0"/>
              <a:buChar char="•"/>
            </a:pPr>
            <a:r>
              <a:rPr lang="pt-BR" sz="1000" dirty="0">
                <a:solidFill>
                  <a:schemeClr val="tx1">
                    <a:lumMod val="65000"/>
                    <a:lumOff val="35000"/>
                  </a:schemeClr>
                </a:solidFill>
                <a:latin typeface="Montserrat" pitchFamily="50" charset="0"/>
              </a:rPr>
              <a:t>Desestimular o uso do transporte individual motorizado, com foco na racionalização e na redistribuição da demanda pelo espaço viário.</a:t>
            </a:r>
          </a:p>
        </p:txBody>
      </p:sp>
    </p:spTree>
    <p:extLst>
      <p:ext uri="{BB962C8B-B14F-4D97-AF65-F5344CB8AC3E}">
        <p14:creationId xmlns:p14="http://schemas.microsoft.com/office/powerpoint/2010/main" val="13104286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532209" y="1349375"/>
            <a:ext cx="4105275" cy="267473"/>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a:spLocks/>
          </p:cNvSpPr>
          <p:nvPr/>
        </p:nvSpPr>
        <p:spPr>
          <a:xfrm>
            <a:off x="532210" y="1397770"/>
            <a:ext cx="4111228" cy="3693319"/>
          </a:xfrm>
          <a:prstGeom prst="rect">
            <a:avLst/>
          </a:prstGeom>
          <a:ln w="12700">
            <a:no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txBody>
          <a:bodyPr wrap="square" lIns="0" tIns="0" rIns="0" bIns="0" numCol="1" spcCol="340176">
            <a:spAutoFit/>
          </a:bodyPr>
          <a:lstStyle/>
          <a:p>
            <a:pPr algn="ctr"/>
            <a:r>
              <a:rPr lang="pt-BR" sz="1000" b="1" dirty="0">
                <a:solidFill>
                  <a:schemeClr val="tx1">
                    <a:lumMod val="65000"/>
                    <a:lumOff val="35000"/>
                  </a:schemeClr>
                </a:solidFill>
                <a:latin typeface="Montserrat" pitchFamily="50" charset="0"/>
              </a:rPr>
              <a:t>Campanhas </a:t>
            </a:r>
            <a:r>
              <a:rPr lang="pt-BR" sz="1000" b="1" dirty="0" err="1">
                <a:solidFill>
                  <a:schemeClr val="tx1">
                    <a:lumMod val="65000"/>
                    <a:lumOff val="35000"/>
                  </a:schemeClr>
                </a:solidFill>
                <a:latin typeface="Montserrat" pitchFamily="50" charset="0"/>
              </a:rPr>
              <a:t>Antiassédio</a:t>
            </a:r>
            <a:endParaRPr lang="pt-BR" sz="1000" b="1" dirty="0">
              <a:solidFill>
                <a:schemeClr val="tx1">
                  <a:lumMod val="65000"/>
                  <a:lumOff val="35000"/>
                </a:schemeClr>
              </a:solidFill>
              <a:latin typeface="Montserrat" pitchFamily="50" charset="0"/>
            </a:endParaRPr>
          </a:p>
          <a:p>
            <a:pPr algn="just"/>
            <a:endParaRPr lang="pt-BR" sz="1000" b="1" dirty="0">
              <a:solidFill>
                <a:schemeClr val="tx1">
                  <a:lumMod val="65000"/>
                  <a:lumOff val="35000"/>
                </a:schemeClr>
              </a:solidFill>
              <a:latin typeface="Montserrat" pitchFamily="50" charset="0"/>
            </a:endParaRPr>
          </a:p>
          <a:p>
            <a:pPr indent="457200" algn="just">
              <a:spcAft>
                <a:spcPts val="600"/>
              </a:spcAft>
            </a:pPr>
            <a:endParaRPr lang="pt-BR" sz="1000"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O registro de casos de assédio contra mulheres no transporte público do Distrito Federal aumentou 40% em 2017, em relação aos números registrados no ano anterior. Enquanto em 2017 foram 301 casos, em 2016 foram feitas 186 ocorrências.</a:t>
            </a:r>
          </a:p>
          <a:p>
            <a:pPr indent="457200" algn="just">
              <a:spcAft>
                <a:spcPts val="600"/>
              </a:spcAft>
            </a:pPr>
            <a:r>
              <a:rPr lang="pt-BR" sz="1000" dirty="0">
                <a:solidFill>
                  <a:schemeClr val="tx1">
                    <a:lumMod val="65000"/>
                    <a:lumOff val="35000"/>
                  </a:schemeClr>
                </a:solidFill>
                <a:latin typeface="Montserrat" pitchFamily="50" charset="0"/>
              </a:rPr>
              <a:t>De acordo com a Secretaria da Segurança Pública e da Paz Social, os crimes registrados se referem a casos de quando o agressor esbarra, encosta, passa a mão em alguém de forma ofensiva.</a:t>
            </a:r>
          </a:p>
          <a:p>
            <a:pPr indent="457200" algn="just">
              <a:spcAft>
                <a:spcPts val="600"/>
              </a:spcAft>
            </a:pPr>
            <a:r>
              <a:rPr lang="pt-BR" sz="1000" dirty="0">
                <a:solidFill>
                  <a:schemeClr val="tx1">
                    <a:lumMod val="65000"/>
                    <a:lumOff val="35000"/>
                  </a:schemeClr>
                </a:solidFill>
                <a:latin typeface="Montserrat" pitchFamily="50" charset="0"/>
              </a:rPr>
              <a:t>Em comemoração ao Dia Internacional da Mulher, a Secretaria de Mobilidade lançou a adesão do DF à campanha nacional ”Ônibus é lugar de respeito! Chega de abusos!”. A campanha contou com iniciativas como cartazes nos ônibus, folhetos para distribuição nos terminais de passageiros, além de veículos </a:t>
            </a:r>
            <a:r>
              <a:rPr lang="pt-BR" sz="1000" dirty="0" err="1">
                <a:solidFill>
                  <a:schemeClr val="tx1">
                    <a:lumMod val="65000"/>
                    <a:lumOff val="35000"/>
                  </a:schemeClr>
                </a:solidFill>
                <a:latin typeface="Montserrat" pitchFamily="50" charset="0"/>
              </a:rPr>
              <a:t>adesivados</a:t>
            </a:r>
            <a:r>
              <a:rPr lang="pt-BR" sz="1000" dirty="0">
                <a:solidFill>
                  <a:schemeClr val="tx1">
                    <a:lumMod val="65000"/>
                    <a:lumOff val="35000"/>
                  </a:schemeClr>
                </a:solidFill>
                <a:latin typeface="Montserrat" pitchFamily="50" charset="0"/>
              </a:rPr>
              <a:t>.</a:t>
            </a:r>
          </a:p>
          <a:p>
            <a:pPr indent="457200" algn="just">
              <a:spcAft>
                <a:spcPts val="600"/>
              </a:spcAft>
            </a:pPr>
            <a:r>
              <a:rPr lang="pt-BR" sz="1000" dirty="0">
                <a:solidFill>
                  <a:schemeClr val="tx1">
                    <a:lumMod val="65000"/>
                    <a:lumOff val="35000"/>
                  </a:schemeClr>
                </a:solidFill>
                <a:latin typeface="Montserrat" pitchFamily="50" charset="0"/>
              </a:rPr>
              <a:t>Estão previstos ainda cursos para motoristas e cobradores. Os trens da Companhia do Metropolitano do DF (Metrô) também integraram a iniciativa.</a:t>
            </a:r>
          </a:p>
        </p:txBody>
      </p:sp>
      <p:pic>
        <p:nvPicPr>
          <p:cNvPr id="55299" name="Picture 3"/>
          <p:cNvPicPr>
            <a:picLocks noChangeAspect="1" noChangeArrowheads="1"/>
          </p:cNvPicPr>
          <p:nvPr/>
        </p:nvPicPr>
        <p:blipFill>
          <a:blip r:embed="rId2" cstate="print"/>
          <a:srcRect l="16994" r="13405"/>
          <a:stretch>
            <a:fillRect/>
          </a:stretch>
        </p:blipFill>
        <p:spPr bwMode="auto">
          <a:xfrm>
            <a:off x="5590391" y="1349374"/>
            <a:ext cx="3214296" cy="4679951"/>
          </a:xfrm>
          <a:prstGeom prst="rect">
            <a:avLst/>
          </a:prstGeom>
          <a:noFill/>
          <a:ln w="9525">
            <a:noFill/>
            <a:miter lim="800000"/>
            <a:headEnd/>
            <a:tailEnd/>
          </a:ln>
          <a:effectLst/>
        </p:spPr>
      </p:pic>
      <p:sp>
        <p:nvSpPr>
          <p:cNvPr id="15" name="Retângulo 14"/>
          <p:cNvSpPr/>
          <p:nvPr/>
        </p:nvSpPr>
        <p:spPr>
          <a:xfrm>
            <a:off x="532209" y="5049070"/>
            <a:ext cx="4105275" cy="569980"/>
          </a:xfrm>
          <a:prstGeom prst="rect">
            <a:avLst/>
          </a:prstGeom>
          <a:solidFill>
            <a:srgbClr val="0070C0"/>
          </a:solidFill>
          <a:ln w="28575">
            <a:noFill/>
            <a:prstDash val="sysDot"/>
          </a:ln>
        </p:spPr>
        <p:txBody>
          <a:bodyPr wrap="square" lIns="107268" tIns="53634" rIns="107268" bIns="53634">
            <a:spAutoFit/>
          </a:bodyPr>
          <a:lstStyle/>
          <a:p>
            <a:pPr marL="0" lvl="2"/>
            <a:r>
              <a:rPr lang="pt-BR" sz="1000" b="1" dirty="0">
                <a:solidFill>
                  <a:schemeClr val="bg1"/>
                </a:solidFill>
                <a:latin typeface="Montserrat" pitchFamily="50" charset="0"/>
              </a:rPr>
              <a:t>AÇÃO GOVERNAMENTAL: Plano Estratégico 2019-2060</a:t>
            </a:r>
          </a:p>
          <a:p>
            <a:r>
              <a:rPr lang="pt-BR" sz="1000" dirty="0">
                <a:solidFill>
                  <a:schemeClr val="bg1"/>
                </a:solidFill>
                <a:latin typeface="Montserrat" pitchFamily="50" charset="0"/>
              </a:rPr>
              <a:t>Eixo Segurança &gt; Batalha 3 &gt; Reduzir 10% violência contra a mulher</a:t>
            </a:r>
          </a:p>
        </p:txBody>
      </p:sp>
    </p:spTree>
    <p:extLst>
      <p:ext uri="{BB962C8B-B14F-4D97-AF65-F5344CB8AC3E}">
        <p14:creationId xmlns:p14="http://schemas.microsoft.com/office/powerpoint/2010/main" val="13104286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538163" y="1349375"/>
            <a:ext cx="3044013" cy="340499"/>
          </a:xfrm>
          <a:prstGeom prst="rect">
            <a:avLst/>
          </a:prstGeom>
          <a:solidFill>
            <a:srgbClr val="F9DD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Picture 2" descr="MetrÃ´/ReproducaÃ§Ã£o"/>
          <p:cNvPicPr>
            <a:picLocks noChangeAspect="1" noChangeArrowheads="1"/>
          </p:cNvPicPr>
          <p:nvPr/>
        </p:nvPicPr>
        <p:blipFill>
          <a:blip r:embed="rId2" cstate="print"/>
          <a:srcRect r="2278"/>
          <a:stretch>
            <a:fillRect/>
          </a:stretch>
        </p:blipFill>
        <p:spPr bwMode="auto">
          <a:xfrm>
            <a:off x="3974214" y="2055004"/>
            <a:ext cx="5206299" cy="3203372"/>
          </a:xfrm>
          <a:prstGeom prst="rect">
            <a:avLst/>
          </a:prstGeom>
          <a:noFill/>
        </p:spPr>
      </p:pic>
      <p:sp>
        <p:nvSpPr>
          <p:cNvPr id="16" name="Retângulo 15"/>
          <p:cNvSpPr/>
          <p:nvPr/>
        </p:nvSpPr>
        <p:spPr>
          <a:xfrm>
            <a:off x="538163" y="1349376"/>
            <a:ext cx="3044013" cy="2616101"/>
          </a:xfrm>
          <a:prstGeom prst="rect">
            <a:avLst/>
          </a:prstGeom>
        </p:spPr>
        <p:txBody>
          <a:bodyPr wrap="square" lIns="0" tIns="0" rIns="0" bIns="0">
            <a:spAutoFit/>
          </a:bodyPr>
          <a:lstStyle/>
          <a:p>
            <a:pPr indent="457200"/>
            <a:r>
              <a:rPr lang="pt-BR" sz="1000" b="1" dirty="0">
                <a:solidFill>
                  <a:schemeClr val="tx1">
                    <a:lumMod val="65000"/>
                    <a:lumOff val="35000"/>
                  </a:schemeClr>
                </a:solidFill>
                <a:latin typeface="Montserrat" pitchFamily="50" charset="0"/>
              </a:rPr>
              <a:t>Campanha </a:t>
            </a:r>
            <a:r>
              <a:rPr lang="pt-BR" sz="1000" b="1" dirty="0" err="1">
                <a:solidFill>
                  <a:schemeClr val="tx1">
                    <a:lumMod val="65000"/>
                    <a:lumOff val="35000"/>
                  </a:schemeClr>
                </a:solidFill>
                <a:latin typeface="Montserrat" pitchFamily="50" charset="0"/>
              </a:rPr>
              <a:t>Antiassédio</a:t>
            </a:r>
            <a:r>
              <a:rPr lang="pt-BR" sz="1000" b="1" dirty="0">
                <a:solidFill>
                  <a:schemeClr val="tx1">
                    <a:lumMod val="65000"/>
                    <a:lumOff val="35000"/>
                  </a:schemeClr>
                </a:solidFill>
                <a:latin typeface="Montserrat" pitchFamily="50" charset="0"/>
              </a:rPr>
              <a:t> do Metrô DF. Já em desenvolvimento</a:t>
            </a:r>
          </a:p>
          <a:p>
            <a:pPr algn="ctr"/>
            <a:endParaRPr lang="pt-BR" sz="1000" b="1" dirty="0">
              <a:solidFill>
                <a:schemeClr val="tx1">
                  <a:lumMod val="65000"/>
                  <a:lumOff val="35000"/>
                </a:schemeClr>
              </a:solidFill>
              <a:latin typeface="Montserrat" pitchFamily="50" charset="0"/>
            </a:endParaRPr>
          </a:p>
          <a:p>
            <a:pPr indent="457200" algn="just"/>
            <a:r>
              <a:rPr lang="pt-BR" sz="1000" dirty="0">
                <a:solidFill>
                  <a:schemeClr val="tx1">
                    <a:lumMod val="65000"/>
                    <a:lumOff val="35000"/>
                  </a:schemeClr>
                </a:solidFill>
                <a:latin typeface="Montserrat" pitchFamily="50" charset="0"/>
              </a:rPr>
              <a:t>Firmada em 2017 pela Companhia do Metropolitano do DF (</a:t>
            </a:r>
            <a:r>
              <a:rPr lang="pt-BR" sz="1000" dirty="0" err="1">
                <a:solidFill>
                  <a:schemeClr val="tx1">
                    <a:lumMod val="65000"/>
                    <a:lumOff val="35000"/>
                  </a:schemeClr>
                </a:solidFill>
                <a:latin typeface="Montserrat" pitchFamily="50" charset="0"/>
              </a:rPr>
              <a:t>Metrô-DF</a:t>
            </a:r>
            <a:r>
              <a:rPr lang="pt-BR" sz="1000" dirty="0">
                <a:solidFill>
                  <a:schemeClr val="tx1">
                    <a:lumMod val="65000"/>
                    <a:lumOff val="35000"/>
                  </a:schemeClr>
                </a:solidFill>
                <a:latin typeface="Montserrat" pitchFamily="50" charset="0"/>
              </a:rPr>
              <a:t>) juntamente com a Delegacia Especial de Atendimento à Mulher da Polícia Civil do Distrito Federal (</a:t>
            </a:r>
            <a:r>
              <a:rPr lang="pt-BR" sz="1000" dirty="0" err="1">
                <a:solidFill>
                  <a:schemeClr val="tx1">
                    <a:lumMod val="65000"/>
                    <a:lumOff val="35000"/>
                  </a:schemeClr>
                </a:solidFill>
                <a:latin typeface="Montserrat" pitchFamily="50" charset="0"/>
              </a:rPr>
              <a:t>Deam</a:t>
            </a:r>
            <a:r>
              <a:rPr lang="pt-BR" sz="1000" dirty="0">
                <a:solidFill>
                  <a:schemeClr val="tx1">
                    <a:lumMod val="65000"/>
                    <a:lumOff val="35000"/>
                  </a:schemeClr>
                </a:solidFill>
                <a:latin typeface="Montserrat" pitchFamily="50" charset="0"/>
              </a:rPr>
              <a:t>), a Secretaria de Estado de </a:t>
            </a:r>
            <a:r>
              <a:rPr lang="pt-BR" sz="1000" spc="-150" dirty="0">
                <a:solidFill>
                  <a:schemeClr val="tx1">
                    <a:lumMod val="65000"/>
                    <a:lumOff val="35000"/>
                  </a:schemeClr>
                </a:solidFill>
                <a:latin typeface="Montserrat" pitchFamily="50" charset="0"/>
              </a:rPr>
              <a:t>Trabalho, Desenvolvimento </a:t>
            </a:r>
            <a:r>
              <a:rPr lang="pt-BR" sz="1000" dirty="0">
                <a:solidFill>
                  <a:schemeClr val="tx1">
                    <a:lumMod val="65000"/>
                    <a:lumOff val="35000"/>
                  </a:schemeClr>
                </a:solidFill>
                <a:latin typeface="Montserrat" pitchFamily="50" charset="0"/>
              </a:rPr>
              <a:t>Social, Mulheres, </a:t>
            </a:r>
            <a:r>
              <a:rPr lang="pt-BR" sz="1000" dirty="0" err="1">
                <a:solidFill>
                  <a:schemeClr val="tx1">
                    <a:lumMod val="65000"/>
                    <a:lumOff val="35000"/>
                  </a:schemeClr>
                </a:solidFill>
                <a:latin typeface="Montserrat" pitchFamily="50" charset="0"/>
              </a:rPr>
              <a:t>Igual-dade</a:t>
            </a:r>
            <a:r>
              <a:rPr lang="pt-BR" sz="1000" dirty="0">
                <a:solidFill>
                  <a:schemeClr val="tx1">
                    <a:lumMod val="65000"/>
                    <a:lumOff val="35000"/>
                  </a:schemeClr>
                </a:solidFill>
                <a:latin typeface="Montserrat" pitchFamily="50" charset="0"/>
              </a:rPr>
              <a:t> Racial e Direitos Humanos (</a:t>
            </a:r>
            <a:r>
              <a:rPr lang="pt-BR" sz="1000" dirty="0" err="1">
                <a:solidFill>
                  <a:schemeClr val="tx1">
                    <a:lumMod val="65000"/>
                    <a:lumOff val="35000"/>
                  </a:schemeClr>
                </a:solidFill>
                <a:latin typeface="Montserrat" pitchFamily="50" charset="0"/>
              </a:rPr>
              <a:t>Sedestmidh</a:t>
            </a:r>
            <a:r>
              <a:rPr lang="pt-BR" sz="1000" dirty="0">
                <a:solidFill>
                  <a:schemeClr val="tx1">
                    <a:lumMod val="65000"/>
                    <a:lumOff val="35000"/>
                  </a:schemeClr>
                </a:solidFill>
                <a:latin typeface="Montserrat" pitchFamily="50" charset="0"/>
              </a:rPr>
              <a:t>) e a Secretaria Adjunta de Políticas para as Mulheres, Igualdade Racial e Direitos Humanos do DF.</a:t>
            </a:r>
          </a:p>
          <a:p>
            <a:pPr indent="457200" algn="just">
              <a:spcAft>
                <a:spcPts val="600"/>
              </a:spcAft>
            </a:pPr>
            <a:r>
              <a:rPr lang="pt-BR" sz="1000" dirty="0">
                <a:solidFill>
                  <a:schemeClr val="tx1">
                    <a:lumMod val="65000"/>
                    <a:lumOff val="35000"/>
                  </a:schemeClr>
                </a:solidFill>
                <a:latin typeface="Montserrat" pitchFamily="50" charset="0"/>
              </a:rPr>
              <a:t>A ação busca alertar para o fato de que importunar alguém, em lugar público ou acessível ao público, de modo ofensivo é crime previsto na Lei de Contravenções Penais.</a:t>
            </a:r>
          </a:p>
        </p:txBody>
      </p:sp>
    </p:spTree>
    <p:extLst>
      <p:ext uri="{BB962C8B-B14F-4D97-AF65-F5344CB8AC3E}">
        <p14:creationId xmlns:p14="http://schemas.microsoft.com/office/powerpoint/2010/main" val="13104286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D07700"/>
        </a:solidFill>
        <a:effectLst/>
      </p:bgPr>
    </p:bg>
    <p:spTree>
      <p:nvGrpSpPr>
        <p:cNvPr id="1" name=""/>
        <p:cNvGrpSpPr/>
        <p:nvPr/>
      </p:nvGrpSpPr>
      <p:grpSpPr>
        <a:xfrm>
          <a:off x="0" y="0"/>
          <a:ext cx="0" cy="0"/>
          <a:chOff x="0" y="0"/>
          <a:chExt cx="0" cy="0"/>
        </a:xfrm>
      </p:grpSpPr>
      <p:sp>
        <p:nvSpPr>
          <p:cNvPr id="24" name="CaixaDeTexto 23"/>
          <p:cNvSpPr txBox="1"/>
          <p:nvPr/>
        </p:nvSpPr>
        <p:spPr>
          <a:xfrm>
            <a:off x="4787105" y="4471773"/>
            <a:ext cx="4460613" cy="540784"/>
          </a:xfrm>
          <a:prstGeom prst="rect">
            <a:avLst/>
          </a:prstGeom>
          <a:noFill/>
          <a:ln>
            <a:noFill/>
          </a:ln>
        </p:spPr>
        <p:txBody>
          <a:bodyPr wrap="square" lIns="97339" tIns="48670" rIns="97339" bIns="48670"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2200" b="1" i="1" u="none" strike="noStrike" kern="1200" cap="none" spc="0" normalizeH="0" baseline="0" noProof="0" dirty="0">
                <a:ln>
                  <a:noFill/>
                </a:ln>
                <a:solidFill>
                  <a:srgbClr val="F9DD16"/>
                </a:solidFill>
                <a:effectLst/>
                <a:uLnTx/>
                <a:uFillTx/>
                <a:latin typeface="Montserrat" pitchFamily="50" charset="0"/>
                <a:ea typeface="+mn-ea"/>
                <a:cs typeface="+mn-cs"/>
              </a:rPr>
              <a:t>5. AÇÕES PROPOSTAS</a:t>
            </a:r>
          </a:p>
        </p:txBody>
      </p:sp>
      <p:cxnSp>
        <p:nvCxnSpPr>
          <p:cNvPr id="25" name="Conector reto 24"/>
          <p:cNvCxnSpPr/>
          <p:nvPr/>
        </p:nvCxnSpPr>
        <p:spPr>
          <a:xfrm>
            <a:off x="0" y="5083740"/>
            <a:ext cx="9720263" cy="0"/>
          </a:xfrm>
          <a:prstGeom prst="line">
            <a:avLst/>
          </a:prstGeom>
          <a:ln w="25400">
            <a:solidFill>
              <a:schemeClr val="bg1"/>
            </a:solidFill>
            <a:prstDash val="sysDot"/>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5" name="CaixaDeTexto 4"/>
          <p:cNvSpPr txBox="1"/>
          <p:nvPr/>
        </p:nvSpPr>
        <p:spPr>
          <a:xfrm>
            <a:off x="5074427" y="5082037"/>
            <a:ext cx="4455908" cy="417885"/>
          </a:xfrm>
          <a:prstGeom prst="rect">
            <a:avLst/>
          </a:prstGeom>
          <a:noFill/>
          <a:ln>
            <a:noFill/>
          </a:ln>
        </p:spPr>
        <p:txBody>
          <a:bodyPr wrap="square" lIns="91771" tIns="45886" rIns="360000" bIns="45886" rtlCol="0">
            <a:spAutoFit/>
          </a:bodyPr>
          <a:lstStyle/>
          <a:p>
            <a:pPr marL="0" marR="0" lvl="0" indent="0" algn="r" defTabSz="863410" rtl="0" eaLnBrk="1" fontAlgn="auto" latinLnBrk="0" hangingPunct="1">
              <a:lnSpc>
                <a:spcPct val="150000"/>
              </a:lnSpc>
              <a:spcBef>
                <a:spcPts val="0"/>
              </a:spcBef>
              <a:spcAft>
                <a:spcPts val="0"/>
              </a:spcAft>
              <a:buClrTx/>
              <a:buSzTx/>
              <a:buFontTx/>
              <a:buNone/>
              <a:tabLst/>
              <a:defRPr/>
            </a:pPr>
            <a:r>
              <a:rPr kumimoji="0" lang="pt-BR" sz="1600" u="none" strike="noStrike" kern="1200" cap="none" spc="0" normalizeH="0" baseline="0" noProof="0" dirty="0">
                <a:ln>
                  <a:noFill/>
                </a:ln>
                <a:solidFill>
                  <a:prstClr val="white"/>
                </a:solidFill>
                <a:effectLst/>
                <a:uLnTx/>
                <a:uFillTx/>
                <a:latin typeface="Montserrat" pitchFamily="50" charset="0"/>
                <a:ea typeface="+mn-ea"/>
                <a:cs typeface="+mn-cs"/>
              </a:rPr>
              <a:t> 5.4 Participação Social</a:t>
            </a:r>
          </a:p>
        </p:txBody>
      </p:sp>
    </p:spTree>
    <p:extLst>
      <p:ext uri="{BB962C8B-B14F-4D97-AF65-F5344CB8AC3E}">
        <p14:creationId xmlns:p14="http://schemas.microsoft.com/office/powerpoint/2010/main" val="20294220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p:cNvSpPr txBox="1"/>
          <p:nvPr/>
        </p:nvSpPr>
        <p:spPr>
          <a:xfrm>
            <a:off x="538163" y="1324744"/>
            <a:ext cx="8642350" cy="4247389"/>
          </a:xfrm>
          <a:prstGeom prst="rect">
            <a:avLst/>
          </a:prstGeom>
          <a:noFill/>
        </p:spPr>
        <p:txBody>
          <a:bodyPr wrap="square" lIns="0" tIns="0" rIns="0" bIns="0" numCol="2" spcCol="422316" rtlCol="0">
            <a:spAutoFit/>
          </a:bodyPr>
          <a:lstStyle/>
          <a:p>
            <a:pPr indent="457200" algn="just">
              <a:spcAft>
                <a:spcPts val="600"/>
              </a:spcAft>
            </a:pPr>
            <a:r>
              <a:rPr lang="pt-BR" sz="1000" dirty="0">
                <a:solidFill>
                  <a:schemeClr val="tx1">
                    <a:lumMod val="65000"/>
                    <a:lumOff val="35000"/>
                  </a:schemeClr>
                </a:solidFill>
                <a:latin typeface="Montserrat" pitchFamily="50" charset="0"/>
              </a:rPr>
              <a:t>A Participação Social é um direito garantido na Constituição Federal conforme inciso II art. 204. </a:t>
            </a:r>
          </a:p>
          <a:p>
            <a:pPr marL="431706" lvl="2" algn="just">
              <a:spcAft>
                <a:spcPts val="600"/>
              </a:spcAft>
            </a:pPr>
            <a:r>
              <a:rPr lang="pt-BR" sz="1000" i="1" dirty="0">
                <a:solidFill>
                  <a:schemeClr val="tx1">
                    <a:lumMod val="65000"/>
                    <a:lumOff val="35000"/>
                  </a:schemeClr>
                </a:solidFill>
                <a:latin typeface="Montserrat" pitchFamily="50" charset="0"/>
              </a:rPr>
              <a:t>“participação da população, por meio de organizações representativas, na formulação das políticas e no controle das ações em todos os níveis”.</a:t>
            </a:r>
            <a:endParaRPr lang="pt-BR" sz="1000" dirty="0">
              <a:solidFill>
                <a:schemeClr val="tx1">
                  <a:lumMod val="65000"/>
                  <a:lumOff val="35000"/>
                </a:schemeClr>
              </a:solidFill>
              <a:latin typeface="Montserrat" pitchFamily="50" charset="0"/>
            </a:endParaRPr>
          </a:p>
          <a:p>
            <a:pPr indent="457200" algn="just">
              <a:spcAft>
                <a:spcPts val="600"/>
              </a:spcAft>
            </a:pPr>
            <a:r>
              <a:rPr lang="pt-BR" sz="1000" dirty="0">
                <a:solidFill>
                  <a:schemeClr val="tx1">
                    <a:lumMod val="65000"/>
                    <a:lumOff val="35000"/>
                  </a:schemeClr>
                </a:solidFill>
                <a:latin typeface="Montserrat" pitchFamily="50" charset="0"/>
              </a:rPr>
              <a:t>Na gestão participativa, os cidadãos são ouvidos no processo de tomada de decisão dos governantes, contribuindo para que as políticas públicas atendam ao interesse público. Diante deste contexto, a participação social nada mais é que o </a:t>
            </a:r>
            <a:r>
              <a:rPr lang="pt-BR" sz="1000" b="1" dirty="0">
                <a:solidFill>
                  <a:schemeClr val="tx1">
                    <a:lumMod val="65000"/>
                    <a:lumOff val="35000"/>
                  </a:schemeClr>
                </a:solidFill>
                <a:latin typeface="Montserrat" pitchFamily="50" charset="0"/>
              </a:rPr>
              <a:t>diálogo entre a sociedade e o governo no processo decisório destas políticas</a:t>
            </a:r>
            <a:r>
              <a:rPr lang="pt-BR" sz="1000" dirty="0">
                <a:solidFill>
                  <a:schemeClr val="tx1">
                    <a:lumMod val="65000"/>
                    <a:lumOff val="35000"/>
                  </a:schemeClr>
                </a:solidFill>
                <a:latin typeface="Montserrat" pitchFamily="50" charset="0"/>
              </a:rPr>
              <a:t>.</a:t>
            </a:r>
          </a:p>
          <a:p>
            <a:pPr indent="457200" algn="just">
              <a:spcAft>
                <a:spcPts val="600"/>
              </a:spcAft>
            </a:pPr>
            <a:r>
              <a:rPr lang="pt-BR" sz="1000" dirty="0">
                <a:solidFill>
                  <a:schemeClr val="tx1">
                    <a:lumMod val="65000"/>
                    <a:lumOff val="35000"/>
                  </a:schemeClr>
                </a:solidFill>
                <a:latin typeface="Montserrat" pitchFamily="50" charset="0"/>
              </a:rPr>
              <a:t>Buscando fortalecer a participação do cidadão, em Janeiro de 2012, foi sancionada uma Lei Federal nº 12.587 que instituiu as diretrizes da Política Nacional de Mobilidade Urbana – PNMU, que tem por objetivo contribuir para o acesso universal à cidade, o fomento e a concretização das condições que contribuam para a efetivação dos princípios, objetivos e diretrizes da política de desenvolvimento urbano, por meio de planejamento e da gestão democrática do Sistema Nacional de Mobilidade Urbana (SNMU).</a:t>
            </a:r>
          </a:p>
          <a:p>
            <a:pPr indent="457200" algn="just">
              <a:spcAft>
                <a:spcPts val="600"/>
              </a:spcAft>
            </a:pPr>
            <a:r>
              <a:rPr lang="pt-BR" sz="1000" dirty="0">
                <a:solidFill>
                  <a:schemeClr val="tx1">
                    <a:lumMod val="65000"/>
                    <a:lumOff val="35000"/>
                  </a:schemeClr>
                </a:solidFill>
                <a:latin typeface="Montserrat" pitchFamily="50" charset="0"/>
              </a:rPr>
              <a:t>A PNMU tem entre suas diretrizes priorizar os modos de transportes não motorizados sobre os motorizados e os serviços de transporte público coletivo sobre o transporte individual motorizado, bem como buscar a integração entre os modos e serviços de transporte urbano.</a:t>
            </a:r>
          </a:p>
          <a:p>
            <a:pPr indent="457200" algn="just">
              <a:spcAft>
                <a:spcPts val="600"/>
              </a:spcAft>
            </a:pPr>
            <a:r>
              <a:rPr lang="pt-BR" sz="1000" dirty="0">
                <a:solidFill>
                  <a:schemeClr val="tx1">
                    <a:lumMod val="65000"/>
                    <a:lumOff val="35000"/>
                  </a:schemeClr>
                </a:solidFill>
                <a:latin typeface="Montserrat" pitchFamily="50" charset="0"/>
              </a:rPr>
              <a:t>Somando-se a esta lei federal, foi instituído em Maio de 2014 o Decreto Federal nº 8.243, que trata sobre a Política Nacional de Participação Social - PNPS e tem como objetivo fortalecer e articular os mecanismos e as instâncias democráticas de diálogo e a atuação conjunta entre a administração pública federal e a sociedade civil.</a:t>
            </a:r>
          </a:p>
          <a:p>
            <a:pPr indent="457200" algn="just">
              <a:spcAft>
                <a:spcPts val="600"/>
              </a:spcAft>
            </a:pPr>
            <a:r>
              <a:rPr lang="pt-BR" sz="1000" dirty="0">
                <a:solidFill>
                  <a:schemeClr val="tx1">
                    <a:lumMod val="65000"/>
                    <a:lumOff val="35000"/>
                  </a:schemeClr>
                </a:solidFill>
                <a:latin typeface="Montserrat" pitchFamily="50" charset="0"/>
              </a:rPr>
              <a:t>No âmbito do Distrito Federal, em 2015, o Decreto nº 36.772 instituiu o Sistema de Participação Popular da Mobilidade com a finalidade de promover o diálogo e o planejamento participativo na área da mobilidade.</a:t>
            </a:r>
          </a:p>
          <a:p>
            <a:pPr indent="457200" algn="just">
              <a:spcAft>
                <a:spcPts val="600"/>
              </a:spcAft>
            </a:pPr>
            <a:r>
              <a:rPr lang="pt-BR" sz="1000" dirty="0">
                <a:solidFill>
                  <a:schemeClr val="tx1">
                    <a:lumMod val="65000"/>
                    <a:lumOff val="35000"/>
                  </a:schemeClr>
                </a:solidFill>
                <a:latin typeface="Montserrat" pitchFamily="50" charset="0"/>
              </a:rPr>
              <a:t>Dentre seus objetivos, destaca-se a necessidade de promover a integração dos agentes governamentais e não governamentais que atuam na área de mobilidade ressaltando o reconhecimento da participação popular como direito do cidadão e expressão de sua autonomia.</a:t>
            </a:r>
          </a:p>
          <a:p>
            <a:pPr indent="457200" algn="just">
              <a:spcAft>
                <a:spcPts val="600"/>
              </a:spcAft>
            </a:pPr>
            <a:r>
              <a:rPr lang="pt-BR" sz="1000" dirty="0">
                <a:solidFill>
                  <a:schemeClr val="tx1">
                    <a:lumMod val="65000"/>
                    <a:lumOff val="35000"/>
                  </a:schemeClr>
                </a:solidFill>
                <a:latin typeface="Montserrat" pitchFamily="50" charset="0"/>
              </a:rPr>
              <a:t>Atualmente a atuação da SEMOB junto à sociedade civil, baseada nos instrumentos legais mencionados, tem ocorrido por meio da realização de reuniões mensais (grupo de trabalho) com grupos de ciclistas e cidadãos envolvidos na temática da Mobilidade Ativa, com o intuito de promover debates em torno de problemáticas em busca de soluções e proposições.</a:t>
            </a:r>
          </a:p>
        </p:txBody>
      </p:sp>
    </p:spTree>
    <p:extLst>
      <p:ext uri="{BB962C8B-B14F-4D97-AF65-F5344CB8AC3E}">
        <p14:creationId xmlns:p14="http://schemas.microsoft.com/office/powerpoint/2010/main" val="40842710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p:cNvSpPr txBox="1"/>
          <p:nvPr/>
        </p:nvSpPr>
        <p:spPr>
          <a:xfrm>
            <a:off x="538163" y="1349375"/>
            <a:ext cx="4105275" cy="2462213"/>
          </a:xfrm>
          <a:prstGeom prst="rect">
            <a:avLst/>
          </a:prstGeom>
          <a:noFill/>
        </p:spPr>
        <p:txBody>
          <a:bodyPr wrap="square" lIns="0" tIns="0" rIns="0" bIns="0" numCol="1" spcCol="422316" rtlCol="0">
            <a:spAutoFit/>
          </a:bodyPr>
          <a:lstStyle/>
          <a:p>
            <a:pPr indent="457200" algn="just">
              <a:spcAft>
                <a:spcPts val="600"/>
              </a:spcAft>
            </a:pPr>
            <a:r>
              <a:rPr lang="pt-BR" sz="1000" dirty="0">
                <a:solidFill>
                  <a:schemeClr val="tx1">
                    <a:lumMod val="65000"/>
                    <a:lumOff val="35000"/>
                  </a:schemeClr>
                </a:solidFill>
                <a:latin typeface="Montserrat" pitchFamily="50" charset="0"/>
              </a:rPr>
              <a:t>As reuniões mensais com os ciclistas são espaços onde são ouvidos os anseios daqueles que utilizam a bicicleta como modo de transporte, e/ou lazer. A troca de informações entre o Estado e o cidadão permite aos gestores terem acesso às demandas e acrescentar aos planos e políticas públicas já existentes ou em novos, as demandas que de fato possam atender a população de Brasília e que sejam viáveis. </a:t>
            </a:r>
          </a:p>
          <a:p>
            <a:pPr indent="457200" algn="just">
              <a:spcAft>
                <a:spcPts val="600"/>
              </a:spcAft>
            </a:pPr>
            <a:r>
              <a:rPr lang="pt-BR" sz="1000" dirty="0">
                <a:solidFill>
                  <a:schemeClr val="tx1">
                    <a:lumMod val="65000"/>
                    <a:lumOff val="35000"/>
                  </a:schemeClr>
                </a:solidFill>
                <a:latin typeface="Montserrat" pitchFamily="50" charset="0"/>
              </a:rPr>
              <a:t>Expandir as conversas formais e informais com mais grupos organizados das Regiões Administrativas do DF é uma das estratégias para fortalecer o debate em prol da ciclomobilidade.</a:t>
            </a:r>
          </a:p>
          <a:p>
            <a:pPr indent="457200" algn="just">
              <a:spcAft>
                <a:spcPts val="600"/>
              </a:spcAft>
            </a:pPr>
            <a:r>
              <a:rPr lang="pt-BR" sz="1000" dirty="0">
                <a:solidFill>
                  <a:schemeClr val="tx1">
                    <a:lumMod val="65000"/>
                    <a:lumOff val="35000"/>
                  </a:schemeClr>
                </a:solidFill>
                <a:latin typeface="Montserrat" pitchFamily="50" charset="0"/>
              </a:rPr>
              <a:t>Busca-se o reconhecimento da Mobilidade Ativa como modo de transporte não poluente, bem como o aumento da parcela de usuários da bicicleta como modo de transporte na divisão modal do Distrito Federal. </a:t>
            </a:r>
          </a:p>
        </p:txBody>
      </p:sp>
      <p:pic>
        <p:nvPicPr>
          <p:cNvPr id="26" name="Espaço Reservado para Conteúdo 4" descr="WhatsApp Image 2017-11-09 at 20.08.33.jpeg"/>
          <p:cNvPicPr>
            <a:picLocks noGrp="1" noChangeAspect="1"/>
          </p:cNvPicPr>
          <p:nvPr>
            <p:ph idx="4294967295"/>
          </p:nvPr>
        </p:nvPicPr>
        <p:blipFill>
          <a:blip r:embed="rId3" cstate="print"/>
          <a:srcRect t="6026"/>
          <a:stretch>
            <a:fillRect/>
          </a:stretch>
        </p:blipFill>
        <p:spPr>
          <a:xfrm>
            <a:off x="5075238" y="1349375"/>
            <a:ext cx="4105275" cy="2952750"/>
          </a:xfrm>
        </p:spPr>
      </p:pic>
      <p:sp>
        <p:nvSpPr>
          <p:cNvPr id="27" name="Título 1"/>
          <p:cNvSpPr txBox="1">
            <a:spLocks/>
          </p:cNvSpPr>
          <p:nvPr/>
        </p:nvSpPr>
        <p:spPr>
          <a:xfrm>
            <a:off x="5400400" y="4391836"/>
            <a:ext cx="3780113" cy="312473"/>
          </a:xfrm>
          <a:prstGeom prst="rect">
            <a:avLst/>
          </a:prstGeom>
        </p:spPr>
        <p:txBody>
          <a:bodyPr vert="horz" lIns="0" tIns="0" rIns="0" bIns="0" rtlCol="0" anchor="ctr">
            <a:noAutofit/>
          </a:bodyPr>
          <a:lstStyle/>
          <a:p>
            <a:pPr algn="r" defTabSz="863639">
              <a:spcBef>
                <a:spcPct val="0"/>
              </a:spcBef>
              <a:defRPr/>
            </a:pPr>
            <a:r>
              <a:rPr lang="pt-BR" sz="800" dirty="0">
                <a:ln w="18415" cmpd="sng">
                  <a:noFill/>
                  <a:prstDash val="solid"/>
                </a:ln>
                <a:latin typeface="Montserrat" pitchFamily="50" charset="0"/>
                <a:ea typeface="+mj-ea"/>
                <a:cs typeface="+mj-cs"/>
              </a:rPr>
              <a:t>Reunião do GT + BIKE em Novembro de 2017</a:t>
            </a:r>
          </a:p>
          <a:p>
            <a:pPr lvl="0" algn="r">
              <a:spcBef>
                <a:spcPct val="0"/>
              </a:spcBef>
            </a:pPr>
            <a:r>
              <a:rPr lang="pt-BR" sz="800" dirty="0">
                <a:ln w="18415" cmpd="sng">
                  <a:noFill/>
                  <a:prstDash val="solid"/>
                </a:ln>
                <a:latin typeface="Montserrat" pitchFamily="50" charset="0"/>
              </a:rPr>
              <a:t>Fonte: Arquivo SEMOB</a:t>
            </a:r>
            <a:endParaRPr lang="pt-BR" sz="800" dirty="0">
              <a:ln w="18415" cmpd="sng">
                <a:noFill/>
                <a:prstDash val="solid"/>
              </a:ln>
              <a:latin typeface="Montserrat" pitchFamily="50" charset="0"/>
              <a:ea typeface="+mj-ea"/>
              <a:cs typeface="+mj-cs"/>
            </a:endParaRPr>
          </a:p>
        </p:txBody>
      </p:sp>
      <p:grpSp>
        <p:nvGrpSpPr>
          <p:cNvPr id="2" name="Grupo 30"/>
          <p:cNvGrpSpPr/>
          <p:nvPr/>
        </p:nvGrpSpPr>
        <p:grpSpPr>
          <a:xfrm rot="21020637">
            <a:off x="57546" y="4106489"/>
            <a:ext cx="4994297" cy="1107996"/>
            <a:chOff x="-1339455" y="2908844"/>
            <a:chExt cx="4280698" cy="937148"/>
          </a:xfrm>
        </p:grpSpPr>
        <p:sp>
          <p:nvSpPr>
            <p:cNvPr id="29" name="CaixaDeTexto 28"/>
            <p:cNvSpPr txBox="1"/>
            <p:nvPr/>
          </p:nvSpPr>
          <p:spPr>
            <a:xfrm>
              <a:off x="-1339455" y="2908844"/>
              <a:ext cx="4280698" cy="937148"/>
            </a:xfrm>
            <a:prstGeom prst="rect">
              <a:avLst/>
            </a:prstGeom>
            <a:noFill/>
          </p:spPr>
          <p:txBody>
            <a:bodyPr wrap="square" rtlCol="0">
              <a:spAutoFit/>
            </a:bodyPr>
            <a:lstStyle/>
            <a:p>
              <a:pPr algn="ctr"/>
              <a:r>
                <a:rPr lang="pt-BR" sz="4700" b="1" dirty="0">
                  <a:solidFill>
                    <a:schemeClr val="tx1">
                      <a:lumMod val="65000"/>
                      <a:lumOff val="35000"/>
                    </a:schemeClr>
                  </a:solidFill>
                  <a:latin typeface="Brush Script MT" pitchFamily="66" charset="0"/>
                </a:rPr>
                <a:t>Participação </a:t>
              </a:r>
            </a:p>
            <a:p>
              <a:pPr algn="ctr"/>
              <a:r>
                <a:rPr lang="pt-BR" sz="1900" b="1" dirty="0">
                  <a:solidFill>
                    <a:schemeClr val="tx1">
                      <a:lumMod val="65000"/>
                      <a:lumOff val="35000"/>
                    </a:schemeClr>
                  </a:solidFill>
                  <a:latin typeface="Arial Black" pitchFamily="34" charset="0"/>
                </a:rPr>
                <a:t>EMPODERAMENTO </a:t>
              </a:r>
            </a:p>
          </p:txBody>
        </p:sp>
        <p:sp>
          <p:nvSpPr>
            <p:cNvPr id="30" name="Retângulo 29"/>
            <p:cNvSpPr/>
            <p:nvPr/>
          </p:nvSpPr>
          <p:spPr>
            <a:xfrm>
              <a:off x="621201" y="3325801"/>
              <a:ext cx="312164" cy="351430"/>
            </a:xfrm>
            <a:prstGeom prst="rect">
              <a:avLst/>
            </a:prstGeom>
          </p:spPr>
          <p:txBody>
            <a:bodyPr wrap="none">
              <a:spAutoFit/>
            </a:bodyPr>
            <a:lstStyle/>
            <a:p>
              <a:pPr algn="ctr"/>
              <a:r>
                <a:rPr lang="pt-BR" sz="2100" b="1" dirty="0">
                  <a:solidFill>
                    <a:srgbClr val="D29B00"/>
                  </a:solidFill>
                  <a:latin typeface="Brush Script MT" pitchFamily="66" charset="0"/>
                </a:rPr>
                <a:t>=</a:t>
              </a:r>
            </a:p>
          </p:txBody>
        </p:sp>
      </p:grpSp>
    </p:spTree>
    <p:extLst>
      <p:ext uri="{BB962C8B-B14F-4D97-AF65-F5344CB8AC3E}">
        <p14:creationId xmlns:p14="http://schemas.microsoft.com/office/powerpoint/2010/main" val="4084271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aixaDeTexto 27"/>
          <p:cNvSpPr txBox="1"/>
          <p:nvPr/>
        </p:nvSpPr>
        <p:spPr>
          <a:xfrm>
            <a:off x="538163" y="1349374"/>
            <a:ext cx="4105275" cy="3261539"/>
          </a:xfrm>
          <a:prstGeom prst="rect">
            <a:avLst/>
          </a:prstGeom>
          <a:noFill/>
        </p:spPr>
        <p:txBody>
          <a:bodyPr wrap="square" lIns="0" tIns="0" rIns="0" bIns="0" numCol="1" spcCol="422260" rtlCol="0">
            <a:spAutoFit/>
          </a:bodyPr>
          <a:lstStyle/>
          <a:p>
            <a:pPr indent="457200" algn="just">
              <a:spcAft>
                <a:spcPts val="600"/>
              </a:spcAft>
            </a:pPr>
            <a:r>
              <a:rPr lang="pt-BR" sz="1000" dirty="0">
                <a:solidFill>
                  <a:schemeClr val="tx1">
                    <a:lumMod val="65000"/>
                    <a:lumOff val="35000"/>
                  </a:schemeClr>
                </a:solidFill>
                <a:latin typeface="Montserrat" pitchFamily="50" charset="0"/>
              </a:rPr>
              <a:t>O planejamento da malha cicloviária foi embasado nas diretrizes da Política Nacional de Mobilidade Urbana - PNMU bem como na orientação de prioridades apresentada pelos ciclistas.</a:t>
            </a:r>
          </a:p>
          <a:p>
            <a:pPr indent="457200" algn="just">
              <a:spcAft>
                <a:spcPts val="600"/>
              </a:spcAft>
            </a:pPr>
            <a:r>
              <a:rPr lang="pt-BR" sz="1000" dirty="0">
                <a:solidFill>
                  <a:schemeClr val="tx1">
                    <a:lumMod val="65000"/>
                    <a:lumOff val="35000"/>
                  </a:schemeClr>
                </a:solidFill>
                <a:latin typeface="Montserrat" pitchFamily="50" charset="0"/>
              </a:rPr>
              <a:t>No dia 18 de janeiro de 2018 foi realizada no Auditório do DER uma Oficina de Participação Social com a comunidade do GT +BIKE, promovida por esta Secretaria, totalizando a presença de 18 pessoas.</a:t>
            </a:r>
          </a:p>
          <a:p>
            <a:pPr indent="457200" algn="just">
              <a:spcAft>
                <a:spcPts val="600"/>
              </a:spcAft>
            </a:pPr>
            <a:r>
              <a:rPr lang="pt-BR" sz="1000" dirty="0">
                <a:solidFill>
                  <a:schemeClr val="tx1">
                    <a:lumMod val="65000"/>
                    <a:lumOff val="35000"/>
                  </a:schemeClr>
                </a:solidFill>
                <a:latin typeface="Montserrat" pitchFamily="50" charset="0"/>
              </a:rPr>
              <a:t>A partir da análise comparativa realizada, foram identificadas as necessidades de complementação e melhoria das submalhas existentes. Dessa forma, foi sugerida a ampla revisão tanto dos traçados implantados como dos previstos em projetos.</a:t>
            </a:r>
          </a:p>
          <a:p>
            <a:pPr indent="457200" algn="just">
              <a:spcAft>
                <a:spcPts val="600"/>
              </a:spcAft>
            </a:pPr>
            <a:r>
              <a:rPr lang="pt-BR" sz="1000" dirty="0">
                <a:solidFill>
                  <a:schemeClr val="tx1">
                    <a:lumMod val="65000"/>
                    <a:lumOff val="35000"/>
                  </a:schemeClr>
                </a:solidFill>
                <a:latin typeface="Montserrat" pitchFamily="50" charset="0"/>
              </a:rPr>
              <a:t>Os participantes elaboraram um mapa, fizeram propostas, debateram entre si e apresentaram para todos os presentes.</a:t>
            </a:r>
          </a:p>
          <a:p>
            <a:pPr indent="457200" algn="just">
              <a:spcAft>
                <a:spcPts val="600"/>
              </a:spcAft>
            </a:pPr>
            <a:r>
              <a:rPr lang="pt-BR" sz="1000" dirty="0">
                <a:solidFill>
                  <a:schemeClr val="tx1">
                    <a:lumMod val="65000"/>
                    <a:lumOff val="35000"/>
                  </a:schemeClr>
                </a:solidFill>
                <a:latin typeface="Montserrat" pitchFamily="50" charset="0"/>
              </a:rPr>
              <a:t>Após a apresentação do Produto, todos os presentes foram convidados a participar da elaboração e discussão de propostas cicloviárias para o Distrito Federal. </a:t>
            </a:r>
          </a:p>
        </p:txBody>
      </p:sp>
      <p:grpSp>
        <p:nvGrpSpPr>
          <p:cNvPr id="2" name="Agrupar 1"/>
          <p:cNvGrpSpPr/>
          <p:nvPr/>
        </p:nvGrpSpPr>
        <p:grpSpPr>
          <a:xfrm>
            <a:off x="5075238" y="1349375"/>
            <a:ext cx="4105275" cy="2789556"/>
            <a:chOff x="4924179" y="2091721"/>
            <a:chExt cx="4353338" cy="2958116"/>
          </a:xfrm>
        </p:grpSpPr>
        <p:pic>
          <p:nvPicPr>
            <p:cNvPr id="1026" name="Picture 2"/>
            <p:cNvPicPr>
              <a:picLocks noChangeAspect="1" noChangeArrowheads="1"/>
            </p:cNvPicPr>
            <p:nvPr/>
          </p:nvPicPr>
          <p:blipFill>
            <a:blip r:embed="rId3" cstate="print">
              <a:lum bright="10000" contrast="30000"/>
            </a:blip>
            <a:srcRect r="30096" b="16825"/>
            <a:stretch>
              <a:fillRect/>
            </a:stretch>
          </p:blipFill>
          <p:spPr bwMode="auto">
            <a:xfrm>
              <a:off x="4924179" y="2091721"/>
              <a:ext cx="4346823" cy="2958116"/>
            </a:xfrm>
            <a:prstGeom prst="rect">
              <a:avLst/>
            </a:prstGeom>
            <a:noFill/>
            <a:ln w="9525">
              <a:noFill/>
              <a:miter lim="800000"/>
              <a:headEnd/>
              <a:tailEnd/>
            </a:ln>
            <a:effectLst/>
          </p:spPr>
        </p:pic>
        <p:sp>
          <p:nvSpPr>
            <p:cNvPr id="26" name="Retângulo 25"/>
            <p:cNvSpPr/>
            <p:nvPr/>
          </p:nvSpPr>
          <p:spPr>
            <a:xfrm>
              <a:off x="7380411" y="2165803"/>
              <a:ext cx="1897106" cy="354523"/>
            </a:xfrm>
            <a:prstGeom prst="rect">
              <a:avLst/>
            </a:prstGeom>
          </p:spPr>
          <p:txBody>
            <a:bodyPr wrap="square" lIns="107253" tIns="53627" rIns="107253" bIns="53627">
              <a:spAutoFit/>
            </a:bodyPr>
            <a:lstStyle/>
            <a:p>
              <a:pPr algn="r"/>
              <a:r>
                <a:rPr lang="pt-BR" sz="800" dirty="0">
                  <a:solidFill>
                    <a:schemeClr val="bg1"/>
                  </a:solidFill>
                  <a:latin typeface="Montserrat" pitchFamily="50" charset="0"/>
                </a:rPr>
                <a:t>Oficina de Participação Social</a:t>
              </a:r>
            </a:p>
            <a:p>
              <a:pPr algn="r"/>
              <a:r>
                <a:rPr lang="pt-BR" sz="800" dirty="0">
                  <a:solidFill>
                    <a:schemeClr val="bg1"/>
                  </a:solidFill>
                  <a:latin typeface="Montserrat" pitchFamily="50" charset="0"/>
                </a:rPr>
                <a:t>Fonte: Arquivo SEMOB</a:t>
              </a:r>
            </a:p>
          </p:txBody>
        </p:sp>
      </p:grpSp>
    </p:spTree>
    <p:extLst>
      <p:ext uri="{BB962C8B-B14F-4D97-AF65-F5344CB8AC3E}">
        <p14:creationId xmlns:p14="http://schemas.microsoft.com/office/powerpoint/2010/main" val="11285602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sultado de imagem para faixa exclusiva e ciclofaixa"/>
          <p:cNvPicPr>
            <a:picLocks noChangeAspect="1" noChangeArrowheads="1"/>
          </p:cNvPicPr>
          <p:nvPr/>
        </p:nvPicPr>
        <p:blipFill>
          <a:blip r:embed="rId3" cstate="print"/>
          <a:srcRect b="12739"/>
          <a:stretch>
            <a:fillRect/>
          </a:stretch>
        </p:blipFill>
        <p:spPr bwMode="auto">
          <a:xfrm>
            <a:off x="1" y="0"/>
            <a:ext cx="9735482" cy="6300788"/>
          </a:xfrm>
          <a:prstGeom prst="rect">
            <a:avLst/>
          </a:prstGeom>
          <a:noFill/>
        </p:spPr>
      </p:pic>
      <p:sp>
        <p:nvSpPr>
          <p:cNvPr id="23" name="Retângulo 22"/>
          <p:cNvSpPr/>
          <p:nvPr/>
        </p:nvSpPr>
        <p:spPr>
          <a:xfrm>
            <a:off x="9168601" y="5719308"/>
            <a:ext cx="65" cy="307777"/>
          </a:xfrm>
          <a:prstGeom prst="rect">
            <a:avLst/>
          </a:prstGeom>
        </p:spPr>
        <p:txBody>
          <a:bodyPr wrap="none" lIns="0" tIns="0" rIns="0" bIns="0">
            <a:spAutoFit/>
          </a:bodyPr>
          <a:lstStyle/>
          <a:p>
            <a:pPr algn="r"/>
            <a:endParaRPr lang="pt-BR" sz="1000" dirty="0">
              <a:solidFill>
                <a:schemeClr val="bg1"/>
              </a:solidFill>
              <a:latin typeface="Montserrat" pitchFamily="50" charset="0"/>
            </a:endParaRPr>
          </a:p>
          <a:p>
            <a:pPr algn="r"/>
            <a:endParaRPr lang="pt-BR" sz="1000" dirty="0">
              <a:solidFill>
                <a:schemeClr val="bg1"/>
              </a:solidFill>
              <a:latin typeface="Montserrat" pitchFamily="50" charset="0"/>
            </a:endParaRPr>
          </a:p>
        </p:txBody>
      </p:sp>
      <p:sp>
        <p:nvSpPr>
          <p:cNvPr id="4" name="CaixaDeTexto 3"/>
          <p:cNvSpPr txBox="1"/>
          <p:nvPr/>
        </p:nvSpPr>
        <p:spPr>
          <a:xfrm>
            <a:off x="5075238" y="5798157"/>
            <a:ext cx="4105275" cy="231168"/>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a:solidFill>
                  <a:schemeClr val="bg1"/>
                </a:solidFill>
                <a:latin typeface="Montserrat" pitchFamily="50" charset="0"/>
              </a:rPr>
              <a:t>Fonte: Imprensa Rio Claro SP</a:t>
            </a:r>
          </a:p>
        </p:txBody>
      </p:sp>
    </p:spTree>
    <p:extLst>
      <p:ext uri="{BB962C8B-B14F-4D97-AF65-F5344CB8AC3E}">
        <p14:creationId xmlns:p14="http://schemas.microsoft.com/office/powerpoint/2010/main" val="42631672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6E1D08F-14AB-491A-B1EF-6DDDE7B477B6}" type="slidenum">
              <a:rPr lang="pt-BR" smtClean="0"/>
              <a:pPr/>
              <a:t>97</a:t>
            </a:fld>
            <a:endParaRPr lang="pt-BR"/>
          </a:p>
        </p:txBody>
      </p:sp>
      <p:pic>
        <p:nvPicPr>
          <p:cNvPr id="56322" name="Picture 2" descr="C:\Users\priscila.morais\Downloads\36274512745_0196c044b8_z.jpg"/>
          <p:cNvPicPr>
            <a:picLocks noChangeAspect="1" noChangeArrowheads="1"/>
          </p:cNvPicPr>
          <p:nvPr/>
        </p:nvPicPr>
        <p:blipFill>
          <a:blip r:embed="rId2" cstate="print"/>
          <a:srcRect t="6026" b="8686"/>
          <a:stretch>
            <a:fillRect/>
          </a:stretch>
        </p:blipFill>
        <p:spPr bwMode="auto">
          <a:xfrm>
            <a:off x="0" y="0"/>
            <a:ext cx="9720263" cy="6300788"/>
          </a:xfrm>
          <a:prstGeom prst="rect">
            <a:avLst/>
          </a:prstGeom>
          <a:noFill/>
        </p:spPr>
      </p:pic>
      <p:sp>
        <p:nvSpPr>
          <p:cNvPr id="8" name="CaixaDeTexto 7"/>
          <p:cNvSpPr txBox="1"/>
          <p:nvPr/>
        </p:nvSpPr>
        <p:spPr>
          <a:xfrm>
            <a:off x="5075238" y="5798157"/>
            <a:ext cx="4105275" cy="231168"/>
          </a:xfrm>
          <a:prstGeom prst="rect">
            <a:avLst/>
          </a:prstGeom>
          <a:solidFill>
            <a:schemeClr val="accent1"/>
          </a:solidFill>
          <a:ln w="28575">
            <a:noFill/>
            <a:prstDash val="sysDot"/>
          </a:ln>
        </p:spPr>
        <p:txBody>
          <a:bodyPr wrap="square" lIns="91771" tIns="45886" rIns="91771" bIns="45886" rtlCol="0">
            <a:spAutoFit/>
          </a:bodyPr>
          <a:lstStyle/>
          <a:p>
            <a:pPr algn="r"/>
            <a:r>
              <a:rPr lang="pt-BR" sz="900" dirty="0" err="1">
                <a:solidFill>
                  <a:schemeClr val="bg1"/>
                </a:solidFill>
                <a:latin typeface="Montserrat" pitchFamily="50" charset="0"/>
              </a:rPr>
              <a:t>Ceilândia</a:t>
            </a:r>
            <a:r>
              <a:rPr lang="pt-BR" sz="900" dirty="0">
                <a:solidFill>
                  <a:schemeClr val="bg1"/>
                </a:solidFill>
                <a:latin typeface="Montserrat" pitchFamily="50" charset="0"/>
              </a:rPr>
              <a:t> Fonte: Rodas da Paz - Julho 2017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ixaDeTexto 14"/>
          <p:cNvSpPr txBox="1"/>
          <p:nvPr/>
        </p:nvSpPr>
        <p:spPr>
          <a:xfrm>
            <a:off x="538164" y="1349375"/>
            <a:ext cx="4105274" cy="2028711"/>
          </a:xfrm>
          <a:prstGeom prst="rect">
            <a:avLst/>
          </a:prstGeom>
          <a:noFill/>
        </p:spPr>
        <p:txBody>
          <a:bodyPr wrap="square" lIns="107268" tIns="53634" rIns="107268" bIns="53634" numCol="1" spcCol="422316" rtlCol="0">
            <a:spAutoFit/>
          </a:bodyPr>
          <a:lstStyle/>
          <a:p>
            <a:pPr indent="457200" algn="just">
              <a:spcAft>
                <a:spcPts val="600"/>
              </a:spcAft>
            </a:pPr>
            <a:r>
              <a:rPr lang="pt-BR" sz="1000" dirty="0">
                <a:solidFill>
                  <a:schemeClr val="tx1">
                    <a:lumMod val="65000"/>
                    <a:lumOff val="35000"/>
                  </a:schemeClr>
                </a:solidFill>
                <a:latin typeface="Montserrat" pitchFamily="50" charset="0"/>
              </a:rPr>
              <a:t>Diferentemente da ciclomobilidade, ainda não são muitos os ativistas  pela causa da mobilidade a pé. Assim, ainda não existe um grupo de trabalho realizando reuniões mensais. Entretanto, estão surgindo e ganhando visibilidade as organizações interessadas no tema. Estas organizações são em sua maioria  formadas por acadêmicos  que desenvolvem trabalhos acerca dos problemas da mobilidade no DF.</a:t>
            </a:r>
          </a:p>
          <a:p>
            <a:pPr indent="457200" algn="just">
              <a:spcAft>
                <a:spcPts val="600"/>
              </a:spcAft>
            </a:pPr>
            <a:r>
              <a:rPr lang="pt-BR" sz="1000" dirty="0">
                <a:solidFill>
                  <a:schemeClr val="tx1">
                    <a:lumMod val="65000"/>
                    <a:lumOff val="35000"/>
                  </a:schemeClr>
                </a:solidFill>
                <a:latin typeface="Montserrat" pitchFamily="50" charset="0"/>
              </a:rPr>
              <a:t>Principais organizações:</a:t>
            </a:r>
          </a:p>
          <a:p>
            <a:pPr marL="266700" lvl="1" indent="180975" algn="just">
              <a:spcAft>
                <a:spcPts val="600"/>
              </a:spcAft>
              <a:buFont typeface="Arial" pitchFamily="34" charset="0"/>
              <a:buChar char="•"/>
            </a:pPr>
            <a:r>
              <a:rPr lang="pt-BR" sz="1000" b="1" dirty="0">
                <a:solidFill>
                  <a:schemeClr val="tx1">
                    <a:lumMod val="65000"/>
                    <a:lumOff val="35000"/>
                  </a:schemeClr>
                </a:solidFill>
                <a:latin typeface="Montserrat" pitchFamily="50" charset="0"/>
              </a:rPr>
              <a:t>Brasília para Pessoas</a:t>
            </a:r>
          </a:p>
          <a:p>
            <a:pPr marL="266700" lvl="1" indent="180975" algn="just">
              <a:spcAft>
                <a:spcPts val="600"/>
              </a:spcAft>
              <a:buFont typeface="Arial" pitchFamily="34" charset="0"/>
              <a:buChar char="•"/>
            </a:pPr>
            <a:r>
              <a:rPr lang="pt-BR" sz="1000" b="1" dirty="0">
                <a:solidFill>
                  <a:schemeClr val="tx1">
                    <a:lumMod val="65000"/>
                    <a:lumOff val="35000"/>
                  </a:schemeClr>
                </a:solidFill>
                <a:latin typeface="Montserrat" pitchFamily="50" charset="0"/>
              </a:rPr>
              <a:t>Associação Andar a Pé – O movimento da Gente</a:t>
            </a:r>
            <a:endParaRPr lang="pt-BR" sz="1000" dirty="0">
              <a:solidFill>
                <a:schemeClr val="tx1">
                  <a:lumMod val="65000"/>
                  <a:lumOff val="35000"/>
                </a:schemeClr>
              </a:solidFill>
              <a:latin typeface="Montserrat" pitchFamily="50" charset="0"/>
            </a:endParaRPr>
          </a:p>
        </p:txBody>
      </p:sp>
      <p:pic>
        <p:nvPicPr>
          <p:cNvPr id="27" name="Picture 4"/>
          <p:cNvPicPr>
            <a:picLocks noChangeAspect="1" noChangeArrowheads="1"/>
          </p:cNvPicPr>
          <p:nvPr/>
        </p:nvPicPr>
        <p:blipFill>
          <a:blip r:embed="rId3" cstate="print"/>
          <a:srcRect l="15026" t="13609"/>
          <a:stretch>
            <a:fillRect/>
          </a:stretch>
        </p:blipFill>
        <p:spPr bwMode="auto">
          <a:xfrm>
            <a:off x="5075238" y="3522669"/>
            <a:ext cx="3709235" cy="2506656"/>
          </a:xfrm>
          <a:prstGeom prst="rect">
            <a:avLst/>
          </a:prstGeom>
          <a:noFill/>
          <a:ln w="9525">
            <a:noFill/>
            <a:miter lim="800000"/>
            <a:headEnd/>
            <a:tailEnd/>
          </a:ln>
        </p:spPr>
      </p:pic>
      <p:sp>
        <p:nvSpPr>
          <p:cNvPr id="29" name="Retângulo 28"/>
          <p:cNvSpPr/>
          <p:nvPr/>
        </p:nvSpPr>
        <p:spPr>
          <a:xfrm>
            <a:off x="1982227" y="5613233"/>
            <a:ext cx="2661211" cy="416092"/>
          </a:xfrm>
          <a:prstGeom prst="rect">
            <a:avLst/>
          </a:prstGeom>
        </p:spPr>
        <p:txBody>
          <a:bodyPr wrap="none" lIns="107268" tIns="53634" rIns="107268" bIns="53634">
            <a:spAutoFit/>
          </a:bodyPr>
          <a:lstStyle/>
          <a:p>
            <a:pPr algn="r"/>
            <a:r>
              <a:rPr lang="pt-BR" sz="1000" dirty="0">
                <a:solidFill>
                  <a:schemeClr val="tx1">
                    <a:lumMod val="65000"/>
                    <a:lumOff val="35000"/>
                  </a:schemeClr>
                </a:solidFill>
                <a:latin typeface="Montserrat" pitchFamily="50" charset="0"/>
              </a:rPr>
              <a:t>Diagnóstico da Associação Andar a Pé</a:t>
            </a:r>
          </a:p>
          <a:p>
            <a:pPr algn="r"/>
            <a:r>
              <a:rPr lang="pt-BR" sz="1000" dirty="0">
                <a:solidFill>
                  <a:schemeClr val="tx1">
                    <a:lumMod val="65000"/>
                    <a:lumOff val="35000"/>
                  </a:schemeClr>
                </a:solidFill>
                <a:latin typeface="Montserrat" pitchFamily="50" charset="0"/>
              </a:rPr>
              <a:t>Safari Urbano - 2017</a:t>
            </a:r>
            <a:endParaRPr lang="pt-BR" sz="1000" dirty="0">
              <a:latin typeface="Montserrat" pitchFamily="50" charset="0"/>
            </a:endParaRPr>
          </a:p>
        </p:txBody>
      </p:sp>
      <p:pic>
        <p:nvPicPr>
          <p:cNvPr id="2050" name="Picture 2"/>
          <p:cNvPicPr>
            <a:picLocks noChangeAspect="1" noChangeArrowheads="1"/>
          </p:cNvPicPr>
          <p:nvPr/>
        </p:nvPicPr>
        <p:blipFill>
          <a:blip r:embed="rId4" cstate="print"/>
          <a:srcRect l="6267" r="8002" b="18501"/>
          <a:stretch>
            <a:fillRect/>
          </a:stretch>
        </p:blipFill>
        <p:spPr bwMode="auto">
          <a:xfrm>
            <a:off x="5075238" y="1349375"/>
            <a:ext cx="3709235" cy="2272204"/>
          </a:xfrm>
          <a:prstGeom prst="rect">
            <a:avLst/>
          </a:prstGeom>
          <a:noFill/>
          <a:ln w="9525">
            <a:noFill/>
            <a:miter lim="800000"/>
            <a:headEnd/>
            <a:tailEnd/>
          </a:ln>
        </p:spPr>
      </p:pic>
      <p:sp>
        <p:nvSpPr>
          <p:cNvPr id="13" name="Espaço Reservado para Número de Slide 19"/>
          <p:cNvSpPr txBox="1">
            <a:spLocks/>
          </p:cNvSpPr>
          <p:nvPr/>
        </p:nvSpPr>
        <p:spPr>
          <a:xfrm>
            <a:off x="7175846" y="5839899"/>
            <a:ext cx="2058406" cy="335459"/>
          </a:xfrm>
          <a:prstGeom prst="rect">
            <a:avLst/>
          </a:prstGeom>
        </p:spPr>
        <p:txBody>
          <a:bodyPr vert="horz" lIns="86353" tIns="43176" rIns="86353" bIns="43176" rtlCol="0" anchor="ctr"/>
          <a:lstStyle/>
          <a:p>
            <a:pPr algn="r" defTabSz="863525">
              <a:defRPr/>
            </a:pPr>
            <a:fld id="{D6E1D08F-14AB-491A-B1EF-6DDDE7B477B6}" type="slidenum">
              <a:rPr lang="pt-BR" sz="1000">
                <a:solidFill>
                  <a:schemeClr val="bg1"/>
                </a:solidFill>
                <a:latin typeface="Montserrat" pitchFamily="50" charset="0"/>
              </a:rPr>
              <a:pPr algn="r" defTabSz="863525">
                <a:defRPr/>
              </a:pPr>
              <a:t>98</a:t>
            </a:fld>
            <a:endParaRPr lang="pt-BR" sz="1000" dirty="0">
              <a:solidFill>
                <a:schemeClr val="bg1"/>
              </a:solidFill>
              <a:latin typeface="Montserrat" pitchFamily="50" charset="0"/>
            </a:endParaRPr>
          </a:p>
        </p:txBody>
      </p:sp>
      <p:sp>
        <p:nvSpPr>
          <p:cNvPr id="21" name="Retângulo 20"/>
          <p:cNvSpPr/>
          <p:nvPr/>
        </p:nvSpPr>
        <p:spPr>
          <a:xfrm>
            <a:off x="538163" y="3510434"/>
            <a:ext cx="4105275" cy="1456122"/>
          </a:xfrm>
          <a:prstGeom prst="rect">
            <a:avLst/>
          </a:prstGeom>
          <a:solidFill>
            <a:srgbClr val="0070C0"/>
          </a:solidFill>
          <a:ln w="28575">
            <a:noFill/>
            <a:prstDash val="sysDot"/>
          </a:ln>
        </p:spPr>
        <p:txBody>
          <a:bodyPr wrap="square" lIns="180000" tIns="180000" rIns="180000" bIns="180000">
            <a:spAutoFit/>
          </a:bodyPr>
          <a:lstStyle/>
          <a:p>
            <a:pPr marL="0" lvl="2" algn="just"/>
            <a:r>
              <a:rPr lang="pt-BR" sz="1100" b="1" dirty="0">
                <a:solidFill>
                  <a:srgbClr val="F9DD16"/>
                </a:solidFill>
                <a:latin typeface="Montserrat" pitchFamily="50" charset="0"/>
              </a:rPr>
              <a:t>Ação:</a:t>
            </a:r>
          </a:p>
          <a:p>
            <a:pPr algn="just"/>
            <a:r>
              <a:rPr lang="pt-BR" sz="1000" dirty="0">
                <a:solidFill>
                  <a:schemeClr val="bg1"/>
                </a:solidFill>
                <a:latin typeface="Montserrat" pitchFamily="50" charset="0"/>
              </a:rPr>
              <a:t>Criar o Conselho de Mobilidade Ativa – COTEMOB</a:t>
            </a:r>
          </a:p>
          <a:p>
            <a:pPr algn="just"/>
            <a:r>
              <a:rPr lang="pt-BR" sz="1000" dirty="0">
                <a:solidFill>
                  <a:schemeClr val="bg1"/>
                </a:solidFill>
                <a:latin typeface="Montserrat" pitchFamily="50" charset="0"/>
              </a:rPr>
              <a:t>Objetivo: Discutir conjuntamente as temáticas de mobilidade a pé e </a:t>
            </a:r>
            <a:r>
              <a:rPr lang="pt-BR" sz="1000" dirty="0" err="1">
                <a:solidFill>
                  <a:schemeClr val="bg1"/>
                </a:solidFill>
                <a:latin typeface="Montserrat" pitchFamily="50" charset="0"/>
              </a:rPr>
              <a:t>ciclomobilidade</a:t>
            </a:r>
            <a:r>
              <a:rPr lang="pt-BR" sz="1000" dirty="0">
                <a:solidFill>
                  <a:schemeClr val="bg1"/>
                </a:solidFill>
                <a:latin typeface="Montserrat" pitchFamily="50" charset="0"/>
              </a:rPr>
              <a:t>, evitando dois grupos de temáticas afins (mobilidade ativa)</a:t>
            </a:r>
          </a:p>
          <a:p>
            <a:pPr algn="just"/>
            <a:r>
              <a:rPr lang="pt-BR" sz="1000" dirty="0">
                <a:solidFill>
                  <a:schemeClr val="bg1"/>
                </a:solidFill>
                <a:latin typeface="Montserrat" pitchFamily="50" charset="0"/>
              </a:rPr>
              <a:t>Órgãos envolvidos: SEMOB, SEDUH, SECRETARIA DE CIDADES, NOVACAP e Sociedade civil organizada.</a:t>
            </a:r>
          </a:p>
        </p:txBody>
      </p:sp>
    </p:spTree>
    <p:extLst>
      <p:ext uri="{BB962C8B-B14F-4D97-AF65-F5344CB8AC3E}">
        <p14:creationId xmlns:p14="http://schemas.microsoft.com/office/powerpoint/2010/main" val="4084271058"/>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a 1">
      <a:majorFont>
        <a:latin typeface="Montserrat ExtraBold"/>
        <a:ea typeface=""/>
        <a:cs typeface=""/>
      </a:majorFont>
      <a:minorFont>
        <a:latin typeface="Montserra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8100">
          <a:solidFill>
            <a:srgbClr val="FF0000"/>
          </a:solidFill>
          <a:prstDash val="solid"/>
        </a:ln>
        <a:effectLst/>
      </a:spPr>
      <a:bodyPr wrap="square" lIns="0" tIns="0" rIns="0" bIns="0" numCol="1" spcCol="289980" rtlCol="0" anchor="ctr">
        <a:spAutoFit/>
      </a:bodyPr>
      <a:lstStyle>
        <a:defPPr algn="just">
          <a:defRPr sz="900" b="1" dirty="0" smtClean="0">
            <a:solidFill>
              <a:schemeClr val="tx1">
                <a:lumMod val="65000"/>
                <a:lumOff val="35000"/>
              </a:schemeClr>
            </a:solidFill>
            <a:latin typeface="Century Gothic" pitchFamily="34" charset="0"/>
          </a:defRPr>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2.xml><?xml version="1.0" encoding="utf-8"?>
<a:theme xmlns:a="http://schemas.openxmlformats.org/drawingml/2006/main" name="Tema GDF 2019">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ALCONI">
    <a:dk1>
      <a:srgbClr val="919194"/>
    </a:dk1>
    <a:lt1>
      <a:srgbClr val="FFFFFF"/>
    </a:lt1>
    <a:dk2>
      <a:srgbClr val="924E45"/>
    </a:dk2>
    <a:lt2>
      <a:srgbClr val="AF6E64"/>
    </a:lt2>
    <a:accent1>
      <a:srgbClr val="5D86A0"/>
    </a:accent1>
    <a:accent2>
      <a:srgbClr val="3A6D8E"/>
    </a:accent2>
    <a:accent3>
      <a:srgbClr val="E8D2A1"/>
    </a:accent3>
    <a:accent4>
      <a:srgbClr val="C7B08A"/>
    </a:accent4>
    <a:accent5>
      <a:srgbClr val="619080"/>
    </a:accent5>
    <a:accent6>
      <a:srgbClr val="33715A"/>
    </a:accent6>
    <a:hlink>
      <a:srgbClr val="000000"/>
    </a:hlink>
    <a:folHlink>
      <a:srgbClr val="FFFFFF"/>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96601</TotalTime>
  <Words>20726</Words>
  <Application>Microsoft Office PowerPoint</Application>
  <PresentationFormat>Personalizar</PresentationFormat>
  <Paragraphs>2533</Paragraphs>
  <Slides>184</Slides>
  <Notes>97</Notes>
  <HiddenSlides>0</HiddenSlides>
  <MMClips>0</MMClips>
  <ScaleCrop>false</ScaleCrop>
  <HeadingPairs>
    <vt:vector size="6" baseType="variant">
      <vt:variant>
        <vt:lpstr>Fontes usadas</vt:lpstr>
      </vt:variant>
      <vt:variant>
        <vt:i4>10</vt:i4>
      </vt:variant>
      <vt:variant>
        <vt:lpstr>Tema</vt:lpstr>
      </vt:variant>
      <vt:variant>
        <vt:i4>2</vt:i4>
      </vt:variant>
      <vt:variant>
        <vt:lpstr>Títulos de slides</vt:lpstr>
      </vt:variant>
      <vt:variant>
        <vt:i4>184</vt:i4>
      </vt:variant>
    </vt:vector>
  </HeadingPairs>
  <TitlesOfParts>
    <vt:vector size="196" baseType="lpstr">
      <vt:lpstr>Arial</vt:lpstr>
      <vt:lpstr>Arial Black</vt:lpstr>
      <vt:lpstr>Brush Script MT</vt:lpstr>
      <vt:lpstr>Calibri</vt:lpstr>
      <vt:lpstr>Century Gothic</vt:lpstr>
      <vt:lpstr>Helvetica Neue</vt:lpstr>
      <vt:lpstr>HelveticaNeue</vt:lpstr>
      <vt:lpstr>Montserrat</vt:lpstr>
      <vt:lpstr>Montserrat ExtraBold</vt:lpstr>
      <vt:lpstr>Wingdings</vt:lpstr>
      <vt:lpstr>Tema do Office</vt:lpstr>
      <vt:lpstr>Tema GDF 2019</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 do Windows</dc:creator>
  <cp:lastModifiedBy>Olga Chiode</cp:lastModifiedBy>
  <cp:revision>3568</cp:revision>
  <cp:lastPrinted>2020-04-15T19:42:36Z</cp:lastPrinted>
  <dcterms:created xsi:type="dcterms:W3CDTF">2017-10-15T15:53:37Z</dcterms:created>
  <dcterms:modified xsi:type="dcterms:W3CDTF">2020-07-30T20:30:12Z</dcterms:modified>
</cp:coreProperties>
</file>